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4"/>
  </p:notesMasterIdLst>
  <p:sldIdLst>
    <p:sldId id="256" r:id="rId5"/>
    <p:sldId id="452" r:id="rId6"/>
    <p:sldId id="453" r:id="rId7"/>
    <p:sldId id="367" r:id="rId8"/>
    <p:sldId id="671" r:id="rId9"/>
    <p:sldId id="445" r:id="rId10"/>
    <p:sldId id="672" r:id="rId11"/>
    <p:sldId id="258" r:id="rId12"/>
    <p:sldId id="385" r:id="rId13"/>
    <p:sldId id="673" r:id="rId14"/>
    <p:sldId id="425" r:id="rId15"/>
    <p:sldId id="426" r:id="rId16"/>
    <p:sldId id="428" r:id="rId17"/>
    <p:sldId id="438" r:id="rId18"/>
    <p:sldId id="429" r:id="rId19"/>
    <p:sldId id="430" r:id="rId20"/>
    <p:sldId id="439" r:id="rId21"/>
    <p:sldId id="431" r:id="rId22"/>
    <p:sldId id="440" r:id="rId23"/>
    <p:sldId id="432" r:id="rId24"/>
    <p:sldId id="450" r:id="rId25"/>
    <p:sldId id="441" r:id="rId26"/>
    <p:sldId id="433" r:id="rId27"/>
    <p:sldId id="442" r:id="rId28"/>
    <p:sldId id="434" r:id="rId29"/>
    <p:sldId id="443" r:id="rId30"/>
    <p:sldId id="437" r:id="rId31"/>
    <p:sldId id="451" r:id="rId32"/>
    <p:sldId id="444" r:id="rId33"/>
    <p:sldId id="436" r:id="rId34"/>
    <p:sldId id="435" r:id="rId35"/>
    <p:sldId id="674" r:id="rId36"/>
    <p:sldId id="449" r:id="rId37"/>
    <p:sldId id="454" r:id="rId38"/>
    <p:sldId id="675" r:id="rId39"/>
    <p:sldId id="677" r:id="rId40"/>
    <p:sldId id="676" r:id="rId41"/>
    <p:sldId id="545" r:id="rId42"/>
    <p:sldId id="66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87C8"/>
    <a:srgbClr val="65A9B7"/>
    <a:srgbClr val="72B0AB"/>
    <a:srgbClr val="FDF1DB"/>
    <a:srgbClr val="FFFFCC"/>
    <a:srgbClr val="F6B021"/>
    <a:srgbClr val="D3D8D4"/>
    <a:srgbClr val="233973"/>
    <a:srgbClr val="F7AF21"/>
    <a:srgbClr val="C1CA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4660"/>
  </p:normalViewPr>
  <p:slideViewPr>
    <p:cSldViewPr snapToGrid="0">
      <p:cViewPr varScale="1">
        <p:scale>
          <a:sx n="87" d="100"/>
          <a:sy n="87" d="100"/>
        </p:scale>
        <p:origin x="119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C750-E870-4F40-8409-D9AA4350557C}" type="datetimeFigureOut">
              <a:rPr lang="en-US" smtClean="0"/>
              <a:t>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37DBB-0B83-438C-BC68-DE72AFE8E986}" type="slidenum">
              <a:rPr lang="en-US" smtClean="0"/>
              <a:t>‹#›</a:t>
            </a:fld>
            <a:endParaRPr lang="en-US"/>
          </a:p>
        </p:txBody>
      </p:sp>
    </p:spTree>
    <p:extLst>
      <p:ext uri="{BB962C8B-B14F-4D97-AF65-F5344CB8AC3E}">
        <p14:creationId xmlns:p14="http://schemas.microsoft.com/office/powerpoint/2010/main" val="338653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C47400-E557-492C-86D1-E30A5214F330}"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151182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D6FFC-3D90-486D-89CB-8B78C0706D98}"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73129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91A63-ACD3-4E9C-AF7C-1F7F9B2F8FCD}"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7120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40E31-FB23-49FD-B737-E9E9297EF9AA}"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49046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63CB05-5486-4CE5-92C4-03E8AA7F9497}"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413748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DE8D77-A33A-435E-8ED9-057CB763222D}"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90912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A364D8-A4DE-48E0-925D-66BEE3BAC07A}" type="datetime1">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58420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CBCE3-1B40-49AC-BF71-ED2F755F830F}" type="datetime1">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96384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55BC9-B11A-4865-916E-E721AEE13650}" type="datetime1">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56609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DCA3F3-89D1-4D5A-80C5-F9786F4C089F}"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266715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34FE66-3D3C-4717-B267-0F9EB0E8938B}"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8563-C900-41CC-A033-8EED90B9B7A2}" type="slidenum">
              <a:rPr lang="en-US" smtClean="0"/>
              <a:t>‹#›</a:t>
            </a:fld>
            <a:endParaRPr lang="en-US"/>
          </a:p>
        </p:txBody>
      </p:sp>
    </p:spTree>
    <p:extLst>
      <p:ext uri="{BB962C8B-B14F-4D97-AF65-F5344CB8AC3E}">
        <p14:creationId xmlns:p14="http://schemas.microsoft.com/office/powerpoint/2010/main" val="356900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52ACCB-93A1-48F6-AE65-1FC230E02081}" type="datetime1">
              <a:rPr lang="en-US" smtClean="0"/>
              <a:t>2/3/2025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908563-C900-41CC-A033-8EED90B9B7A2}" type="slidenum">
              <a:rPr lang="en-US" smtClean="0"/>
              <a:t>‹#›</a:t>
            </a:fld>
            <a:endParaRPr lang="en-US"/>
          </a:p>
        </p:txBody>
      </p:sp>
    </p:spTree>
    <p:extLst>
      <p:ext uri="{BB962C8B-B14F-4D97-AF65-F5344CB8AC3E}">
        <p14:creationId xmlns:p14="http://schemas.microsoft.com/office/powerpoint/2010/main" val="62494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2262E45B-3F17-0243-7546-19E282E8CD31}"/>
              </a:ext>
            </a:extLst>
          </p:cNvPr>
          <p:cNvSpPr/>
          <p:nvPr/>
        </p:nvSpPr>
        <p:spPr>
          <a:xfrm>
            <a:off x="3173861" y="265360"/>
            <a:ext cx="2962656" cy="1225111"/>
          </a:xfrm>
          <a:custGeom>
            <a:avLst/>
            <a:gdLst/>
            <a:ahLst/>
            <a:cxnLst/>
            <a:rect l="l" t="t" r="r" b="b"/>
            <a:pathLst>
              <a:path w="6440489" h="2714068" extrusionOk="0">
                <a:moveTo>
                  <a:pt x="0" y="0"/>
                </a:moveTo>
                <a:lnTo>
                  <a:pt x="6440489" y="0"/>
                </a:lnTo>
                <a:lnTo>
                  <a:pt x="6440489" y="2714069"/>
                </a:lnTo>
                <a:lnTo>
                  <a:pt x="0" y="2714069"/>
                </a:lnTo>
                <a:lnTo>
                  <a:pt x="0" y="0"/>
                </a:lnTo>
                <a:close/>
              </a:path>
            </a:pathLst>
          </a:custGeom>
          <a:blipFill rotWithShape="1">
            <a:blip r:embed="rId2">
              <a:alphaModFix/>
            </a:blip>
            <a:stretch>
              <a:fillRect/>
            </a:stretch>
          </a:blipFill>
          <a:ln>
            <a:noFill/>
          </a:ln>
        </p:spPr>
        <p:txBody>
          <a:bodyPr/>
          <a:lstStyle/>
          <a:p>
            <a:endParaRPr lang="en-US" dirty="0"/>
          </a:p>
        </p:txBody>
      </p:sp>
      <p:sp>
        <p:nvSpPr>
          <p:cNvPr id="5" name="Google Shape;94;p1">
            <a:extLst>
              <a:ext uri="{FF2B5EF4-FFF2-40B4-BE49-F238E27FC236}">
                <a16:creationId xmlns:a16="http://schemas.microsoft.com/office/drawing/2014/main" id="{18976BE1-DF2A-9884-FE6F-BCB8B9BE8600}"/>
              </a:ext>
            </a:extLst>
          </p:cNvPr>
          <p:cNvSpPr/>
          <p:nvPr/>
        </p:nvSpPr>
        <p:spPr>
          <a:xfrm>
            <a:off x="4043436" y="5120667"/>
            <a:ext cx="1223507" cy="1159989"/>
          </a:xfrm>
          <a:custGeom>
            <a:avLst/>
            <a:gdLst/>
            <a:ahLst/>
            <a:cxnLst/>
            <a:rect l="l" t="t" r="r" b="b"/>
            <a:pathLst>
              <a:path w="1475961" h="1475961" extrusionOk="0">
                <a:moveTo>
                  <a:pt x="0" y="0"/>
                </a:moveTo>
                <a:lnTo>
                  <a:pt x="1475961" y="0"/>
                </a:lnTo>
                <a:lnTo>
                  <a:pt x="1475961" y="1475962"/>
                </a:lnTo>
                <a:lnTo>
                  <a:pt x="0" y="1475962"/>
                </a:lnTo>
                <a:lnTo>
                  <a:pt x="0" y="0"/>
                </a:lnTo>
                <a:close/>
              </a:path>
            </a:pathLst>
          </a:custGeom>
          <a:blipFill rotWithShape="1">
            <a:blip r:embed="rId3">
              <a:alphaModFix/>
            </a:blip>
            <a:stretch>
              <a:fillRect/>
            </a:stretch>
          </a:blipFill>
          <a:ln>
            <a:noFill/>
          </a:ln>
        </p:spPr>
        <p:txBody>
          <a:bodyPr/>
          <a:lstStyle/>
          <a:p>
            <a:endParaRPr lang="en-US" dirty="0"/>
          </a:p>
        </p:txBody>
      </p:sp>
      <p:pic>
        <p:nvPicPr>
          <p:cNvPr id="8" name="Picture 7">
            <a:extLst>
              <a:ext uri="{FF2B5EF4-FFF2-40B4-BE49-F238E27FC236}">
                <a16:creationId xmlns:a16="http://schemas.microsoft.com/office/drawing/2014/main" id="{A94EC4CA-DF99-77D9-FFB4-C870BF880BED}"/>
              </a:ext>
            </a:extLst>
          </p:cNvPr>
          <p:cNvPicPr>
            <a:picLocks noChangeAspect="1"/>
          </p:cNvPicPr>
          <p:nvPr/>
        </p:nvPicPr>
        <p:blipFill>
          <a:blip r:embed="rId4"/>
          <a:stretch>
            <a:fillRect/>
          </a:stretch>
        </p:blipFill>
        <p:spPr>
          <a:xfrm>
            <a:off x="6612094" y="176951"/>
            <a:ext cx="2288181" cy="2212983"/>
          </a:xfrm>
          <a:prstGeom prst="rect">
            <a:avLst/>
          </a:prstGeom>
        </p:spPr>
      </p:pic>
      <p:pic>
        <p:nvPicPr>
          <p:cNvPr id="9" name="Picture 8">
            <a:extLst>
              <a:ext uri="{FF2B5EF4-FFF2-40B4-BE49-F238E27FC236}">
                <a16:creationId xmlns:a16="http://schemas.microsoft.com/office/drawing/2014/main" id="{314B3F1C-9645-CC71-E1B5-6F851A4E5760}"/>
              </a:ext>
            </a:extLst>
          </p:cNvPr>
          <p:cNvPicPr>
            <a:picLocks noChangeAspect="1"/>
          </p:cNvPicPr>
          <p:nvPr/>
        </p:nvPicPr>
        <p:blipFill>
          <a:blip r:embed="rId5"/>
          <a:stretch>
            <a:fillRect/>
          </a:stretch>
        </p:blipFill>
        <p:spPr>
          <a:xfrm>
            <a:off x="6612094" y="4953836"/>
            <a:ext cx="1487553" cy="1493649"/>
          </a:xfrm>
          <a:prstGeom prst="rect">
            <a:avLst/>
          </a:prstGeom>
        </p:spPr>
      </p:pic>
      <p:pic>
        <p:nvPicPr>
          <p:cNvPr id="1026" name="Picture 2" descr="Lendistry | Small Business Lending">
            <a:extLst>
              <a:ext uri="{FF2B5EF4-FFF2-40B4-BE49-F238E27FC236}">
                <a16:creationId xmlns:a16="http://schemas.microsoft.com/office/drawing/2014/main" id="{779F8FE4-A7AC-9469-28AA-1BBB7C9CAE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884" y="5213017"/>
            <a:ext cx="2579561" cy="975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8336B47-A3CA-EAB4-B9C4-F46B03CE802E}"/>
              </a:ext>
            </a:extLst>
          </p:cNvPr>
          <p:cNvPicPr>
            <a:picLocks noChangeAspect="1"/>
          </p:cNvPicPr>
          <p:nvPr/>
        </p:nvPicPr>
        <p:blipFill>
          <a:blip r:embed="rId4"/>
          <a:stretch>
            <a:fillRect/>
          </a:stretch>
        </p:blipFill>
        <p:spPr>
          <a:xfrm flipH="1">
            <a:off x="326840" y="41970"/>
            <a:ext cx="2288180" cy="2212982"/>
          </a:xfrm>
          <a:prstGeom prst="rect">
            <a:avLst/>
          </a:prstGeom>
        </p:spPr>
      </p:pic>
      <p:sp>
        <p:nvSpPr>
          <p:cNvPr id="11" name="TextBox 10">
            <a:extLst>
              <a:ext uri="{FF2B5EF4-FFF2-40B4-BE49-F238E27FC236}">
                <a16:creationId xmlns:a16="http://schemas.microsoft.com/office/drawing/2014/main" id="{D01AA938-CF71-8034-D494-E42DB01C7CBB}"/>
              </a:ext>
            </a:extLst>
          </p:cNvPr>
          <p:cNvSpPr txBox="1"/>
          <p:nvPr/>
        </p:nvSpPr>
        <p:spPr>
          <a:xfrm>
            <a:off x="2477547" y="1851894"/>
            <a:ext cx="4380453" cy="1200329"/>
          </a:xfrm>
          <a:prstGeom prst="rect">
            <a:avLst/>
          </a:prstGeom>
          <a:noFill/>
        </p:spPr>
        <p:txBody>
          <a:bodyPr wrap="square" rtlCol="0">
            <a:spAutoFit/>
          </a:bodyPr>
          <a:lstStyle/>
          <a:p>
            <a:pPr algn="ctr"/>
            <a:r>
              <a:rPr lang="en-US" sz="3600" b="1" dirty="0">
                <a:latin typeface="Poppins" panose="00000500000000000000" pitchFamily="2" charset="0"/>
                <a:cs typeface="Poppins" panose="00000500000000000000" pitchFamily="2" charset="0"/>
              </a:rPr>
              <a:t>Business</a:t>
            </a:r>
          </a:p>
          <a:p>
            <a:pPr algn="ctr"/>
            <a:r>
              <a:rPr lang="en-US" sz="3600" b="1" dirty="0">
                <a:latin typeface="Poppins" panose="00000500000000000000" pitchFamily="2" charset="0"/>
                <a:cs typeface="Poppins" panose="00000500000000000000" pitchFamily="2" charset="0"/>
              </a:rPr>
              <a:t>plan</a:t>
            </a:r>
          </a:p>
        </p:txBody>
      </p:sp>
      <p:sp>
        <p:nvSpPr>
          <p:cNvPr id="12" name="TextBox 11">
            <a:extLst>
              <a:ext uri="{FF2B5EF4-FFF2-40B4-BE49-F238E27FC236}">
                <a16:creationId xmlns:a16="http://schemas.microsoft.com/office/drawing/2014/main" id="{C5738597-5906-1610-9C88-DA2C03EC4C0F}"/>
              </a:ext>
            </a:extLst>
          </p:cNvPr>
          <p:cNvSpPr txBox="1"/>
          <p:nvPr/>
        </p:nvSpPr>
        <p:spPr>
          <a:xfrm>
            <a:off x="0" y="3413646"/>
            <a:ext cx="9144000" cy="830997"/>
          </a:xfrm>
          <a:prstGeom prst="rect">
            <a:avLst/>
          </a:prstGeom>
          <a:gradFill flip="none" rotWithShape="1">
            <a:gsLst>
              <a:gs pos="0">
                <a:srgbClr val="233973"/>
              </a:gs>
              <a:gs pos="36000">
                <a:srgbClr val="C1CA2F"/>
              </a:gs>
              <a:gs pos="84000">
                <a:srgbClr val="67ACBC"/>
              </a:gs>
              <a:gs pos="100000">
                <a:srgbClr val="558E8E">
                  <a:lumMod val="96000"/>
                  <a:lumOff val="4000"/>
                </a:srgbClr>
              </a:gs>
              <a:gs pos="59000">
                <a:srgbClr val="F7AF21"/>
              </a:gs>
            </a:gsLst>
            <a:lin ang="0" scaled="1"/>
            <a:tileRect/>
          </a:gradFill>
        </p:spPr>
        <p:txBody>
          <a:bodyPr wrap="square" rtlCol="0">
            <a:spAutoFit/>
          </a:bodyPr>
          <a:lstStyle/>
          <a:p>
            <a:pPr algn="ctr"/>
            <a:r>
              <a:rPr lang="en-US" sz="2400" b="1" dirty="0">
                <a:latin typeface="Poppins" panose="00000500000000000000" pitchFamily="2" charset="0"/>
                <a:cs typeface="Poppins" panose="00000500000000000000" pitchFamily="2" charset="0"/>
              </a:rPr>
              <a:t>REACH Hub</a:t>
            </a:r>
            <a:endParaRPr lang="en-US" sz="2400" dirty="0">
              <a:latin typeface="Poppins" panose="00000500000000000000" pitchFamily="2" charset="0"/>
              <a:cs typeface="Poppins" panose="00000500000000000000" pitchFamily="2" charset="0"/>
            </a:endParaRPr>
          </a:p>
          <a:p>
            <a:pPr algn="ctr"/>
            <a:r>
              <a:rPr lang="en-US" sz="2400" dirty="0">
                <a:latin typeface="Poppins" panose="00000500000000000000" pitchFamily="2" charset="0"/>
                <a:cs typeface="Poppins" panose="00000500000000000000" pitchFamily="2" charset="0"/>
              </a:rPr>
              <a:t>Resources for Entrepreneurship Advising &amp; Coaching</a:t>
            </a:r>
          </a:p>
        </p:txBody>
      </p:sp>
    </p:spTree>
    <p:extLst>
      <p:ext uri="{BB962C8B-B14F-4D97-AF65-F5344CB8AC3E}">
        <p14:creationId xmlns:p14="http://schemas.microsoft.com/office/powerpoint/2010/main" val="284306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01AB-2CF8-6EE5-BCC7-7751A23F6F7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D9D1489-5D22-A2BF-1DF2-0FB6687DF57A}"/>
              </a:ext>
            </a:extLst>
          </p:cNvPr>
          <p:cNvSpPr txBox="1"/>
          <p:nvPr/>
        </p:nvSpPr>
        <p:spPr>
          <a:xfrm>
            <a:off x="187213" y="779425"/>
            <a:ext cx="8769573" cy="3742050"/>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400" dirty="0">
              <a:latin typeface="Poppins" panose="00000500000000000000" pitchFamily="2" charset="0"/>
              <a:cs typeface="Poppins" panose="00000500000000000000" pitchFamily="2" charset="0"/>
            </a:endParaRPr>
          </a:p>
          <a:p>
            <a:pPr>
              <a:lnSpc>
                <a:spcPct val="150000"/>
              </a:lnSpc>
            </a:pPr>
            <a:endParaRPr lang="en-US" sz="24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 is a business plan and what is it used for?</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Parts of a business plan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Recommendations for writing a business plan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FontTx/>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720DE78B-A777-6C4E-B6C1-B29F81213955}"/>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Tree>
    <p:extLst>
      <p:ext uri="{BB962C8B-B14F-4D97-AF65-F5344CB8AC3E}">
        <p14:creationId xmlns:p14="http://schemas.microsoft.com/office/powerpoint/2010/main" val="980026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8432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Parts of a business plan</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graphicFrame>
        <p:nvGraphicFramePr>
          <p:cNvPr id="7" name="Table 6">
            <a:extLst>
              <a:ext uri="{FF2B5EF4-FFF2-40B4-BE49-F238E27FC236}">
                <a16:creationId xmlns:a16="http://schemas.microsoft.com/office/drawing/2014/main" id="{79C1CFEA-6062-855C-362C-6D4A7E802C2B}"/>
              </a:ext>
            </a:extLst>
          </p:cNvPr>
          <p:cNvGraphicFramePr>
            <a:graphicFrameLocks noGrp="1"/>
          </p:cNvGraphicFramePr>
          <p:nvPr>
            <p:extLst>
              <p:ext uri="{D42A27DB-BD31-4B8C-83A1-F6EECF244321}">
                <p14:modId xmlns:p14="http://schemas.microsoft.com/office/powerpoint/2010/main" val="2442916540"/>
              </p:ext>
            </p:extLst>
          </p:nvPr>
        </p:nvGraphicFramePr>
        <p:xfrm>
          <a:off x="141732" y="1168650"/>
          <a:ext cx="8860536" cy="4848379"/>
        </p:xfrm>
        <a:graphic>
          <a:graphicData uri="http://schemas.openxmlformats.org/drawingml/2006/table">
            <a:tbl>
              <a:tblPr firstRow="1" bandRow="1">
                <a:tableStyleId>{5C22544A-7EE6-4342-B048-85BDC9FD1C3A}</a:tableStyleId>
              </a:tblPr>
              <a:tblGrid>
                <a:gridCol w="2939811">
                  <a:extLst>
                    <a:ext uri="{9D8B030D-6E8A-4147-A177-3AD203B41FA5}">
                      <a16:colId xmlns:a16="http://schemas.microsoft.com/office/drawing/2014/main" val="388739000"/>
                    </a:ext>
                  </a:extLst>
                </a:gridCol>
                <a:gridCol w="5920725">
                  <a:extLst>
                    <a:ext uri="{9D8B030D-6E8A-4147-A177-3AD203B41FA5}">
                      <a16:colId xmlns:a16="http://schemas.microsoft.com/office/drawing/2014/main" val="3742546628"/>
                    </a:ext>
                  </a:extLst>
                </a:gridCol>
              </a:tblGrid>
              <a:tr h="276379">
                <a:tc>
                  <a:txBody>
                    <a:bodyPr/>
                    <a:lstStyle/>
                    <a:p>
                      <a:r>
                        <a:rPr lang="en-US" sz="1200" dirty="0">
                          <a:solidFill>
                            <a:schemeClr val="tx1"/>
                          </a:solidFill>
                          <a:latin typeface="Poppins" panose="00000500000000000000" pitchFamily="2" charset="0"/>
                          <a:cs typeface="Poppins" panose="00000500000000000000" pitchFamily="2" charset="0"/>
                        </a:rPr>
                        <a:t>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2049314"/>
                  </a:ext>
                </a:extLst>
              </a:tr>
              <a:tr h="427131">
                <a:tc>
                  <a:txBody>
                    <a:bodyPr/>
                    <a:lstStyle/>
                    <a:p>
                      <a:r>
                        <a:rPr lang="en-US" sz="1200" u="sng" dirty="0">
                          <a:solidFill>
                            <a:schemeClr val="tx1"/>
                          </a:solidFill>
                          <a:latin typeface="Poppins" panose="00000500000000000000" pitchFamily="2" charset="0"/>
                          <a:cs typeface="Poppins" panose="00000500000000000000" pitchFamily="2" charset="0"/>
                        </a:rPr>
                        <a:t>Executive summary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Introduces the company, its mission statement, goals, and a summary of other sections in the business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6114507"/>
                  </a:ext>
                </a:extLst>
              </a:tr>
              <a:tr h="427131">
                <a:tc>
                  <a:txBody>
                    <a:bodyPr/>
                    <a:lstStyle/>
                    <a:p>
                      <a:r>
                        <a:rPr lang="en-US" sz="1200" u="sng" dirty="0">
                          <a:solidFill>
                            <a:schemeClr val="tx1"/>
                          </a:solidFill>
                          <a:latin typeface="Poppins" panose="00000500000000000000" pitchFamily="2" charset="0"/>
                          <a:cs typeface="Poppins" panose="00000500000000000000" pitchFamily="2" charset="0"/>
                        </a:rPr>
                        <a:t>Business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A more detailed overview of the company, market needs, legal structure, business history, and the long-term goals of the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3889080"/>
                  </a:ext>
                </a:extLst>
              </a:tr>
              <a:tr h="427131">
                <a:tc>
                  <a:txBody>
                    <a:bodyPr/>
                    <a:lstStyle/>
                    <a:p>
                      <a:r>
                        <a:rPr lang="en-US" sz="1200" u="sng" dirty="0">
                          <a:solidFill>
                            <a:schemeClr val="tx1"/>
                          </a:solidFill>
                          <a:latin typeface="Poppins" panose="00000500000000000000" pitchFamily="2" charset="0"/>
                          <a:cs typeface="Poppins" panose="00000500000000000000" pitchFamily="2" charset="0"/>
                        </a:rPr>
                        <a:t>Products/services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A detailed explanation of products or services that the business offers or plans to offer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840"/>
                  </a:ext>
                </a:extLst>
              </a:tr>
              <a:tr h="427131">
                <a:tc>
                  <a:txBody>
                    <a:bodyPr/>
                    <a:lstStyle/>
                    <a:p>
                      <a:r>
                        <a:rPr lang="en-US" sz="1200" u="sng" dirty="0">
                          <a:solidFill>
                            <a:schemeClr val="tx1"/>
                          </a:solidFill>
                          <a:latin typeface="Poppins" panose="00000500000000000000" pitchFamily="2" charset="0"/>
                          <a:cs typeface="Poppins" panose="00000500000000000000" pitchFamily="2" charset="0"/>
                        </a:rPr>
                        <a:t>Market/competitive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Key facts about the industry the business operates in, the size of the market the business hopes to sell to, and insight into competitors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95454"/>
                  </a:ext>
                </a:extLst>
              </a:tr>
              <a:tr h="427131">
                <a:tc>
                  <a:txBody>
                    <a:bodyPr/>
                    <a:lstStyle/>
                    <a:p>
                      <a:r>
                        <a:rPr lang="en-US" sz="1200" u="sng" dirty="0">
                          <a:solidFill>
                            <a:schemeClr val="tx1"/>
                          </a:solidFill>
                          <a:latin typeface="Poppins" panose="00000500000000000000" pitchFamily="2" charset="0"/>
                          <a:cs typeface="Poppins" panose="00000500000000000000" pitchFamily="2" charset="0"/>
                        </a:rPr>
                        <a:t>Organization/management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A description of company ownership and management – and a profile of key employees, advisors, or board members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208465"/>
                  </a:ext>
                </a:extLst>
              </a:tr>
              <a:tr h="427131">
                <a:tc>
                  <a:txBody>
                    <a:bodyPr/>
                    <a:lstStyle/>
                    <a:p>
                      <a:r>
                        <a:rPr lang="en-US" sz="1200" u="sng" dirty="0">
                          <a:solidFill>
                            <a:schemeClr val="tx1"/>
                          </a:solidFill>
                          <a:latin typeface="Poppins" panose="00000500000000000000" pitchFamily="2" charset="0"/>
                          <a:cs typeface="Poppins" panose="00000500000000000000" pitchFamily="2" charset="0"/>
                        </a:rPr>
                        <a:t>Marketing/sales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Strategy and plan to engage with, sell, and distribute products/services to customers – including issues of customer retention and branding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982043"/>
                  </a:ext>
                </a:extLst>
              </a:tr>
              <a:tr h="427131">
                <a:tc>
                  <a:txBody>
                    <a:bodyPr/>
                    <a:lstStyle/>
                    <a:p>
                      <a:r>
                        <a:rPr lang="en-US" sz="1200" u="sng" dirty="0">
                          <a:solidFill>
                            <a:schemeClr val="tx1"/>
                          </a:solidFill>
                          <a:latin typeface="Poppins" panose="00000500000000000000" pitchFamily="2" charset="0"/>
                          <a:cs typeface="Poppins" panose="00000500000000000000" pitchFamily="2" charset="0"/>
                        </a:rPr>
                        <a:t>Operations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Poppins" panose="00000500000000000000" pitchFamily="2" charset="0"/>
                          <a:cs typeface="Poppins" panose="00000500000000000000" pitchFamily="2" charset="0"/>
                        </a:rPr>
                        <a:t>Details on how the business operates on a day-to-day basis including logistics, suppliers, production methods and key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1869640"/>
                  </a:ext>
                </a:extLst>
              </a:tr>
              <a:tr h="427131">
                <a:tc>
                  <a:txBody>
                    <a:bodyPr/>
                    <a:lstStyle/>
                    <a:p>
                      <a:r>
                        <a:rPr lang="en-US" sz="1200" u="sng" dirty="0">
                          <a:solidFill>
                            <a:schemeClr val="tx1"/>
                          </a:solidFill>
                          <a:latin typeface="Poppins" panose="00000500000000000000" pitchFamily="2" charset="0"/>
                          <a:cs typeface="Poppins" panose="00000500000000000000" pitchFamily="2" charset="0"/>
                        </a:rPr>
                        <a:t>Financial plans &amp; projections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A review of past performance and future projections – including key financial statements and a break-even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025977"/>
                  </a:ext>
                </a:extLst>
              </a:tr>
              <a:tr h="427131">
                <a:tc>
                  <a:txBody>
                    <a:bodyPr/>
                    <a:lstStyle/>
                    <a:p>
                      <a:r>
                        <a:rPr lang="en-US" sz="1200" u="sng" dirty="0">
                          <a:solidFill>
                            <a:schemeClr val="tx1"/>
                          </a:solidFill>
                          <a:latin typeface="Poppins" panose="00000500000000000000" pitchFamily="2" charset="0"/>
                          <a:cs typeface="Poppins" panose="00000500000000000000" pitchFamily="2" charset="0"/>
                        </a:rPr>
                        <a:t>Funding request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Specify how much money the business needs and for what purposes, including what form of investment you are seeking and desired terms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5227444"/>
                  </a:ext>
                </a:extLst>
              </a:tr>
              <a:tr h="427131">
                <a:tc>
                  <a:txBody>
                    <a:bodyPr/>
                    <a:lstStyle/>
                    <a:p>
                      <a:r>
                        <a:rPr lang="en-US" sz="1200" u="sng" dirty="0">
                          <a:solidFill>
                            <a:schemeClr val="tx1"/>
                          </a:solidFill>
                          <a:latin typeface="Poppins" panose="00000500000000000000" pitchFamily="2" charset="0"/>
                          <a:cs typeface="Poppins" panose="00000500000000000000" pitchFamily="2" charset="0"/>
                        </a:rPr>
                        <a:t>Appendix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An appendix holds supporting documents, often including details on key people, product/services, and legal and financial matters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039446"/>
                  </a:ext>
                </a:extLst>
              </a:tr>
            </a:tbl>
          </a:graphicData>
        </a:graphic>
      </p:graphicFrame>
    </p:spTree>
    <p:extLst>
      <p:ext uri="{BB962C8B-B14F-4D97-AF65-F5344CB8AC3E}">
        <p14:creationId xmlns:p14="http://schemas.microsoft.com/office/powerpoint/2010/main" val="413972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8432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Parts of a business plan</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graphicFrame>
        <p:nvGraphicFramePr>
          <p:cNvPr id="7" name="Table 6">
            <a:extLst>
              <a:ext uri="{FF2B5EF4-FFF2-40B4-BE49-F238E27FC236}">
                <a16:creationId xmlns:a16="http://schemas.microsoft.com/office/drawing/2014/main" id="{79C1CFEA-6062-855C-362C-6D4A7E802C2B}"/>
              </a:ext>
            </a:extLst>
          </p:cNvPr>
          <p:cNvGraphicFramePr>
            <a:graphicFrameLocks noGrp="1"/>
          </p:cNvGraphicFramePr>
          <p:nvPr/>
        </p:nvGraphicFramePr>
        <p:xfrm>
          <a:off x="141732" y="1168650"/>
          <a:ext cx="8860536" cy="5516880"/>
        </p:xfrm>
        <a:graphic>
          <a:graphicData uri="http://schemas.openxmlformats.org/drawingml/2006/table">
            <a:tbl>
              <a:tblPr firstRow="1" bandRow="1">
                <a:tableStyleId>{5C22544A-7EE6-4342-B048-85BDC9FD1C3A}</a:tableStyleId>
              </a:tblPr>
              <a:tblGrid>
                <a:gridCol w="2939811">
                  <a:extLst>
                    <a:ext uri="{9D8B030D-6E8A-4147-A177-3AD203B41FA5}">
                      <a16:colId xmlns:a16="http://schemas.microsoft.com/office/drawing/2014/main" val="388739000"/>
                    </a:ext>
                  </a:extLst>
                </a:gridCol>
                <a:gridCol w="5920725">
                  <a:extLst>
                    <a:ext uri="{9D8B030D-6E8A-4147-A177-3AD203B41FA5}">
                      <a16:colId xmlns:a16="http://schemas.microsoft.com/office/drawing/2014/main" val="3742546628"/>
                    </a:ext>
                  </a:extLst>
                </a:gridCol>
              </a:tblGrid>
              <a:tr h="276379">
                <a:tc>
                  <a:txBody>
                    <a:bodyPr/>
                    <a:lstStyle/>
                    <a:p>
                      <a:r>
                        <a:rPr lang="en-US" sz="1600" dirty="0">
                          <a:solidFill>
                            <a:schemeClr val="tx1"/>
                          </a:solidFill>
                        </a:rPr>
                        <a:t>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2049314"/>
                  </a:ext>
                </a:extLst>
              </a:tr>
              <a:tr h="427131">
                <a:tc>
                  <a:txBody>
                    <a:bodyPr/>
                    <a:lstStyle/>
                    <a:p>
                      <a:r>
                        <a:rPr lang="en-US" sz="1600" dirty="0">
                          <a:solidFill>
                            <a:schemeClr val="tx1"/>
                          </a:solidFill>
                        </a:rPr>
                        <a:t>Executive summary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Introduces the company, its mission statement, goals, and a summary of other sections in the business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6114507"/>
                  </a:ext>
                </a:extLst>
              </a:tr>
              <a:tr h="427131">
                <a:tc>
                  <a:txBody>
                    <a:bodyPr/>
                    <a:lstStyle/>
                    <a:p>
                      <a:r>
                        <a:rPr lang="en-US" sz="1600" dirty="0">
                          <a:solidFill>
                            <a:schemeClr val="tx1"/>
                          </a:solidFill>
                        </a:rPr>
                        <a:t>Business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A more detailed overview of the company, market needs, legal structure, business history, and the long-term goals of the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3889080"/>
                  </a:ext>
                </a:extLst>
              </a:tr>
              <a:tr h="427131">
                <a:tc>
                  <a:txBody>
                    <a:bodyPr/>
                    <a:lstStyle/>
                    <a:p>
                      <a:r>
                        <a:rPr lang="en-US" sz="1600" dirty="0">
                          <a:solidFill>
                            <a:schemeClr val="tx1"/>
                          </a:solidFill>
                        </a:rPr>
                        <a:t>Products/services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A detailed explanation of products or services that the business offers or plans to offer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840"/>
                  </a:ext>
                </a:extLst>
              </a:tr>
              <a:tr h="427131">
                <a:tc>
                  <a:txBody>
                    <a:bodyPr/>
                    <a:lstStyle/>
                    <a:p>
                      <a:r>
                        <a:rPr lang="en-US" sz="1600" dirty="0">
                          <a:solidFill>
                            <a:schemeClr val="tx1"/>
                          </a:solidFill>
                        </a:rPr>
                        <a:t>Market/competitive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Key facts about the industry the business operates in, the size of the market the business hopes to sell to, and insight into competitors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95454"/>
                  </a:ext>
                </a:extLst>
              </a:tr>
              <a:tr h="427131">
                <a:tc>
                  <a:txBody>
                    <a:bodyPr/>
                    <a:lstStyle/>
                    <a:p>
                      <a:r>
                        <a:rPr lang="en-US" sz="1600" dirty="0">
                          <a:solidFill>
                            <a:schemeClr val="tx1"/>
                          </a:solidFill>
                        </a:rPr>
                        <a:t>Organization/management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A description of company ownership and management – and a profile of key employees, advisors, or board members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208465"/>
                  </a:ext>
                </a:extLst>
              </a:tr>
              <a:tr h="427131">
                <a:tc>
                  <a:txBody>
                    <a:bodyPr/>
                    <a:lstStyle/>
                    <a:p>
                      <a:r>
                        <a:rPr lang="en-US" sz="1600" dirty="0">
                          <a:solidFill>
                            <a:schemeClr val="tx1"/>
                          </a:solidFill>
                        </a:rPr>
                        <a:t>Marketing/sales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Strategy and plan to engage with, sell, and distribute products/services to customers – including issues of customer retention and branding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982043"/>
                  </a:ext>
                </a:extLst>
              </a:tr>
              <a:tr h="427131">
                <a:tc>
                  <a:txBody>
                    <a:bodyPr/>
                    <a:lstStyle/>
                    <a:p>
                      <a:r>
                        <a:rPr lang="en-US" sz="1600" dirty="0">
                          <a:solidFill>
                            <a:schemeClr val="tx1"/>
                          </a:solidFill>
                        </a:rPr>
                        <a:t>Operations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Details on how the business operates on a day-to-day basis including logistics, suppliers, production methods and key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1869640"/>
                  </a:ext>
                </a:extLst>
              </a:tr>
              <a:tr h="427131">
                <a:tc>
                  <a:txBody>
                    <a:bodyPr/>
                    <a:lstStyle/>
                    <a:p>
                      <a:r>
                        <a:rPr lang="en-US" sz="1600" dirty="0">
                          <a:solidFill>
                            <a:schemeClr val="tx1"/>
                          </a:solidFill>
                        </a:rPr>
                        <a:t>Financial plans &amp; projections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A review of past performance and future projections – including key financial statements and a break-even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025977"/>
                  </a:ext>
                </a:extLst>
              </a:tr>
              <a:tr h="427131">
                <a:tc>
                  <a:txBody>
                    <a:bodyPr/>
                    <a:lstStyle/>
                    <a:p>
                      <a:r>
                        <a:rPr lang="en-US" sz="1600" dirty="0">
                          <a:solidFill>
                            <a:schemeClr val="tx1"/>
                          </a:solidFill>
                        </a:rPr>
                        <a:t>Funding request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Specify how much money the business needs and for what purposes, including what form of investment you are seeking and desired terms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5227444"/>
                  </a:ext>
                </a:extLst>
              </a:tr>
              <a:tr h="427131">
                <a:tc>
                  <a:txBody>
                    <a:bodyPr/>
                    <a:lstStyle/>
                    <a:p>
                      <a:r>
                        <a:rPr lang="en-US" sz="1600" dirty="0">
                          <a:solidFill>
                            <a:schemeClr val="tx1"/>
                          </a:solidFill>
                        </a:rPr>
                        <a:t>Appendix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rPr>
                        <a:t>An appendix holds supporting documents, often including details on key people, product/services, and legal and financial matters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039446"/>
                  </a:ext>
                </a:extLst>
              </a:tr>
            </a:tbl>
          </a:graphicData>
        </a:graphic>
      </p:graphicFrame>
      <p:sp>
        <p:nvSpPr>
          <p:cNvPr id="3" name="Rectangle 2">
            <a:extLst>
              <a:ext uri="{FF2B5EF4-FFF2-40B4-BE49-F238E27FC236}">
                <a16:creationId xmlns:a16="http://schemas.microsoft.com/office/drawing/2014/main" id="{D94FD73E-71F0-F8E0-E0F1-41B32B349426}"/>
              </a:ext>
            </a:extLst>
          </p:cNvPr>
          <p:cNvSpPr/>
          <p:nvPr/>
        </p:nvSpPr>
        <p:spPr>
          <a:xfrm>
            <a:off x="0" y="0"/>
            <a:ext cx="9144000" cy="685800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1F81179-007D-909C-5451-DC8BFCD91529}"/>
              </a:ext>
            </a:extLst>
          </p:cNvPr>
          <p:cNvSpPr/>
          <p:nvPr/>
        </p:nvSpPr>
        <p:spPr>
          <a:xfrm>
            <a:off x="1837944" y="584325"/>
            <a:ext cx="5687568" cy="47671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59B348-9F3A-163E-5E3A-1892CC2D7A91}"/>
              </a:ext>
            </a:extLst>
          </p:cNvPr>
          <p:cNvSpPr txBox="1"/>
          <p:nvPr/>
        </p:nvSpPr>
        <p:spPr>
          <a:xfrm>
            <a:off x="2094547" y="2214956"/>
            <a:ext cx="5174362" cy="2862322"/>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Business plans might look slightly different for various businesses</a:t>
            </a:r>
          </a:p>
          <a:p>
            <a:pPr algn="ctr"/>
            <a:endParaRPr lang="en-US" dirty="0">
              <a:latin typeface="Poppins" panose="00000500000000000000" pitchFamily="2" charset="0"/>
              <a:cs typeface="Poppins" panose="00000500000000000000" pitchFamily="2" charset="0"/>
            </a:endParaRPr>
          </a:p>
          <a:p>
            <a:pPr algn="ctr"/>
            <a:r>
              <a:rPr lang="en-US" dirty="0">
                <a:latin typeface="Poppins" panose="00000500000000000000" pitchFamily="2" charset="0"/>
                <a:cs typeface="Poppins" panose="00000500000000000000" pitchFamily="2" charset="0"/>
              </a:rPr>
              <a:t>Depending on the nature of the business (new versus established) and its industry, there might be a different ordering or set of sections in a business plan. For example, for new businesses it might not sense to have an operations plan – and there would be no past financial performance information.</a:t>
            </a:r>
          </a:p>
        </p:txBody>
      </p:sp>
      <p:pic>
        <p:nvPicPr>
          <p:cNvPr id="4" name="Picture 3" descr="A blue logo with a couple of people climbing a mountain&#10;&#10;Description automatically generated">
            <a:extLst>
              <a:ext uri="{FF2B5EF4-FFF2-40B4-BE49-F238E27FC236}">
                <a16:creationId xmlns:a16="http://schemas.microsoft.com/office/drawing/2014/main" id="{71FB13DF-D854-8D37-F7BA-1D27A9BF7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180" y="783732"/>
            <a:ext cx="1574829" cy="1258754"/>
          </a:xfrm>
          <a:prstGeom prst="rect">
            <a:avLst/>
          </a:prstGeom>
        </p:spPr>
      </p:pic>
    </p:spTree>
    <p:extLst>
      <p:ext uri="{BB962C8B-B14F-4D97-AF65-F5344CB8AC3E}">
        <p14:creationId xmlns:p14="http://schemas.microsoft.com/office/powerpoint/2010/main" val="338017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3127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Example business plan</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3" name="TextBox 2">
            <a:extLst>
              <a:ext uri="{FF2B5EF4-FFF2-40B4-BE49-F238E27FC236}">
                <a16:creationId xmlns:a16="http://schemas.microsoft.com/office/drawing/2014/main" id="{87CF9B1D-E74D-4D0F-C0A3-24AEC73FDD19}"/>
              </a:ext>
            </a:extLst>
          </p:cNvPr>
          <p:cNvSpPr txBox="1"/>
          <p:nvPr/>
        </p:nvSpPr>
        <p:spPr>
          <a:xfrm>
            <a:off x="200297" y="1063672"/>
            <a:ext cx="8778240" cy="2862322"/>
          </a:xfrm>
          <a:prstGeom prst="rect">
            <a:avLst/>
          </a:prstGeom>
          <a:noFill/>
        </p:spPr>
        <p:txBody>
          <a:bodyPr wrap="square">
            <a:spAutoFit/>
          </a:bodyPr>
          <a:lstStyle/>
          <a:p>
            <a:pPr algn="ctr"/>
            <a:r>
              <a:rPr lang="en-US" sz="2000" dirty="0">
                <a:latin typeface="Poppins" panose="00000500000000000000" pitchFamily="2" charset="0"/>
                <a:cs typeface="Poppins" panose="00000500000000000000" pitchFamily="2" charset="0"/>
              </a:rPr>
              <a:t>Throughout the rest of this presentation, we will be outlining the content of each section of a business plan. We will provide general guidance, but also provide specific examples based upon a Latin American fast-casual restaurant, known as Plantain &amp; Spice. </a:t>
            </a:r>
          </a:p>
          <a:p>
            <a:pPr algn="ctr"/>
            <a:endParaRPr lang="en-US" sz="2000" dirty="0">
              <a:latin typeface="Poppins" panose="00000500000000000000" pitchFamily="2" charset="0"/>
              <a:cs typeface="Poppins" panose="00000500000000000000" pitchFamily="2" charset="0"/>
            </a:endParaRPr>
          </a:p>
          <a:p>
            <a:pPr algn="ctr"/>
            <a:r>
              <a:rPr lang="en-US" sz="2000" dirty="0">
                <a:latin typeface="Poppins" panose="00000500000000000000" pitchFamily="2" charset="0"/>
                <a:cs typeface="Poppins" panose="00000500000000000000" pitchFamily="2" charset="0"/>
              </a:rPr>
              <a:t>In this presentation, an outline of key sections / considerations is provided – in addition to example sample content for Plantain &amp; Spice. However, we note that this content is a shorter and simpler version of a business plan meant for illustrative purposes.</a:t>
            </a:r>
          </a:p>
        </p:txBody>
      </p:sp>
      <p:pic>
        <p:nvPicPr>
          <p:cNvPr id="4" name="Picture 3">
            <a:extLst>
              <a:ext uri="{FF2B5EF4-FFF2-40B4-BE49-F238E27FC236}">
                <a16:creationId xmlns:a16="http://schemas.microsoft.com/office/drawing/2014/main" id="{0F801106-50A1-198A-8258-6F38E1E622F6}"/>
              </a:ext>
            </a:extLst>
          </p:cNvPr>
          <p:cNvPicPr>
            <a:picLocks noChangeAspect="1"/>
          </p:cNvPicPr>
          <p:nvPr/>
        </p:nvPicPr>
        <p:blipFill>
          <a:blip r:embed="rId2"/>
          <a:stretch>
            <a:fillRect/>
          </a:stretch>
        </p:blipFill>
        <p:spPr>
          <a:xfrm>
            <a:off x="1657133" y="4044398"/>
            <a:ext cx="2641346" cy="2640029"/>
          </a:xfrm>
          <a:prstGeom prst="rect">
            <a:avLst/>
          </a:prstGeom>
        </p:spPr>
      </p:pic>
      <p:pic>
        <p:nvPicPr>
          <p:cNvPr id="8" name="Picture 7">
            <a:extLst>
              <a:ext uri="{FF2B5EF4-FFF2-40B4-BE49-F238E27FC236}">
                <a16:creationId xmlns:a16="http://schemas.microsoft.com/office/drawing/2014/main" id="{B0AFCC09-C6A1-044A-5B68-8B393B3D9086}"/>
              </a:ext>
            </a:extLst>
          </p:cNvPr>
          <p:cNvPicPr>
            <a:picLocks noChangeAspect="1"/>
          </p:cNvPicPr>
          <p:nvPr/>
        </p:nvPicPr>
        <p:blipFill>
          <a:blip r:embed="rId3"/>
          <a:stretch>
            <a:fillRect/>
          </a:stretch>
        </p:blipFill>
        <p:spPr>
          <a:xfrm>
            <a:off x="4780480" y="4321905"/>
            <a:ext cx="2091109" cy="2085013"/>
          </a:xfrm>
          <a:prstGeom prst="rect">
            <a:avLst/>
          </a:prstGeom>
        </p:spPr>
      </p:pic>
    </p:spTree>
    <p:extLst>
      <p:ext uri="{BB962C8B-B14F-4D97-AF65-F5344CB8AC3E}">
        <p14:creationId xmlns:p14="http://schemas.microsoft.com/office/powerpoint/2010/main" val="2557033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11" name="TextBox 10">
            <a:extLst>
              <a:ext uri="{FF2B5EF4-FFF2-40B4-BE49-F238E27FC236}">
                <a16:creationId xmlns:a16="http://schemas.microsoft.com/office/drawing/2014/main" id="{A6EE73FA-8F6D-92CA-03B9-0EAA28721E6A}"/>
              </a:ext>
            </a:extLst>
          </p:cNvPr>
          <p:cNvSpPr txBox="1"/>
          <p:nvPr/>
        </p:nvSpPr>
        <p:spPr>
          <a:xfrm>
            <a:off x="277586" y="1260743"/>
            <a:ext cx="8438604" cy="2062103"/>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As a summary, the executive summary should attempt to provide 1-2 key insights from each of the sections of the rest of the business plan: ask yourself, what are the 10-15 most important things to know about the business and its proposed future? Often, these are key points from a business pitch – if it has already been prepared (see the </a:t>
            </a:r>
            <a:r>
              <a:rPr lang="en-US" sz="1600" u="sng" dirty="0">
                <a:latin typeface="Poppins" panose="00000500000000000000" pitchFamily="2" charset="0"/>
                <a:cs typeface="Poppins" panose="00000500000000000000" pitchFamily="2" charset="0"/>
              </a:rPr>
              <a:t>Business Pitch</a:t>
            </a:r>
            <a:r>
              <a:rPr lang="en-US" sz="1600" dirty="0">
                <a:latin typeface="Poppins" panose="00000500000000000000" pitchFamily="2" charset="0"/>
                <a:cs typeface="Poppins" panose="00000500000000000000" pitchFamily="2" charset="0"/>
              </a:rPr>
              <a:t> module).</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Executive summaries are a good place to showcase a well-crafted value proposition statement (see the </a:t>
            </a:r>
            <a:r>
              <a:rPr lang="en-US" sz="1600" u="sng" dirty="0">
                <a:latin typeface="Poppins" panose="00000500000000000000" pitchFamily="2" charset="0"/>
                <a:cs typeface="Poppins" panose="00000500000000000000" pitchFamily="2" charset="0"/>
              </a:rPr>
              <a:t>Business Idea Sketch</a:t>
            </a:r>
            <a:r>
              <a:rPr lang="en-US" sz="1600" dirty="0">
                <a:latin typeface="Poppins" panose="00000500000000000000" pitchFamily="2" charset="0"/>
                <a:cs typeface="Poppins" panose="00000500000000000000" pitchFamily="2" charset="0"/>
              </a:rPr>
              <a:t> module).</a:t>
            </a:r>
          </a:p>
        </p:txBody>
      </p:sp>
      <p:graphicFrame>
        <p:nvGraphicFramePr>
          <p:cNvPr id="3" name="Table 2">
            <a:extLst>
              <a:ext uri="{FF2B5EF4-FFF2-40B4-BE49-F238E27FC236}">
                <a16:creationId xmlns:a16="http://schemas.microsoft.com/office/drawing/2014/main" id="{C84311EC-2137-9099-C417-53E782F33B33}"/>
              </a:ext>
            </a:extLst>
          </p:cNvPr>
          <p:cNvGraphicFramePr>
            <a:graphicFrameLocks noGrp="1"/>
          </p:cNvGraphicFramePr>
          <p:nvPr>
            <p:extLst>
              <p:ext uri="{D42A27DB-BD31-4B8C-83A1-F6EECF244321}">
                <p14:modId xmlns:p14="http://schemas.microsoft.com/office/powerpoint/2010/main" val="2330917028"/>
              </p:ext>
            </p:extLst>
          </p:nvPr>
        </p:nvGraphicFramePr>
        <p:xfrm>
          <a:off x="1166676" y="3845150"/>
          <a:ext cx="6810646" cy="2696987"/>
        </p:xfrm>
        <a:graphic>
          <a:graphicData uri="http://schemas.openxmlformats.org/drawingml/2006/table">
            <a:tbl>
              <a:tblPr firstRow="1" bandRow="1">
                <a:tableStyleId>{5C22544A-7EE6-4342-B048-85BDC9FD1C3A}</a:tableStyleId>
              </a:tblPr>
              <a:tblGrid>
                <a:gridCol w="3405323">
                  <a:extLst>
                    <a:ext uri="{9D8B030D-6E8A-4147-A177-3AD203B41FA5}">
                      <a16:colId xmlns:a16="http://schemas.microsoft.com/office/drawing/2014/main" val="872597040"/>
                    </a:ext>
                  </a:extLst>
                </a:gridCol>
                <a:gridCol w="3405323">
                  <a:extLst>
                    <a:ext uri="{9D8B030D-6E8A-4147-A177-3AD203B41FA5}">
                      <a16:colId xmlns:a16="http://schemas.microsoft.com/office/drawing/2014/main" val="2566868959"/>
                    </a:ext>
                  </a:extLst>
                </a:gridCol>
              </a:tblGrid>
              <a:tr h="478498">
                <a:tc>
                  <a:txBody>
                    <a:bodyPr/>
                    <a:lstStyle/>
                    <a:p>
                      <a:pPr algn="ctr"/>
                      <a:r>
                        <a:rPr lang="en-US" sz="1600" b="1" u="none" dirty="0">
                          <a:solidFill>
                            <a:schemeClr val="tx1"/>
                          </a:solidFill>
                          <a:latin typeface="Poppins" panose="00000500000000000000" pitchFamily="2" charset="0"/>
                          <a:cs typeface="Poppins" panose="00000500000000000000" pitchFamily="2" charset="0"/>
                        </a:rPr>
                        <a:t>For new businesses</a:t>
                      </a:r>
                      <a:endParaRPr lang="en-US" sz="1600" u="none" dirty="0">
                        <a:solidFill>
                          <a:schemeClr val="tx1"/>
                        </a:solidFill>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u="none" dirty="0">
                          <a:solidFill>
                            <a:schemeClr val="tx1"/>
                          </a:solidFill>
                          <a:latin typeface="Poppins" panose="00000500000000000000" pitchFamily="2" charset="0"/>
                          <a:cs typeface="Poppins" panose="00000500000000000000" pitchFamily="2" charset="0"/>
                        </a:rPr>
                        <a:t>For existing businesses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4874084"/>
                  </a:ext>
                </a:extLst>
              </a:tr>
              <a:tr h="2218489">
                <a:tc>
                  <a:txBody>
                    <a:bodyPr/>
                    <a:lstStyle/>
                    <a:p>
                      <a:pPr marL="0" indent="0" algn="ctr">
                        <a:buFont typeface="Arial" panose="020B0604020202020204" pitchFamily="34" charset="0"/>
                        <a:buNone/>
                      </a:pPr>
                      <a:r>
                        <a:rPr lang="en-US" sz="1600" u="none" dirty="0">
                          <a:solidFill>
                            <a:schemeClr val="tx1"/>
                          </a:solidFill>
                          <a:latin typeface="Poppins" panose="00000500000000000000" pitchFamily="2" charset="0"/>
                          <a:cs typeface="Poppins" panose="00000500000000000000" pitchFamily="2" charset="0"/>
                        </a:rPr>
                        <a:t>Emphasize the potential market opportunity and, if you are seeking investment, be sure to highlight factors that make your business sweet to investors (see the </a:t>
                      </a:r>
                      <a:r>
                        <a:rPr lang="en-US" sz="1600" u="sng" dirty="0">
                          <a:solidFill>
                            <a:schemeClr val="tx1"/>
                          </a:solidFill>
                          <a:latin typeface="Poppins" panose="00000500000000000000" pitchFamily="2" charset="0"/>
                          <a:cs typeface="Poppins" panose="00000500000000000000" pitchFamily="2" charset="0"/>
                        </a:rPr>
                        <a:t>Business Idea Sketch</a:t>
                      </a:r>
                      <a:r>
                        <a:rPr lang="en-US" sz="1600" u="none" dirty="0">
                          <a:solidFill>
                            <a:schemeClr val="tx1"/>
                          </a:solidFill>
                          <a:latin typeface="Poppins" panose="00000500000000000000" pitchFamily="2" charset="0"/>
                          <a:cs typeface="Poppins" panose="00000500000000000000" pitchFamily="2" charset="0"/>
                        </a:rPr>
                        <a:t> module).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dirty="0">
                          <a:solidFill>
                            <a:schemeClr val="tx1"/>
                          </a:solidFill>
                          <a:latin typeface="Poppins" panose="00000500000000000000" pitchFamily="2" charset="0"/>
                          <a:cs typeface="Poppins" panose="00000500000000000000" pitchFamily="2" charset="0"/>
                        </a:rPr>
                        <a:t>Be sure to highlight the ways in which your business has been successful and the people, activities, and resources that help it to stand out – even if the business is currently struggling, it will have important strengths to highlight.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4406913"/>
                  </a:ext>
                </a:extLst>
              </a:tr>
            </a:tbl>
          </a:graphicData>
        </a:graphic>
      </p:graphicFrame>
      <p:sp>
        <p:nvSpPr>
          <p:cNvPr id="4" name="TextBox 3">
            <a:extLst>
              <a:ext uri="{FF2B5EF4-FFF2-40B4-BE49-F238E27FC236}">
                <a16:creationId xmlns:a16="http://schemas.microsoft.com/office/drawing/2014/main" id="{49337808-2636-ED49-175F-3C34588BC36A}"/>
              </a:ext>
            </a:extLst>
          </p:cNvPr>
          <p:cNvSpPr txBox="1"/>
          <p:nvPr/>
        </p:nvSpPr>
        <p:spPr>
          <a:xfrm>
            <a:off x="277586" y="52299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Executive summary</a:t>
            </a:r>
          </a:p>
        </p:txBody>
      </p:sp>
    </p:spTree>
    <p:extLst>
      <p:ext uri="{BB962C8B-B14F-4D97-AF65-F5344CB8AC3E}">
        <p14:creationId xmlns:p14="http://schemas.microsoft.com/office/powerpoint/2010/main" val="357074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2299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Executive summary – sample content</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8" name="Rectangle 7">
            <a:extLst>
              <a:ext uri="{FF2B5EF4-FFF2-40B4-BE49-F238E27FC236}">
                <a16:creationId xmlns:a16="http://schemas.microsoft.com/office/drawing/2014/main" id="{98295523-2A82-EAD2-2130-2669EA83FCF0}"/>
              </a:ext>
            </a:extLst>
          </p:cNvPr>
          <p:cNvSpPr/>
          <p:nvPr/>
        </p:nvSpPr>
        <p:spPr>
          <a:xfrm>
            <a:off x="2773680" y="1045990"/>
            <a:ext cx="6274525" cy="572927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8F8E5C-27F6-03A1-376D-C2D569AEC9FF}"/>
              </a:ext>
            </a:extLst>
          </p:cNvPr>
          <p:cNvSpPr/>
          <p:nvPr/>
        </p:nvSpPr>
        <p:spPr>
          <a:xfrm>
            <a:off x="2926080" y="1168650"/>
            <a:ext cx="5987143" cy="54672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Poppins" panose="00000500000000000000" pitchFamily="2" charset="0"/>
                <a:cs typeface="Poppins" panose="00000500000000000000" pitchFamily="2" charset="0"/>
              </a:rPr>
              <a:t>Executive Summary</a:t>
            </a:r>
          </a:p>
          <a:p>
            <a:pPr algn="ctr"/>
            <a:endParaRPr lang="en-US" sz="1200" b="1" dirty="0">
              <a:solidFill>
                <a:schemeClr val="tx1"/>
              </a:solidFill>
              <a:latin typeface="Poppins" panose="00000500000000000000" pitchFamily="2" charset="0"/>
              <a:cs typeface="Poppins" panose="00000500000000000000" pitchFamily="2" charset="0"/>
            </a:endParaRPr>
          </a:p>
          <a:p>
            <a:pPr marL="0" rtl="0" eaLnBrk="1" fontAlgn="t" latinLnBrk="0" hangingPunct="1">
              <a:spcBef>
                <a:spcPts val="0"/>
              </a:spcBef>
              <a:spcAft>
                <a:spcPts val="0"/>
              </a:spcAft>
            </a:pPr>
            <a:r>
              <a:rPr lang="en-US" sz="1200" dirty="0">
                <a:solidFill>
                  <a:schemeClr val="tx1"/>
                </a:solidFill>
                <a:latin typeface="Poppins" panose="00000500000000000000" pitchFamily="2" charset="0"/>
                <a:cs typeface="Poppins" panose="00000500000000000000" pitchFamily="2" charset="0"/>
              </a:rPr>
              <a:t>Plantain &amp; Spice &amp; a restaurant concept that </a:t>
            </a:r>
            <a:r>
              <a:rPr lang="en-US" sz="1200" b="0" i="0" u="none" strike="noStrike" kern="1200" dirty="0">
                <a:solidFill>
                  <a:srgbClr val="000000"/>
                </a:solidFill>
                <a:effectLst/>
                <a:latin typeface="Poppins" panose="00000500000000000000" pitchFamily="2" charset="0"/>
                <a:cs typeface="Poppins" panose="00000500000000000000" pitchFamily="2" charset="0"/>
              </a:rPr>
              <a:t>helps those that </a:t>
            </a:r>
            <a:r>
              <a:rPr lang="en-US" sz="1200" b="0" i="0" strike="noStrike" kern="1200" dirty="0">
                <a:solidFill>
                  <a:srgbClr val="000000"/>
                </a:solidFill>
                <a:effectLst/>
                <a:latin typeface="Poppins" panose="00000500000000000000" pitchFamily="2" charset="0"/>
                <a:cs typeface="Poppins" panose="00000500000000000000" pitchFamily="2" charset="0"/>
              </a:rPr>
              <a:t>love exploring new cuisines </a:t>
            </a:r>
            <a:r>
              <a:rPr lang="en-US" sz="1200" b="0" i="0" u="none" strike="noStrike" kern="1200" dirty="0">
                <a:solidFill>
                  <a:srgbClr val="000000"/>
                </a:solidFill>
                <a:effectLst/>
                <a:latin typeface="Poppins" panose="00000500000000000000" pitchFamily="2" charset="0"/>
                <a:cs typeface="Poppins" panose="00000500000000000000" pitchFamily="2" charset="0"/>
              </a:rPr>
              <a:t>to save money and eat healthy by creating a fast-casual dining experience with a variety of Latin American cuisines – healthier than fast food and quicker than more expensive sit-down restaurants…</a:t>
            </a:r>
            <a:endParaRPr lang="en-US" sz="1200" b="0" i="0" u="none" strike="noStrike" dirty="0">
              <a:effectLst/>
              <a:latin typeface="Poppins" panose="00000500000000000000" pitchFamily="2" charset="0"/>
              <a:cs typeface="Poppins" panose="00000500000000000000" pitchFamily="2" charset="0"/>
            </a:endParaRP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We plan to start our first restaurant in the West Adams neighborhood of Los Angeles, growing to three locations over the course of five years. We will offer an array of Latin American dishes including arepas, plantain bowls, and tacos…</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Despite a number of fast-food and fast-casual competitors in the area, Plantain &amp; Spice will offer a unique opportunity for multicultural community of West Adams to explore a wide range of ethnic cuisine options…</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Founded by two experienced head chefs who have successfully launched successful fast-casual restaurants, Plantain &amp; Spice aims to attract foot traffic with targeted social media and in-person outreach to local companies for catering…</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When expanding to our second and third locations, we hope to centralize management and food preparation – providing an economy of scale to drive above average profit margins with each store breaking even within one year…</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Plantain &amp; Spice seeks $500,000 in funding and contact with a marketing agency specializing in helping fast-casual restaurants in our area…</a:t>
            </a:r>
          </a:p>
          <a:p>
            <a:endParaRPr lang="en-US" sz="1200" dirty="0">
              <a:solidFill>
                <a:schemeClr val="tx1"/>
              </a:solidFill>
              <a:latin typeface="Poppins" panose="00000500000000000000" pitchFamily="2" charset="0"/>
              <a:cs typeface="Poppins" panose="00000500000000000000" pitchFamily="2" charset="0"/>
            </a:endParaRPr>
          </a:p>
        </p:txBody>
      </p:sp>
      <p:graphicFrame>
        <p:nvGraphicFramePr>
          <p:cNvPr id="12" name="Table 11">
            <a:extLst>
              <a:ext uri="{FF2B5EF4-FFF2-40B4-BE49-F238E27FC236}">
                <a16:creationId xmlns:a16="http://schemas.microsoft.com/office/drawing/2014/main" id="{87E505A1-D05B-7E99-5340-256762C90CAC}"/>
              </a:ext>
            </a:extLst>
          </p:cNvPr>
          <p:cNvGraphicFramePr>
            <a:graphicFrameLocks noGrp="1"/>
          </p:cNvGraphicFramePr>
          <p:nvPr>
            <p:extLst>
              <p:ext uri="{D42A27DB-BD31-4B8C-83A1-F6EECF244321}">
                <p14:modId xmlns:p14="http://schemas.microsoft.com/office/powerpoint/2010/main" val="1371345052"/>
              </p:ext>
            </p:extLst>
          </p:nvPr>
        </p:nvGraphicFramePr>
        <p:xfrm>
          <a:off x="302079" y="2640995"/>
          <a:ext cx="2211614" cy="4085964"/>
        </p:xfrm>
        <a:graphic>
          <a:graphicData uri="http://schemas.openxmlformats.org/drawingml/2006/table">
            <a:tbl>
              <a:tblPr firstRow="1" bandRow="1">
                <a:tableStyleId>{5C22544A-7EE6-4342-B048-85BDC9FD1C3A}</a:tableStyleId>
              </a:tblPr>
              <a:tblGrid>
                <a:gridCol w="2211614">
                  <a:extLst>
                    <a:ext uri="{9D8B030D-6E8A-4147-A177-3AD203B41FA5}">
                      <a16:colId xmlns:a16="http://schemas.microsoft.com/office/drawing/2014/main" val="3709412090"/>
                    </a:ext>
                  </a:extLst>
                </a:gridCol>
              </a:tblGrid>
              <a:tr h="0">
                <a:tc>
                  <a:txBody>
                    <a:bodyPr/>
                    <a:lstStyle/>
                    <a:p>
                      <a:r>
                        <a:rPr lang="en-US" sz="1400" dirty="0">
                          <a:solidFill>
                            <a:schemeClr val="tx1"/>
                          </a:solidFill>
                          <a:latin typeface="Poppins" panose="00000500000000000000" pitchFamily="2" charset="0"/>
                          <a:cs typeface="Poppins" panose="00000500000000000000" pitchFamily="2" charset="0"/>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8662782"/>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Business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419107"/>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Products/services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6491385"/>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Market/competitive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3644944"/>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Organization/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8515342"/>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Marketing/sales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0243923"/>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Operations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7907486"/>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Financial plans &amp; projections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0869672"/>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Funding request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7020468"/>
                  </a:ext>
                </a:extLst>
              </a:tr>
            </a:tbl>
          </a:graphicData>
        </a:graphic>
      </p:graphicFrame>
      <p:cxnSp>
        <p:nvCxnSpPr>
          <p:cNvPr id="15" name="Straight Arrow Connector 14">
            <a:extLst>
              <a:ext uri="{FF2B5EF4-FFF2-40B4-BE49-F238E27FC236}">
                <a16:creationId xmlns:a16="http://schemas.microsoft.com/office/drawing/2014/main" id="{C5BF111E-3B84-8624-683C-DFEF7D9C913A}"/>
              </a:ext>
            </a:extLst>
          </p:cNvPr>
          <p:cNvCxnSpPr>
            <a:cxnSpLocks/>
          </p:cNvCxnSpPr>
          <p:nvPr/>
        </p:nvCxnSpPr>
        <p:spPr>
          <a:xfrm flipV="1">
            <a:off x="2346960" y="1928951"/>
            <a:ext cx="579120" cy="120032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2C19D4C-E036-0578-C692-52627322B61E}"/>
              </a:ext>
            </a:extLst>
          </p:cNvPr>
          <p:cNvCxnSpPr>
            <a:cxnSpLocks/>
          </p:cNvCxnSpPr>
          <p:nvPr/>
        </p:nvCxnSpPr>
        <p:spPr>
          <a:xfrm flipV="1">
            <a:off x="2376533" y="2905760"/>
            <a:ext cx="549547" cy="7315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6046591-A5E4-93CE-41F0-1F1D9E997469}"/>
              </a:ext>
            </a:extLst>
          </p:cNvPr>
          <p:cNvCxnSpPr>
            <a:cxnSpLocks/>
          </p:cNvCxnSpPr>
          <p:nvPr/>
        </p:nvCxnSpPr>
        <p:spPr>
          <a:xfrm flipV="1">
            <a:off x="2364195" y="3698610"/>
            <a:ext cx="576218" cy="42364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6B489C1D-98B8-8872-ED93-3EC127B164CD}"/>
              </a:ext>
            </a:extLst>
          </p:cNvPr>
          <p:cNvCxnSpPr>
            <a:cxnSpLocks/>
          </p:cNvCxnSpPr>
          <p:nvPr/>
        </p:nvCxnSpPr>
        <p:spPr>
          <a:xfrm flipV="1">
            <a:off x="2378528" y="4527005"/>
            <a:ext cx="547552" cy="1061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79469445-5720-307C-A7C3-453F582FCE51}"/>
              </a:ext>
            </a:extLst>
          </p:cNvPr>
          <p:cNvCxnSpPr>
            <a:cxnSpLocks/>
          </p:cNvCxnSpPr>
          <p:nvPr/>
        </p:nvCxnSpPr>
        <p:spPr>
          <a:xfrm flipV="1">
            <a:off x="2346053" y="5293615"/>
            <a:ext cx="580027" cy="27416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49C4669-ED9D-D9B7-23E6-CB19BDF085B8}"/>
              </a:ext>
            </a:extLst>
          </p:cNvPr>
          <p:cNvCxnSpPr>
            <a:cxnSpLocks/>
          </p:cNvCxnSpPr>
          <p:nvPr/>
        </p:nvCxnSpPr>
        <p:spPr>
          <a:xfrm flipV="1">
            <a:off x="2437855" y="4870995"/>
            <a:ext cx="502558" cy="22610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57D2E6FA-E67E-C43D-649D-416A95AA1AE7}"/>
              </a:ext>
            </a:extLst>
          </p:cNvPr>
          <p:cNvCxnSpPr>
            <a:cxnSpLocks/>
          </p:cNvCxnSpPr>
          <p:nvPr/>
        </p:nvCxnSpPr>
        <p:spPr>
          <a:xfrm flipV="1">
            <a:off x="2346960" y="6268466"/>
            <a:ext cx="593453" cy="21143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E14818A-933B-50F1-BF3B-3A99959648E3}"/>
              </a:ext>
            </a:extLst>
          </p:cNvPr>
          <p:cNvCxnSpPr>
            <a:cxnSpLocks/>
          </p:cNvCxnSpPr>
          <p:nvPr/>
        </p:nvCxnSpPr>
        <p:spPr>
          <a:xfrm flipV="1">
            <a:off x="2364195" y="5629110"/>
            <a:ext cx="576218" cy="38923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3603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2299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Business description</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6" name="TextBox 5">
            <a:extLst>
              <a:ext uri="{FF2B5EF4-FFF2-40B4-BE49-F238E27FC236}">
                <a16:creationId xmlns:a16="http://schemas.microsoft.com/office/drawing/2014/main" id="{6DAE21D5-714D-31A9-A98B-04A53EC2A044}"/>
              </a:ext>
            </a:extLst>
          </p:cNvPr>
          <p:cNvSpPr txBox="1"/>
          <p:nvPr/>
        </p:nvSpPr>
        <p:spPr>
          <a:xfrm>
            <a:off x="277585" y="995190"/>
            <a:ext cx="8438604" cy="3108543"/>
          </a:xfrm>
          <a:prstGeom prst="rect">
            <a:avLst/>
          </a:prstGeom>
          <a:noFill/>
        </p:spPr>
        <p:txBody>
          <a:bodyPr wrap="square">
            <a:spAutoFit/>
          </a:bodyPr>
          <a:lstStyle/>
          <a:p>
            <a:r>
              <a:rPr lang="en-US" sz="1400" dirty="0">
                <a:latin typeface="Poppins" panose="00000500000000000000" pitchFamily="2" charset="0"/>
                <a:cs typeface="Poppins" panose="00000500000000000000" pitchFamily="2" charset="0"/>
              </a:rPr>
              <a:t>The business description section sets the stage for a meaningfully detailed understanding of the business, it should at least include the following:</a:t>
            </a:r>
          </a:p>
          <a:p>
            <a:pPr marL="285750" indent="-285750">
              <a:buFont typeface="Arial" panose="020B0604020202020204" pitchFamily="34" charset="0"/>
              <a:buChar char="•"/>
            </a:pPr>
            <a:endParaRPr lang="en-US" sz="14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400" b="1" dirty="0">
                <a:latin typeface="Poppins" panose="00000500000000000000" pitchFamily="2" charset="0"/>
                <a:cs typeface="Poppins" panose="00000500000000000000" pitchFamily="2" charset="0"/>
              </a:rPr>
              <a:t>Expanded value proposition statement</a:t>
            </a:r>
            <a:r>
              <a:rPr lang="en-US" sz="1400" dirty="0">
                <a:latin typeface="Poppins" panose="00000500000000000000" pitchFamily="2" charset="0"/>
                <a:cs typeface="Poppins" panose="00000500000000000000" pitchFamily="2" charset="0"/>
              </a:rPr>
              <a:t>: Additional detail on who the customer is targeting and how value is being provided;</a:t>
            </a:r>
          </a:p>
          <a:p>
            <a:pPr marL="285750" indent="-285750">
              <a:buFont typeface="Arial" panose="020B0604020202020204" pitchFamily="34" charset="0"/>
              <a:buChar char="•"/>
            </a:pPr>
            <a:endParaRPr lang="en-US" sz="14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400" b="1" dirty="0">
                <a:latin typeface="Poppins" panose="00000500000000000000" pitchFamily="2" charset="0"/>
                <a:cs typeface="Poppins" panose="00000500000000000000" pitchFamily="2" charset="0"/>
              </a:rPr>
              <a:t>Basic characteristics: </a:t>
            </a:r>
            <a:r>
              <a:rPr lang="en-US" sz="1400" dirty="0">
                <a:latin typeface="Poppins" panose="00000500000000000000" pitchFamily="2" charset="0"/>
                <a:cs typeface="Poppins" panose="00000500000000000000" pitchFamily="2" charset="0"/>
              </a:rPr>
              <a:t>A more detailed description of the businesses – addressing key issues such as who is involved, what the business does, and where the business is located;</a:t>
            </a:r>
          </a:p>
          <a:p>
            <a:pPr marL="285750" indent="-285750">
              <a:buFont typeface="Arial" panose="020B0604020202020204" pitchFamily="34" charset="0"/>
              <a:buChar char="•"/>
            </a:pPr>
            <a:endParaRPr lang="en-US" sz="14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400" b="1" dirty="0">
                <a:latin typeface="Poppins" panose="00000500000000000000" pitchFamily="2" charset="0"/>
                <a:cs typeface="Poppins" panose="00000500000000000000" pitchFamily="2" charset="0"/>
              </a:rPr>
              <a:t>Future plan: </a:t>
            </a:r>
            <a:r>
              <a:rPr lang="en-US" sz="1400" dirty="0">
                <a:latin typeface="Poppins" panose="00000500000000000000" pitchFamily="2" charset="0"/>
                <a:cs typeface="Poppins" panose="00000500000000000000" pitchFamily="2" charset="0"/>
              </a:rPr>
              <a:t>Key goals/objectives for the business in the short and longer term;</a:t>
            </a:r>
          </a:p>
          <a:p>
            <a:pPr marL="285750" indent="-285750">
              <a:buFont typeface="Arial" panose="020B0604020202020204" pitchFamily="34" charset="0"/>
              <a:buChar char="•"/>
            </a:pPr>
            <a:endParaRPr lang="en-US" sz="14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400" b="1" dirty="0">
                <a:latin typeface="Poppins" panose="00000500000000000000" pitchFamily="2" charset="0"/>
                <a:cs typeface="Poppins" panose="00000500000000000000" pitchFamily="2" charset="0"/>
              </a:rPr>
              <a:t>Business form and ownership: </a:t>
            </a:r>
            <a:r>
              <a:rPr lang="en-US" sz="1400" dirty="0">
                <a:latin typeface="Poppins" panose="00000500000000000000" pitchFamily="2" charset="0"/>
                <a:cs typeface="Poppins" panose="00000500000000000000" pitchFamily="2" charset="0"/>
              </a:rPr>
              <a:t>Key facts about the business form and ownership (see the </a:t>
            </a:r>
            <a:r>
              <a:rPr lang="en-US" sz="1400" u="sng" dirty="0">
                <a:latin typeface="Poppins" panose="00000500000000000000" pitchFamily="2" charset="0"/>
                <a:cs typeface="Poppins" panose="00000500000000000000" pitchFamily="2" charset="0"/>
              </a:rPr>
              <a:t>Business Creation</a:t>
            </a:r>
            <a:r>
              <a:rPr lang="en-US" sz="1400" dirty="0">
                <a:latin typeface="Poppins" panose="00000500000000000000" pitchFamily="2" charset="0"/>
                <a:cs typeface="Poppins" panose="00000500000000000000" pitchFamily="2" charset="0"/>
              </a:rPr>
              <a:t> module).</a:t>
            </a:r>
          </a:p>
        </p:txBody>
      </p:sp>
      <p:graphicFrame>
        <p:nvGraphicFramePr>
          <p:cNvPr id="7" name="Table 6">
            <a:extLst>
              <a:ext uri="{FF2B5EF4-FFF2-40B4-BE49-F238E27FC236}">
                <a16:creationId xmlns:a16="http://schemas.microsoft.com/office/drawing/2014/main" id="{6391D3A8-0BAF-4118-5168-15F8A0275598}"/>
              </a:ext>
            </a:extLst>
          </p:cNvPr>
          <p:cNvGraphicFramePr>
            <a:graphicFrameLocks noGrp="1"/>
          </p:cNvGraphicFramePr>
          <p:nvPr>
            <p:extLst>
              <p:ext uri="{D42A27DB-BD31-4B8C-83A1-F6EECF244321}">
                <p14:modId xmlns:p14="http://schemas.microsoft.com/office/powerpoint/2010/main" val="575941268"/>
              </p:ext>
            </p:extLst>
          </p:nvPr>
        </p:nvGraphicFramePr>
        <p:xfrm>
          <a:off x="277585" y="4510137"/>
          <a:ext cx="8588828" cy="2133600"/>
        </p:xfrm>
        <a:graphic>
          <a:graphicData uri="http://schemas.openxmlformats.org/drawingml/2006/table">
            <a:tbl>
              <a:tblPr firstRow="1" bandRow="1">
                <a:tableStyleId>{5C22544A-7EE6-4342-B048-85BDC9FD1C3A}</a:tableStyleId>
              </a:tblPr>
              <a:tblGrid>
                <a:gridCol w="3951515">
                  <a:extLst>
                    <a:ext uri="{9D8B030D-6E8A-4147-A177-3AD203B41FA5}">
                      <a16:colId xmlns:a16="http://schemas.microsoft.com/office/drawing/2014/main" val="872597040"/>
                    </a:ext>
                  </a:extLst>
                </a:gridCol>
                <a:gridCol w="4637313">
                  <a:extLst>
                    <a:ext uri="{9D8B030D-6E8A-4147-A177-3AD203B41FA5}">
                      <a16:colId xmlns:a16="http://schemas.microsoft.com/office/drawing/2014/main" val="2566868959"/>
                    </a:ext>
                  </a:extLst>
                </a:gridCol>
              </a:tblGrid>
              <a:tr h="315292">
                <a:tc>
                  <a:txBody>
                    <a:bodyPr/>
                    <a:lstStyle/>
                    <a:p>
                      <a:pPr algn="ctr"/>
                      <a:r>
                        <a:rPr lang="en-US" sz="1600" b="1" u="none" dirty="0">
                          <a:solidFill>
                            <a:schemeClr val="tx1"/>
                          </a:solidFill>
                        </a:rPr>
                        <a:t>For new businesses</a:t>
                      </a:r>
                      <a:endParaRPr lang="en-US" sz="16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u="none" dirty="0">
                          <a:solidFill>
                            <a:schemeClr val="tx1"/>
                          </a:solidFill>
                        </a:rPr>
                        <a:t>For existing businesses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4874084"/>
                  </a:ext>
                </a:extLst>
              </a:tr>
              <a:tr h="1461805">
                <a:tc>
                  <a:txBody>
                    <a:bodyPr/>
                    <a:lstStyle/>
                    <a:p>
                      <a:pPr marL="0" indent="0" algn="ctr">
                        <a:buFont typeface="Arial" panose="020B0604020202020204" pitchFamily="34" charset="0"/>
                        <a:buNone/>
                      </a:pPr>
                      <a:r>
                        <a:rPr lang="en-US" sz="1600" u="none" dirty="0">
                          <a:solidFill>
                            <a:schemeClr val="tx1"/>
                          </a:solidFill>
                        </a:rPr>
                        <a:t>This section might be shorter and emphasize future-oriented goals – or future expectations such as the business registering as an LLC/c-corporation (see the </a:t>
                      </a:r>
                      <a:r>
                        <a:rPr lang="en-US" sz="1600" u="sng" dirty="0">
                          <a:solidFill>
                            <a:schemeClr val="tx1"/>
                          </a:solidFill>
                        </a:rPr>
                        <a:t>Business Creation</a:t>
                      </a:r>
                      <a:r>
                        <a:rPr lang="en-US" sz="1600" u="none" dirty="0">
                          <a:solidFill>
                            <a:schemeClr val="tx1"/>
                          </a:solidFill>
                        </a:rPr>
                        <a:t> module).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dirty="0">
                          <a:solidFill>
                            <a:schemeClr val="tx1"/>
                          </a:solidFill>
                        </a:rPr>
                        <a:t>This section might be longer and go into greater depth helping to highlight the business’ strengths; in particular, this section might include a backward-looking timeline / set of milestones that the business has already reached (e.g., multiple locations, numbers of employees, annual revenue,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4406913"/>
                  </a:ext>
                </a:extLst>
              </a:tr>
            </a:tbl>
          </a:graphicData>
        </a:graphic>
      </p:graphicFrame>
    </p:spTree>
    <p:extLst>
      <p:ext uri="{BB962C8B-B14F-4D97-AF65-F5344CB8AC3E}">
        <p14:creationId xmlns:p14="http://schemas.microsoft.com/office/powerpoint/2010/main" val="1387852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2299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Business description – sample content</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3" name="Rectangle 2">
            <a:extLst>
              <a:ext uri="{FF2B5EF4-FFF2-40B4-BE49-F238E27FC236}">
                <a16:creationId xmlns:a16="http://schemas.microsoft.com/office/drawing/2014/main" id="{547AE90D-0952-FDE9-D5E3-896450A4C141}"/>
              </a:ext>
            </a:extLst>
          </p:cNvPr>
          <p:cNvSpPr/>
          <p:nvPr/>
        </p:nvSpPr>
        <p:spPr>
          <a:xfrm>
            <a:off x="2926080" y="1045990"/>
            <a:ext cx="6122125" cy="572927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E463A89-8057-3488-1D92-D1C41AABF03C}"/>
              </a:ext>
            </a:extLst>
          </p:cNvPr>
          <p:cNvSpPr/>
          <p:nvPr/>
        </p:nvSpPr>
        <p:spPr>
          <a:xfrm>
            <a:off x="3088640" y="1168650"/>
            <a:ext cx="5824583" cy="54672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Poppins" panose="00000500000000000000" pitchFamily="2" charset="0"/>
                <a:cs typeface="Poppins" panose="00000500000000000000" pitchFamily="2" charset="0"/>
              </a:rPr>
              <a:t>Business Description</a:t>
            </a:r>
          </a:p>
          <a:p>
            <a:pPr algn="ctr"/>
            <a:endParaRPr lang="en-US" sz="1200" b="1" dirty="0">
              <a:solidFill>
                <a:schemeClr val="tx1"/>
              </a:solidFill>
              <a:latin typeface="Poppins" panose="00000500000000000000" pitchFamily="2" charset="0"/>
              <a:cs typeface="Poppins" panose="00000500000000000000" pitchFamily="2" charset="0"/>
            </a:endParaRPr>
          </a:p>
          <a:p>
            <a:pPr fontAlgn="t"/>
            <a:r>
              <a:rPr lang="en-US" sz="1200" dirty="0">
                <a:solidFill>
                  <a:schemeClr val="tx1"/>
                </a:solidFill>
                <a:latin typeface="Poppins" panose="00000500000000000000" pitchFamily="2" charset="0"/>
                <a:cs typeface="Poppins" panose="00000500000000000000" pitchFamily="2" charset="0"/>
              </a:rPr>
              <a:t>Plantain &amp; Spice is a fast-casual restaurant concept that targets the market of people who </a:t>
            </a:r>
            <a:r>
              <a:rPr lang="en-US" sz="1200" b="0" i="0" strike="noStrike" kern="1200" dirty="0">
                <a:solidFill>
                  <a:srgbClr val="000000"/>
                </a:solidFill>
                <a:effectLst/>
                <a:latin typeface="Poppins" panose="00000500000000000000" pitchFamily="2" charset="0"/>
                <a:cs typeface="Poppins" panose="00000500000000000000" pitchFamily="2" charset="0"/>
              </a:rPr>
              <a:t>love exploring new cuisines and helps them </a:t>
            </a:r>
            <a:r>
              <a:rPr lang="en-US" sz="1200" b="0" i="0" u="none" strike="noStrike" kern="1200" dirty="0">
                <a:solidFill>
                  <a:srgbClr val="000000"/>
                </a:solidFill>
                <a:effectLst/>
                <a:latin typeface="Poppins" panose="00000500000000000000" pitchFamily="2" charset="0"/>
                <a:cs typeface="Poppins" panose="00000500000000000000" pitchFamily="2" charset="0"/>
              </a:rPr>
              <a:t>to save money and eat healthy by creating a fast-casual dining experience with a variety of Latin American cuisines. To support healthy dining, the business will seek to maximize fresh and organic ingredients. </a:t>
            </a:r>
            <a:r>
              <a:rPr lang="en-US" sz="1200" dirty="0">
                <a:solidFill>
                  <a:srgbClr val="000000"/>
                </a:solidFill>
                <a:latin typeface="Poppins" panose="00000500000000000000" pitchFamily="2" charset="0"/>
                <a:cs typeface="Poppins" panose="00000500000000000000" pitchFamily="2" charset="0"/>
              </a:rPr>
              <a:t>T</a:t>
            </a:r>
            <a:r>
              <a:rPr lang="en-US" sz="1200" b="0" i="0" u="none" strike="noStrike" kern="1200" dirty="0">
                <a:solidFill>
                  <a:srgbClr val="000000"/>
                </a:solidFill>
                <a:effectLst/>
                <a:latin typeface="Poppins" panose="00000500000000000000" pitchFamily="2" charset="0"/>
                <a:cs typeface="Poppins" panose="00000500000000000000" pitchFamily="2" charset="0"/>
              </a:rPr>
              <a:t>o maintain a great deal of variety, the restaurant will have a variety of season offerings – helping to maintain its competitive advantage beyond other fast-casual restaurants that have more limited offerings…</a:t>
            </a:r>
          </a:p>
          <a:p>
            <a:pPr fontAlgn="t"/>
            <a:endParaRPr lang="en-US" sz="1200" b="0" i="0" u="none" strike="noStrike" kern="1200" dirty="0">
              <a:solidFill>
                <a:srgbClr val="000000"/>
              </a:solidFill>
              <a:effectLst/>
              <a:latin typeface="Poppins" panose="00000500000000000000" pitchFamily="2" charset="0"/>
              <a:cs typeface="Poppins" panose="00000500000000000000" pitchFamily="2" charset="0"/>
            </a:endParaRPr>
          </a:p>
          <a:p>
            <a:pPr fontAlgn="t"/>
            <a:r>
              <a:rPr lang="en-US" sz="1200" b="0" i="0" u="none" strike="noStrike" dirty="0">
                <a:solidFill>
                  <a:srgbClr val="000000"/>
                </a:solidFill>
                <a:effectLst/>
                <a:latin typeface="Poppins" panose="00000500000000000000" pitchFamily="2" charset="0"/>
                <a:cs typeface="Poppins" panose="00000500000000000000" pitchFamily="2" charset="0"/>
              </a:rPr>
              <a:t>The first location of Plantain &amp; Spice will be in West Adams, a historic and culturall</a:t>
            </a:r>
            <a:r>
              <a:rPr lang="en-US" sz="1200" dirty="0">
                <a:solidFill>
                  <a:srgbClr val="000000"/>
                </a:solidFill>
                <a:latin typeface="Poppins" panose="00000500000000000000" pitchFamily="2" charset="0"/>
                <a:cs typeface="Poppins" panose="00000500000000000000" pitchFamily="2" charset="0"/>
              </a:rPr>
              <a:t>y diverse </a:t>
            </a:r>
            <a:r>
              <a:rPr lang="en-US" sz="1200" b="0" i="0" u="none" strike="noStrike" dirty="0">
                <a:solidFill>
                  <a:srgbClr val="000000"/>
                </a:solidFill>
                <a:effectLst/>
                <a:latin typeface="Poppins" panose="00000500000000000000" pitchFamily="2" charset="0"/>
                <a:cs typeface="Poppins" panose="00000500000000000000" pitchFamily="2" charset="0"/>
              </a:rPr>
              <a:t>community in the city of Los Angeles. Recently the neighborhood has seen an influx of small businesses and artistic endeavors… </a:t>
            </a:r>
          </a:p>
          <a:p>
            <a:pPr fontAlgn="t"/>
            <a:endParaRPr lang="en-US" sz="1200" dirty="0">
              <a:solidFill>
                <a:srgbClr val="000000"/>
              </a:solidFill>
              <a:latin typeface="Poppins" panose="00000500000000000000" pitchFamily="2" charset="0"/>
              <a:cs typeface="Poppins" panose="00000500000000000000" pitchFamily="2" charset="0"/>
            </a:endParaRPr>
          </a:p>
          <a:p>
            <a:pPr fontAlgn="t"/>
            <a:r>
              <a:rPr lang="en-US" sz="1200" b="0" i="0" u="none" strike="noStrike" dirty="0">
                <a:solidFill>
                  <a:srgbClr val="000000"/>
                </a:solidFill>
                <a:effectLst/>
                <a:latin typeface="Poppins" panose="00000500000000000000" pitchFamily="2" charset="0"/>
                <a:cs typeface="Poppins" panose="00000500000000000000" pitchFamily="2" charset="0"/>
              </a:rPr>
              <a:t>Our key goal</a:t>
            </a:r>
            <a:r>
              <a:rPr lang="en-US" sz="1200" dirty="0">
                <a:solidFill>
                  <a:srgbClr val="000000"/>
                </a:solidFill>
                <a:latin typeface="Poppins" panose="00000500000000000000" pitchFamily="2" charset="0"/>
                <a:cs typeface="Poppins" panose="00000500000000000000" pitchFamily="2" charset="0"/>
              </a:rPr>
              <a:t>s are as follows:</a:t>
            </a:r>
          </a:p>
          <a:p>
            <a:pPr marL="171450" indent="-171450" fontAlgn="t">
              <a:buFontTx/>
              <a:buChar char="-"/>
            </a:pPr>
            <a:r>
              <a:rPr lang="en-US" sz="1200" b="0" i="0" u="none" strike="noStrike" dirty="0">
                <a:solidFill>
                  <a:srgbClr val="000000"/>
                </a:solidFill>
                <a:effectLst/>
                <a:latin typeface="Poppins" panose="00000500000000000000" pitchFamily="2" charset="0"/>
                <a:cs typeface="Poppins" panose="00000500000000000000" pitchFamily="2" charset="0"/>
              </a:rPr>
              <a:t>Within one year of operation; we will have our first location break-even and will aim for an overall 70% gross margin on our offerings by emphasizing corporate catering events;</a:t>
            </a:r>
          </a:p>
          <a:p>
            <a:pPr marL="171450" indent="-171450" fontAlgn="t">
              <a:buFontTx/>
              <a:buChar char="-"/>
            </a:pPr>
            <a:r>
              <a:rPr lang="en-US" sz="1200" dirty="0">
                <a:solidFill>
                  <a:srgbClr val="000000"/>
                </a:solidFill>
                <a:latin typeface="Poppins" panose="00000500000000000000" pitchFamily="2" charset="0"/>
                <a:cs typeface="Poppins" panose="00000500000000000000" pitchFamily="2" charset="0"/>
              </a:rPr>
              <a:t>Within three yeas, we hope to open three different locations across Los Angeles and we hope to reach an overall EBITDA margin of 30% by creating an economy of scale for food preparation and management;</a:t>
            </a:r>
          </a:p>
          <a:p>
            <a:pPr marL="171450" indent="-171450" fontAlgn="t">
              <a:buFontTx/>
              <a:buChar char="-"/>
            </a:pPr>
            <a:r>
              <a:rPr lang="en-US" sz="1200" b="0" i="0" u="none" strike="noStrike" dirty="0">
                <a:solidFill>
                  <a:srgbClr val="000000"/>
                </a:solidFill>
                <a:effectLst/>
                <a:latin typeface="Poppins" panose="00000500000000000000" pitchFamily="2" charset="0"/>
                <a:cs typeface="Poppins" panose="00000500000000000000" pitchFamily="2" charset="0"/>
              </a:rPr>
              <a:t>Within three years, we hope to </a:t>
            </a:r>
            <a:r>
              <a:rPr lang="en-US" sz="1200" dirty="0">
                <a:solidFill>
                  <a:srgbClr val="000000"/>
                </a:solidFill>
                <a:latin typeface="Poppins" panose="00000500000000000000" pitchFamily="2" charset="0"/>
                <a:cs typeface="Poppins" panose="00000500000000000000" pitchFamily="2" charset="0"/>
              </a:rPr>
              <a:t>be promoted by a major newspaper or magazine as a leading restaurant for our healthy yet authentic options…</a:t>
            </a:r>
          </a:p>
          <a:p>
            <a:pPr fontAlgn="t"/>
            <a:endParaRPr lang="en-US" sz="1200" b="0" i="0" u="none" strike="noStrike" dirty="0">
              <a:solidFill>
                <a:srgbClr val="000000"/>
              </a:solidFill>
              <a:effectLst/>
              <a:latin typeface="Poppins" panose="00000500000000000000" pitchFamily="2" charset="0"/>
              <a:cs typeface="Poppins" panose="00000500000000000000" pitchFamily="2" charset="0"/>
            </a:endParaRPr>
          </a:p>
          <a:p>
            <a:pPr fontAlgn="t"/>
            <a:r>
              <a:rPr lang="en-US" sz="1200" dirty="0">
                <a:solidFill>
                  <a:srgbClr val="000000"/>
                </a:solidFill>
                <a:latin typeface="Poppins" panose="00000500000000000000" pitchFamily="2" charset="0"/>
                <a:cs typeface="Poppins" panose="00000500000000000000" pitchFamily="2" charset="0"/>
              </a:rPr>
              <a:t>The business will be established as a c-corporation and it will be initially owned 33% by each of the three co-founders…</a:t>
            </a:r>
            <a:endParaRPr lang="en-US" sz="1200" b="0" i="0" u="none" strike="noStrike" kern="1200" dirty="0">
              <a:solidFill>
                <a:srgbClr val="000000"/>
              </a:solidFill>
              <a:effectLst/>
              <a:latin typeface="Poppins" panose="00000500000000000000" pitchFamily="2" charset="0"/>
              <a:cs typeface="Poppins" panose="00000500000000000000" pitchFamily="2" charset="0"/>
            </a:endParaRPr>
          </a:p>
          <a:p>
            <a:pPr fontAlgn="t"/>
            <a:endParaRPr lang="en-US" sz="1200" dirty="0">
              <a:solidFill>
                <a:srgbClr val="000000"/>
              </a:solidFill>
              <a:latin typeface="Poppins" panose="00000500000000000000" pitchFamily="2" charset="0"/>
              <a:cs typeface="Poppins" panose="00000500000000000000" pitchFamily="2" charset="0"/>
            </a:endParaRPr>
          </a:p>
          <a:p>
            <a:pPr marL="0" rtl="0" eaLnBrk="1" fontAlgn="t" latinLnBrk="0" hangingPunct="1">
              <a:spcBef>
                <a:spcPts val="0"/>
              </a:spcBef>
              <a:spcAft>
                <a:spcPts val="0"/>
              </a:spcAft>
            </a:pPr>
            <a:endParaRPr lang="en-US" sz="1200" dirty="0">
              <a:solidFill>
                <a:schemeClr val="tx1"/>
              </a:solidFill>
              <a:latin typeface="Poppins" panose="00000500000000000000" pitchFamily="2" charset="0"/>
              <a:cs typeface="Poppins" panose="00000500000000000000" pitchFamily="2" charset="0"/>
            </a:endParaRPr>
          </a:p>
          <a:p>
            <a:pPr marL="0" rtl="0" eaLnBrk="1" fontAlgn="t" latinLnBrk="0" hangingPunct="1">
              <a:spcBef>
                <a:spcPts val="0"/>
              </a:spcBef>
              <a:spcAft>
                <a:spcPts val="0"/>
              </a:spcAft>
            </a:pPr>
            <a:endParaRPr lang="en-US" sz="1200" dirty="0">
              <a:solidFill>
                <a:schemeClr val="tx1"/>
              </a:solidFill>
              <a:latin typeface="Poppins" panose="00000500000000000000" pitchFamily="2" charset="0"/>
              <a:cs typeface="Poppins" panose="00000500000000000000" pitchFamily="2" charset="0"/>
            </a:endParaRPr>
          </a:p>
        </p:txBody>
      </p:sp>
      <p:graphicFrame>
        <p:nvGraphicFramePr>
          <p:cNvPr id="7" name="Table 6">
            <a:extLst>
              <a:ext uri="{FF2B5EF4-FFF2-40B4-BE49-F238E27FC236}">
                <a16:creationId xmlns:a16="http://schemas.microsoft.com/office/drawing/2014/main" id="{879414DA-12A8-9DA0-B30D-E5855D5F569A}"/>
              </a:ext>
            </a:extLst>
          </p:cNvPr>
          <p:cNvGraphicFramePr>
            <a:graphicFrameLocks noGrp="1"/>
          </p:cNvGraphicFramePr>
          <p:nvPr>
            <p:extLst>
              <p:ext uri="{D42A27DB-BD31-4B8C-83A1-F6EECF244321}">
                <p14:modId xmlns:p14="http://schemas.microsoft.com/office/powerpoint/2010/main" val="1737714467"/>
              </p:ext>
            </p:extLst>
          </p:nvPr>
        </p:nvGraphicFramePr>
        <p:xfrm>
          <a:off x="230777" y="2397265"/>
          <a:ext cx="2512423" cy="3230880"/>
        </p:xfrm>
        <a:graphic>
          <a:graphicData uri="http://schemas.openxmlformats.org/drawingml/2006/table">
            <a:tbl>
              <a:tblPr firstRow="1" bandRow="1">
                <a:tableStyleId>{5C22544A-7EE6-4342-B048-85BDC9FD1C3A}</a:tableStyleId>
              </a:tblPr>
              <a:tblGrid>
                <a:gridCol w="2512423">
                  <a:extLst>
                    <a:ext uri="{9D8B030D-6E8A-4147-A177-3AD203B41FA5}">
                      <a16:colId xmlns:a16="http://schemas.microsoft.com/office/drawing/2014/main" val="3709412090"/>
                    </a:ext>
                  </a:extLst>
                </a:gridCol>
              </a:tblGrid>
              <a:tr h="0">
                <a:tc>
                  <a:txBody>
                    <a:bodyPr/>
                    <a:lstStyle/>
                    <a:p>
                      <a:r>
                        <a:rPr lang="en-US" sz="1400" dirty="0">
                          <a:solidFill>
                            <a:schemeClr val="tx1"/>
                          </a:solidFill>
                          <a:latin typeface="Poppins" panose="00000500000000000000" pitchFamily="2" charset="0"/>
                          <a:cs typeface="Poppins" panose="00000500000000000000" pitchFamily="2" charset="0"/>
                        </a:rPr>
                        <a:t>Consideration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8662782"/>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Additional detail on a business’ value proposition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419107"/>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Relatively detailed description of the business – including the who, what, and where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6491385"/>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Key goals and objectives for the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3644944"/>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Key facts about the business and its ownership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8515342"/>
                  </a:ext>
                </a:extLst>
              </a:tr>
            </a:tbl>
          </a:graphicData>
        </a:graphic>
      </p:graphicFrame>
      <p:cxnSp>
        <p:nvCxnSpPr>
          <p:cNvPr id="14" name="Straight Arrow Connector 13">
            <a:extLst>
              <a:ext uri="{FF2B5EF4-FFF2-40B4-BE49-F238E27FC236}">
                <a16:creationId xmlns:a16="http://schemas.microsoft.com/office/drawing/2014/main" id="{0F1D7AB3-1776-21BB-F55E-032D61534BEE}"/>
              </a:ext>
            </a:extLst>
          </p:cNvPr>
          <p:cNvCxnSpPr>
            <a:cxnSpLocks/>
          </p:cNvCxnSpPr>
          <p:nvPr/>
        </p:nvCxnSpPr>
        <p:spPr>
          <a:xfrm flipV="1">
            <a:off x="2580640" y="2195790"/>
            <a:ext cx="508000" cy="92333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259B4A7-1A78-5D3D-C189-96C9AD406DE9}"/>
              </a:ext>
            </a:extLst>
          </p:cNvPr>
          <p:cNvCxnSpPr>
            <a:cxnSpLocks/>
          </p:cNvCxnSpPr>
          <p:nvPr/>
        </p:nvCxnSpPr>
        <p:spPr>
          <a:xfrm flipV="1">
            <a:off x="2580640" y="3738881"/>
            <a:ext cx="508000" cy="2641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F2EA6A48-8E2E-3D42-3034-3FEA326B9AC9}"/>
              </a:ext>
            </a:extLst>
          </p:cNvPr>
          <p:cNvCxnSpPr>
            <a:cxnSpLocks/>
          </p:cNvCxnSpPr>
          <p:nvPr/>
        </p:nvCxnSpPr>
        <p:spPr>
          <a:xfrm>
            <a:off x="2580640" y="4480560"/>
            <a:ext cx="508000" cy="3352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ECAED7F-006A-03B7-47BF-BFC19E0BCDBA}"/>
              </a:ext>
            </a:extLst>
          </p:cNvPr>
          <p:cNvCxnSpPr>
            <a:cxnSpLocks/>
          </p:cNvCxnSpPr>
          <p:nvPr/>
        </p:nvCxnSpPr>
        <p:spPr>
          <a:xfrm>
            <a:off x="2580640" y="5008880"/>
            <a:ext cx="508000" cy="121919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41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22911"/>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Products/services</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3" name="TextBox 2">
            <a:extLst>
              <a:ext uri="{FF2B5EF4-FFF2-40B4-BE49-F238E27FC236}">
                <a16:creationId xmlns:a16="http://schemas.microsoft.com/office/drawing/2014/main" id="{166BDAB8-E74E-E4E1-3E93-C6E15E343BE5}"/>
              </a:ext>
            </a:extLst>
          </p:cNvPr>
          <p:cNvSpPr txBox="1"/>
          <p:nvPr/>
        </p:nvSpPr>
        <p:spPr>
          <a:xfrm>
            <a:off x="277586" y="1045990"/>
            <a:ext cx="8438604" cy="3493264"/>
          </a:xfrm>
          <a:prstGeom prst="rect">
            <a:avLst/>
          </a:prstGeom>
          <a:noFill/>
        </p:spPr>
        <p:txBody>
          <a:bodyPr wrap="square">
            <a:spAutoFit/>
          </a:bodyPr>
          <a:lstStyle/>
          <a:p>
            <a:r>
              <a:rPr lang="en-US" sz="1300" dirty="0">
                <a:latin typeface="Poppins" panose="00000500000000000000" pitchFamily="2" charset="0"/>
                <a:cs typeface="Poppins" panose="00000500000000000000" pitchFamily="2" charset="0"/>
              </a:rPr>
              <a:t>This section provides an opportunity to dive deeply into what a company sells, be sure to:</a:t>
            </a:r>
          </a:p>
          <a:p>
            <a:pPr marL="285750" indent="-285750">
              <a:buFont typeface="Arial" panose="020B0604020202020204" pitchFamily="34" charset="0"/>
              <a:buChar char="•"/>
            </a:pPr>
            <a:endParaRPr lang="en-US" sz="13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300" b="1" dirty="0">
                <a:latin typeface="Poppins" panose="00000500000000000000" pitchFamily="2" charset="0"/>
                <a:cs typeface="Poppins" panose="00000500000000000000" pitchFamily="2" charset="0"/>
              </a:rPr>
              <a:t>Revenue streams: </a:t>
            </a:r>
            <a:r>
              <a:rPr lang="en-US" sz="1300" dirty="0">
                <a:latin typeface="Poppins" panose="00000500000000000000" pitchFamily="2" charset="0"/>
                <a:cs typeface="Poppins" panose="00000500000000000000" pitchFamily="2" charset="0"/>
              </a:rPr>
              <a:t>Outline the revenue streams of the product or services provided (see the </a:t>
            </a:r>
            <a:r>
              <a:rPr lang="en-US" sz="1300" u="sng" dirty="0">
                <a:latin typeface="Poppins" panose="00000500000000000000" pitchFamily="2" charset="0"/>
                <a:cs typeface="Poppins" panose="00000500000000000000" pitchFamily="2" charset="0"/>
              </a:rPr>
              <a:t>Business Idea Pitch</a:t>
            </a:r>
            <a:r>
              <a:rPr lang="en-US" sz="1300" dirty="0">
                <a:latin typeface="Poppins" panose="00000500000000000000" pitchFamily="2" charset="0"/>
                <a:cs typeface="Poppins" panose="00000500000000000000" pitchFamily="2" charset="0"/>
              </a:rPr>
              <a:t> module);</a:t>
            </a:r>
          </a:p>
          <a:p>
            <a:pPr marL="285750" indent="-285750">
              <a:buFont typeface="Arial" panose="020B0604020202020204" pitchFamily="34" charset="0"/>
              <a:buChar char="•"/>
            </a:pPr>
            <a:endParaRPr lang="en-US" sz="13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300" b="1" dirty="0">
                <a:latin typeface="Poppins" panose="00000500000000000000" pitchFamily="2" charset="0"/>
                <a:cs typeface="Poppins" panose="00000500000000000000" pitchFamily="2" charset="0"/>
              </a:rPr>
              <a:t>Products/service types: </a:t>
            </a:r>
            <a:r>
              <a:rPr lang="en-US" sz="1300" dirty="0">
                <a:latin typeface="Poppins" panose="00000500000000000000" pitchFamily="2" charset="0"/>
                <a:cs typeface="Poppins" panose="00000500000000000000" pitchFamily="2" charset="0"/>
              </a:rPr>
              <a:t>Provide insight into the characteristics and production of key groups of products and services – and if applicable where the materials or resources are sourced from (this is also outlined in the </a:t>
            </a:r>
            <a:r>
              <a:rPr lang="en-US" sz="1300" u="sng" dirty="0">
                <a:latin typeface="Poppins" panose="00000500000000000000" pitchFamily="2" charset="0"/>
                <a:cs typeface="Poppins" panose="00000500000000000000" pitchFamily="2" charset="0"/>
              </a:rPr>
              <a:t>Business Idea Pitch</a:t>
            </a:r>
            <a:r>
              <a:rPr lang="en-US" sz="1300" dirty="0">
                <a:latin typeface="Poppins" panose="00000500000000000000" pitchFamily="2" charset="0"/>
                <a:cs typeface="Poppins" panose="00000500000000000000" pitchFamily="2" charset="0"/>
              </a:rPr>
              <a:t> module);</a:t>
            </a:r>
          </a:p>
          <a:p>
            <a:pPr marL="285750" indent="-285750">
              <a:buFont typeface="Arial" panose="020B0604020202020204" pitchFamily="34" charset="0"/>
              <a:buChar char="•"/>
            </a:pPr>
            <a:endParaRPr lang="en-US" sz="13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300" b="1" dirty="0">
                <a:latin typeface="Poppins" panose="00000500000000000000" pitchFamily="2" charset="0"/>
                <a:cs typeface="Poppins" panose="00000500000000000000" pitchFamily="2" charset="0"/>
              </a:rPr>
              <a:t>Proprietary technology/information: </a:t>
            </a:r>
            <a:r>
              <a:rPr lang="en-US" sz="1300" dirty="0">
                <a:latin typeface="Poppins" panose="00000500000000000000" pitchFamily="2" charset="0"/>
                <a:cs typeface="Poppins" panose="00000500000000000000" pitchFamily="2" charset="0"/>
              </a:rPr>
              <a:t>Focus in on any proprietary technology or approaches to making your products/services unique – this could include a description of any intellectual property protections you have or hope to implement (trademarks, copyrights, patents, and trade secrets);</a:t>
            </a:r>
          </a:p>
          <a:p>
            <a:pPr marL="285750" indent="-285750">
              <a:buFont typeface="Arial" panose="020B0604020202020204" pitchFamily="34" charset="0"/>
              <a:buChar char="•"/>
            </a:pPr>
            <a:endParaRPr lang="en-US" sz="13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300" b="1" dirty="0">
                <a:latin typeface="Poppins" panose="00000500000000000000" pitchFamily="2" charset="0"/>
                <a:cs typeface="Poppins" panose="00000500000000000000" pitchFamily="2" charset="0"/>
              </a:rPr>
              <a:t>Research &amp; development: </a:t>
            </a:r>
            <a:r>
              <a:rPr lang="en-US" sz="1300" dirty="0">
                <a:latin typeface="Poppins" panose="00000500000000000000" pitchFamily="2" charset="0"/>
                <a:cs typeface="Poppins" panose="00000500000000000000" pitchFamily="2" charset="0"/>
              </a:rPr>
              <a:t>In addition to already proposed/existing products and services, it is important to outline your approach to create new products/services via research and development.</a:t>
            </a:r>
          </a:p>
        </p:txBody>
      </p:sp>
      <p:graphicFrame>
        <p:nvGraphicFramePr>
          <p:cNvPr id="4" name="Table 3">
            <a:extLst>
              <a:ext uri="{FF2B5EF4-FFF2-40B4-BE49-F238E27FC236}">
                <a16:creationId xmlns:a16="http://schemas.microsoft.com/office/drawing/2014/main" id="{70A0978F-55C0-06A8-9AC9-60A7E6F2E875}"/>
              </a:ext>
            </a:extLst>
          </p:cNvPr>
          <p:cNvGraphicFramePr>
            <a:graphicFrameLocks noGrp="1"/>
          </p:cNvGraphicFramePr>
          <p:nvPr>
            <p:extLst>
              <p:ext uri="{D42A27DB-BD31-4B8C-83A1-F6EECF244321}">
                <p14:modId xmlns:p14="http://schemas.microsoft.com/office/powerpoint/2010/main" val="2747899134"/>
              </p:ext>
            </p:extLst>
          </p:nvPr>
        </p:nvGraphicFramePr>
        <p:xfrm>
          <a:off x="277586" y="4621897"/>
          <a:ext cx="8588826" cy="1889760"/>
        </p:xfrm>
        <a:graphic>
          <a:graphicData uri="http://schemas.openxmlformats.org/drawingml/2006/table">
            <a:tbl>
              <a:tblPr firstRow="1" bandRow="1">
                <a:tableStyleId>{5C22544A-7EE6-4342-B048-85BDC9FD1C3A}</a:tableStyleId>
              </a:tblPr>
              <a:tblGrid>
                <a:gridCol w="3634014">
                  <a:extLst>
                    <a:ext uri="{9D8B030D-6E8A-4147-A177-3AD203B41FA5}">
                      <a16:colId xmlns:a16="http://schemas.microsoft.com/office/drawing/2014/main" val="872597040"/>
                    </a:ext>
                  </a:extLst>
                </a:gridCol>
                <a:gridCol w="4954812">
                  <a:extLst>
                    <a:ext uri="{9D8B030D-6E8A-4147-A177-3AD203B41FA5}">
                      <a16:colId xmlns:a16="http://schemas.microsoft.com/office/drawing/2014/main" val="2566868959"/>
                    </a:ext>
                  </a:extLst>
                </a:gridCol>
              </a:tblGrid>
              <a:tr h="290056">
                <a:tc>
                  <a:txBody>
                    <a:bodyPr/>
                    <a:lstStyle/>
                    <a:p>
                      <a:pPr algn="ctr"/>
                      <a:r>
                        <a:rPr lang="en-US" sz="1400" b="1" u="none" dirty="0">
                          <a:solidFill>
                            <a:schemeClr val="tx1"/>
                          </a:solidFill>
                          <a:latin typeface="Poppins" panose="00000500000000000000" pitchFamily="2" charset="0"/>
                          <a:cs typeface="Poppins" panose="00000500000000000000" pitchFamily="2" charset="0"/>
                        </a:rPr>
                        <a:t>For new businesses</a:t>
                      </a:r>
                      <a:endParaRPr lang="en-US" sz="1400" u="none" dirty="0">
                        <a:solidFill>
                          <a:schemeClr val="tx1"/>
                        </a:solidFill>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u="none" dirty="0">
                          <a:solidFill>
                            <a:schemeClr val="tx1"/>
                          </a:solidFill>
                          <a:latin typeface="Poppins" panose="00000500000000000000" pitchFamily="2" charset="0"/>
                          <a:cs typeface="Poppins" panose="00000500000000000000" pitchFamily="2" charset="0"/>
                        </a:rPr>
                        <a:t>For existing businesses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4874084"/>
                  </a:ext>
                </a:extLst>
              </a:tr>
              <a:tr h="1344801">
                <a:tc>
                  <a:txBody>
                    <a:bodyPr/>
                    <a:lstStyle/>
                    <a:p>
                      <a:pPr marL="0" indent="0" algn="ctr">
                        <a:buFont typeface="Arial" panose="020B0604020202020204" pitchFamily="34" charset="0"/>
                        <a:buNone/>
                      </a:pPr>
                      <a:r>
                        <a:rPr lang="en-US" sz="1400" u="none" dirty="0">
                          <a:solidFill>
                            <a:schemeClr val="tx1"/>
                          </a:solidFill>
                          <a:latin typeface="Poppins" panose="00000500000000000000" pitchFamily="2" charset="0"/>
                          <a:cs typeface="Poppins" panose="00000500000000000000" pitchFamily="2" charset="0"/>
                        </a:rPr>
                        <a:t>Emphasize the rationale behind the set of products and services offered and focus more time on how those products/services will meet customer needs and will be effectively marketed to 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dirty="0">
                          <a:solidFill>
                            <a:schemeClr val="tx1"/>
                          </a:solidFill>
                          <a:latin typeface="Poppins" panose="00000500000000000000" pitchFamily="2" charset="0"/>
                          <a:cs typeface="Poppins" panose="00000500000000000000" pitchFamily="2" charset="0"/>
                        </a:rPr>
                        <a:t>An existing business will have greater detail to provide about the nature of existing products/services and can usefully provide evidence of the adoption and sales rates of different products and explain the unique appeal. However, if the business hopes to change in the future via research and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4406913"/>
                  </a:ext>
                </a:extLst>
              </a:tr>
            </a:tbl>
          </a:graphicData>
        </a:graphic>
      </p:graphicFrame>
    </p:spTree>
    <p:extLst>
      <p:ext uri="{BB962C8B-B14F-4D97-AF65-F5344CB8AC3E}">
        <p14:creationId xmlns:p14="http://schemas.microsoft.com/office/powerpoint/2010/main" val="290388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33767"/>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Products/services – sample content</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6" name="Rectangle 5">
            <a:extLst>
              <a:ext uri="{FF2B5EF4-FFF2-40B4-BE49-F238E27FC236}">
                <a16:creationId xmlns:a16="http://schemas.microsoft.com/office/drawing/2014/main" id="{2824388B-BFA0-4649-2646-8AA4F339C0E3}"/>
              </a:ext>
            </a:extLst>
          </p:cNvPr>
          <p:cNvSpPr/>
          <p:nvPr/>
        </p:nvSpPr>
        <p:spPr>
          <a:xfrm>
            <a:off x="3027680" y="1045990"/>
            <a:ext cx="6020525" cy="572927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DDD039-C004-FE33-B541-41A82DC15E07}"/>
              </a:ext>
            </a:extLst>
          </p:cNvPr>
          <p:cNvSpPr/>
          <p:nvPr/>
        </p:nvSpPr>
        <p:spPr>
          <a:xfrm>
            <a:off x="3210560" y="1168650"/>
            <a:ext cx="5702663" cy="54672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200" b="1" dirty="0">
              <a:solidFill>
                <a:schemeClr val="tx1"/>
              </a:solidFill>
              <a:latin typeface="Poppins" panose="00000500000000000000" pitchFamily="2" charset="0"/>
              <a:cs typeface="Poppins" panose="00000500000000000000" pitchFamily="2" charset="0"/>
            </a:endParaRPr>
          </a:p>
          <a:p>
            <a:pPr algn="ctr"/>
            <a:r>
              <a:rPr lang="en-US" sz="1200" b="1" dirty="0">
                <a:solidFill>
                  <a:schemeClr val="tx1"/>
                </a:solidFill>
                <a:latin typeface="Poppins" panose="00000500000000000000" pitchFamily="2" charset="0"/>
                <a:cs typeface="Poppins" panose="00000500000000000000" pitchFamily="2" charset="0"/>
              </a:rPr>
              <a:t>Products and services</a:t>
            </a:r>
          </a:p>
          <a:p>
            <a:pPr algn="ctr"/>
            <a:endParaRPr lang="en-US" sz="1200" b="1" dirty="0">
              <a:solidFill>
                <a:schemeClr val="tx1"/>
              </a:solidFill>
              <a:latin typeface="Poppins" panose="00000500000000000000" pitchFamily="2" charset="0"/>
              <a:cs typeface="Poppins" panose="00000500000000000000" pitchFamily="2" charset="0"/>
            </a:endParaRPr>
          </a:p>
          <a:p>
            <a:pPr fontAlgn="t"/>
            <a:r>
              <a:rPr lang="en-US" sz="1200" dirty="0">
                <a:solidFill>
                  <a:schemeClr val="tx1"/>
                </a:solidFill>
                <a:latin typeface="Poppins" panose="00000500000000000000" pitchFamily="2" charset="0"/>
                <a:cs typeface="Poppins" panose="00000500000000000000" pitchFamily="2" charset="0"/>
              </a:rPr>
              <a:t>Plantain &amp; Spice will have at least three distinct revenue streams: its in-store sales, delivery options, and catering events – with a focus on catering to corporations…</a:t>
            </a:r>
          </a:p>
          <a:p>
            <a:pPr fontAlgn="t"/>
            <a:endParaRPr lang="en-US" sz="1200" dirty="0">
              <a:solidFill>
                <a:schemeClr val="tx1"/>
              </a:solidFill>
              <a:latin typeface="Poppins" panose="00000500000000000000" pitchFamily="2" charset="0"/>
              <a:cs typeface="Poppins" panose="00000500000000000000" pitchFamily="2" charset="0"/>
            </a:endParaRPr>
          </a:p>
          <a:p>
            <a:pPr fontAlgn="t"/>
            <a:r>
              <a:rPr lang="en-US" sz="1200" dirty="0">
                <a:solidFill>
                  <a:schemeClr val="tx1"/>
                </a:solidFill>
                <a:latin typeface="Poppins" panose="00000500000000000000" pitchFamily="2" charset="0"/>
                <a:cs typeface="Poppins" panose="00000500000000000000" pitchFamily="2" charset="0"/>
              </a:rPr>
              <a:t>For in-store sales, we will offer the following major products: arepas, tacos, and plantain bowls. Variety will be provided by a number of customizable a-la-carte options including salsas, fresh fruit, ceviche, tamales, and empanadas. As a way to keep our margins low, but also emphasize healthy options, we will source key ingredients from non-corporate food service companies. For example, ingredients like the tomatoes, guacamole, and cilantro for salsa, garnishes, and guacamole, will be purchased from nearby small-scale organic farms…</a:t>
            </a:r>
          </a:p>
          <a:p>
            <a:pPr fontAlgn="t"/>
            <a:endParaRPr lang="en-US" sz="1200" dirty="0">
              <a:solidFill>
                <a:schemeClr val="tx1"/>
              </a:solidFill>
              <a:latin typeface="Poppins" panose="00000500000000000000" pitchFamily="2" charset="0"/>
              <a:cs typeface="Poppins" panose="00000500000000000000" pitchFamily="2" charset="0"/>
            </a:endParaRPr>
          </a:p>
          <a:p>
            <a:pPr fontAlgn="t"/>
            <a:r>
              <a:rPr lang="en-US" sz="1200" dirty="0">
                <a:solidFill>
                  <a:schemeClr val="tx1"/>
                </a:solidFill>
                <a:latin typeface="Poppins" panose="00000500000000000000" pitchFamily="2" charset="0"/>
                <a:cs typeface="Poppins" panose="00000500000000000000" pitchFamily="2" charset="0"/>
              </a:rPr>
              <a:t>Our proprietary technologies will be the ingredients of our empanadas – relying up a recipe passed down through generations from one of our founds and head chefs. To protect this recipe as a trade secret, the recipe will only be shared with key employees who will also sign non-disclosure agreements…</a:t>
            </a:r>
          </a:p>
          <a:p>
            <a:pPr marL="0" rtl="0" eaLnBrk="1" fontAlgn="t" latinLnBrk="0" hangingPunct="1">
              <a:spcBef>
                <a:spcPts val="0"/>
              </a:spcBef>
              <a:spcAft>
                <a:spcPts val="0"/>
              </a:spcAft>
            </a:pPr>
            <a:endParaRPr lang="en-US" sz="1200" dirty="0">
              <a:solidFill>
                <a:schemeClr val="tx1"/>
              </a:solidFill>
              <a:latin typeface="Poppins" panose="00000500000000000000" pitchFamily="2" charset="0"/>
              <a:cs typeface="Poppins" panose="00000500000000000000" pitchFamily="2" charset="0"/>
            </a:endParaRPr>
          </a:p>
          <a:p>
            <a:pPr marL="0" rtl="0" eaLnBrk="1" fontAlgn="t" latinLnBrk="0" hangingPunct="1">
              <a:spcBef>
                <a:spcPts val="0"/>
              </a:spcBef>
              <a:spcAft>
                <a:spcPts val="0"/>
              </a:spcAft>
            </a:pPr>
            <a:r>
              <a:rPr lang="en-US" sz="1200" dirty="0">
                <a:solidFill>
                  <a:schemeClr val="tx1"/>
                </a:solidFill>
                <a:latin typeface="Poppins" panose="00000500000000000000" pitchFamily="2" charset="0"/>
                <a:cs typeface="Poppins" panose="00000500000000000000" pitchFamily="2" charset="0"/>
              </a:rPr>
              <a:t>To help to provide additional ongoing variety in our products, our head chefs will develop new seasonal offerings that are based not only on seasonal customer preferences (like pumpkin-based options in the Autumn), but also new and emerging trends in the countries of origin for our three chefs. These chefs will build and maintain relationships with leading chefs in their countries of origin to monitor and then test the adoption of new menu options…</a:t>
            </a:r>
          </a:p>
        </p:txBody>
      </p:sp>
      <p:graphicFrame>
        <p:nvGraphicFramePr>
          <p:cNvPr id="8" name="Table 7">
            <a:extLst>
              <a:ext uri="{FF2B5EF4-FFF2-40B4-BE49-F238E27FC236}">
                <a16:creationId xmlns:a16="http://schemas.microsoft.com/office/drawing/2014/main" id="{C37F2DDF-3A62-3E2B-A17C-54289429E776}"/>
              </a:ext>
            </a:extLst>
          </p:cNvPr>
          <p:cNvGraphicFramePr>
            <a:graphicFrameLocks noGrp="1"/>
          </p:cNvGraphicFramePr>
          <p:nvPr>
            <p:extLst>
              <p:ext uri="{D42A27DB-BD31-4B8C-83A1-F6EECF244321}">
                <p14:modId xmlns:p14="http://schemas.microsoft.com/office/powerpoint/2010/main" val="527154772"/>
              </p:ext>
            </p:extLst>
          </p:nvPr>
        </p:nvGraphicFramePr>
        <p:xfrm>
          <a:off x="274320" y="2354947"/>
          <a:ext cx="2499360" cy="2590800"/>
        </p:xfrm>
        <a:graphic>
          <a:graphicData uri="http://schemas.openxmlformats.org/drawingml/2006/table">
            <a:tbl>
              <a:tblPr firstRow="1" bandRow="1">
                <a:tableStyleId>{5C22544A-7EE6-4342-B048-85BDC9FD1C3A}</a:tableStyleId>
              </a:tblPr>
              <a:tblGrid>
                <a:gridCol w="2499360">
                  <a:extLst>
                    <a:ext uri="{9D8B030D-6E8A-4147-A177-3AD203B41FA5}">
                      <a16:colId xmlns:a16="http://schemas.microsoft.com/office/drawing/2014/main" val="3709412090"/>
                    </a:ext>
                  </a:extLst>
                </a:gridCol>
              </a:tblGrid>
              <a:tr h="0">
                <a:tc>
                  <a:txBody>
                    <a:bodyPr/>
                    <a:lstStyle/>
                    <a:p>
                      <a:r>
                        <a:rPr lang="en-US" sz="1400" dirty="0">
                          <a:solidFill>
                            <a:schemeClr val="tx1"/>
                          </a:solidFill>
                          <a:latin typeface="Poppins" panose="00000500000000000000" pitchFamily="2" charset="0"/>
                          <a:cs typeface="Poppins" panose="00000500000000000000" pitchFamily="2" charset="0"/>
                        </a:rPr>
                        <a:t>Consideration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8662782"/>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Outline of revenue streams and drivers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419107"/>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Characteristics and production of products/services;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6491385"/>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Focus on any proprietary technologies;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3644944"/>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Discussion of research and development efforts.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8515342"/>
                  </a:ext>
                </a:extLst>
              </a:tr>
            </a:tbl>
          </a:graphicData>
        </a:graphic>
      </p:graphicFrame>
      <p:cxnSp>
        <p:nvCxnSpPr>
          <p:cNvPr id="10" name="Straight Arrow Connector 9">
            <a:extLst>
              <a:ext uri="{FF2B5EF4-FFF2-40B4-BE49-F238E27FC236}">
                <a16:creationId xmlns:a16="http://schemas.microsoft.com/office/drawing/2014/main" id="{80216187-F3E5-9FCF-BFB1-369520140574}"/>
              </a:ext>
            </a:extLst>
          </p:cNvPr>
          <p:cNvCxnSpPr>
            <a:cxnSpLocks/>
          </p:cNvCxnSpPr>
          <p:nvPr/>
        </p:nvCxnSpPr>
        <p:spPr>
          <a:xfrm>
            <a:off x="2641600" y="4744720"/>
            <a:ext cx="568960" cy="106729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AA4A8EF-C837-473B-5E3D-1B452A744622}"/>
              </a:ext>
            </a:extLst>
          </p:cNvPr>
          <p:cNvCxnSpPr>
            <a:cxnSpLocks/>
          </p:cNvCxnSpPr>
          <p:nvPr/>
        </p:nvCxnSpPr>
        <p:spPr>
          <a:xfrm>
            <a:off x="2606040" y="4178608"/>
            <a:ext cx="604520" cy="25115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166CCE2-85D6-226B-4BA1-A4DB137981A2}"/>
              </a:ext>
            </a:extLst>
          </p:cNvPr>
          <p:cNvCxnSpPr>
            <a:cxnSpLocks/>
          </p:cNvCxnSpPr>
          <p:nvPr/>
        </p:nvCxnSpPr>
        <p:spPr>
          <a:xfrm flipV="1">
            <a:off x="2661920" y="3139440"/>
            <a:ext cx="558800" cy="45484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9A26A12-816A-A48F-7E90-DEAA4109B787}"/>
              </a:ext>
            </a:extLst>
          </p:cNvPr>
          <p:cNvCxnSpPr>
            <a:cxnSpLocks/>
          </p:cNvCxnSpPr>
          <p:nvPr/>
        </p:nvCxnSpPr>
        <p:spPr>
          <a:xfrm flipV="1">
            <a:off x="2641600" y="2033826"/>
            <a:ext cx="568960" cy="92333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239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751344"/>
            <a:ext cx="8769573" cy="4062651"/>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Our approach</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r>
              <a:rPr lang="en-US" dirty="0">
                <a:latin typeface="Poppins" panose="00000500000000000000" pitchFamily="2" charset="0"/>
                <a:cs typeface="Poppins" panose="00000500000000000000" pitchFamily="2" charset="0"/>
              </a:rPr>
              <a:t>Throughout the REACH Hub, we aim to ensure that resources SPEAK, that is, that they are:</a:t>
            </a: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Simple</a:t>
            </a:r>
            <a:r>
              <a:rPr lang="en-US" dirty="0">
                <a:latin typeface="Poppins" panose="00000500000000000000" pitchFamily="2" charset="0"/>
                <a:cs typeface="Poppins" panose="00000500000000000000" pitchFamily="2" charset="0"/>
              </a:rPr>
              <a:t> – clear and without unnecessarily complication</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Psychological</a:t>
            </a:r>
            <a:r>
              <a:rPr lang="en-US" dirty="0">
                <a:latin typeface="Poppins" panose="00000500000000000000" pitchFamily="2" charset="0"/>
                <a:cs typeface="Poppins" panose="00000500000000000000" pitchFamily="2" charset="0"/>
              </a:rPr>
              <a:t> – focused on helping entrepreneurs think effectively</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Empowering</a:t>
            </a:r>
            <a:r>
              <a:rPr lang="en-US" dirty="0">
                <a:latin typeface="Poppins" panose="00000500000000000000" pitchFamily="2" charset="0"/>
                <a:cs typeface="Poppins" panose="00000500000000000000" pitchFamily="2" charset="0"/>
              </a:rPr>
              <a:t> – centered on SEDI populations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Aligned</a:t>
            </a:r>
            <a:r>
              <a:rPr lang="en-US" dirty="0">
                <a:latin typeface="Poppins" panose="00000500000000000000" pitchFamily="2" charset="0"/>
                <a:cs typeface="Poppins" panose="00000500000000000000" pitchFamily="2" charset="0"/>
              </a:rPr>
              <a:t> – relevant to and linked with other approaches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Knowledge-based</a:t>
            </a:r>
            <a:r>
              <a:rPr lang="en-US" dirty="0">
                <a:latin typeface="Poppins" panose="00000500000000000000" pitchFamily="2" charset="0"/>
                <a:cs typeface="Poppins" panose="00000500000000000000" pitchFamily="2" charset="0"/>
              </a:rPr>
              <a:t> – built on research-based insights</a:t>
            </a:r>
          </a:p>
        </p:txBody>
      </p:sp>
      <p:sp>
        <p:nvSpPr>
          <p:cNvPr id="3" name="TextBox 2">
            <a:extLst>
              <a:ext uri="{FF2B5EF4-FFF2-40B4-BE49-F238E27FC236}">
                <a16:creationId xmlns:a16="http://schemas.microsoft.com/office/drawing/2014/main" id="{1211577D-59F1-32A0-BCF5-169272445B3B}"/>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Business plan</a:t>
            </a:r>
          </a:p>
        </p:txBody>
      </p:sp>
    </p:spTree>
    <p:extLst>
      <p:ext uri="{BB962C8B-B14F-4D97-AF65-F5344CB8AC3E}">
        <p14:creationId xmlns:p14="http://schemas.microsoft.com/office/powerpoint/2010/main" val="1239482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8432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Market/competitive analysis</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4" name="TextBox 3">
            <a:extLst>
              <a:ext uri="{FF2B5EF4-FFF2-40B4-BE49-F238E27FC236}">
                <a16:creationId xmlns:a16="http://schemas.microsoft.com/office/drawing/2014/main" id="{F06BA5B7-0C77-3582-B0BD-76610BFA0291}"/>
              </a:ext>
            </a:extLst>
          </p:cNvPr>
          <p:cNvSpPr txBox="1"/>
          <p:nvPr/>
        </p:nvSpPr>
        <p:spPr>
          <a:xfrm>
            <a:off x="91440" y="1086630"/>
            <a:ext cx="8940800" cy="5632311"/>
          </a:xfrm>
          <a:prstGeom prst="rect">
            <a:avLst/>
          </a:prstGeom>
          <a:noFill/>
        </p:spPr>
        <p:txBody>
          <a:bodyPr wrap="square">
            <a:spAutoFit/>
          </a:bodyPr>
          <a:lstStyle/>
          <a:p>
            <a:r>
              <a:rPr lang="en-US" sz="1200" dirty="0">
                <a:latin typeface="Poppins" panose="00000500000000000000" pitchFamily="2" charset="0"/>
                <a:cs typeface="Poppins" panose="00000500000000000000" pitchFamily="2" charset="0"/>
              </a:rPr>
              <a:t>This section provides an opportunity to understand the businesses’ market, industry, and key competitors.</a:t>
            </a:r>
          </a:p>
          <a:p>
            <a:endParaRPr lang="en-US" sz="1200"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Market characteristics</a:t>
            </a:r>
            <a:r>
              <a:rPr lang="en-US" sz="1200" dirty="0">
                <a:latin typeface="Poppins" panose="00000500000000000000" pitchFamily="2" charset="0"/>
                <a:cs typeface="Poppins" panose="00000500000000000000" pitchFamily="2" charset="0"/>
              </a:rPr>
              <a:t>: by market, we mean the “target” population (target market) of customers that the business hopes to sell to; an understanding of who these customers are is provided by a customer profile (see the </a:t>
            </a:r>
            <a:r>
              <a:rPr lang="en-US" sz="1200" u="sng" dirty="0">
                <a:latin typeface="Poppins" panose="00000500000000000000" pitchFamily="2" charset="0"/>
                <a:cs typeface="Poppins" panose="00000500000000000000" pitchFamily="2" charset="0"/>
              </a:rPr>
              <a:t>Business Idea Sketch module</a:t>
            </a:r>
            <a:r>
              <a:rPr lang="en-US" sz="1200" dirty="0">
                <a:latin typeface="Poppins" panose="00000500000000000000" pitchFamily="2" charset="0"/>
                <a:cs typeface="Poppins" panose="00000500000000000000" pitchFamily="2" charset="0"/>
              </a:rPr>
              <a:t>), factors to highlight include he basic characteristics (both demographic and psychological) for one or more target markets, in addition to the size (number of persons), spending patterns, and rate of growth/decline in your target market.</a:t>
            </a:r>
          </a:p>
          <a:p>
            <a:pPr marL="285750" indent="-285750">
              <a:buFont typeface="Arial" panose="020B0604020202020204" pitchFamily="34" charset="0"/>
              <a:buChar char="•"/>
            </a:pPr>
            <a:endParaRPr lang="en-US" sz="1200"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Industrial characteristics</a:t>
            </a:r>
            <a:r>
              <a:rPr lang="en-US" sz="1200" dirty="0">
                <a:latin typeface="Poppins" panose="00000500000000000000" pitchFamily="2" charset="0"/>
                <a:cs typeface="Poppins" panose="00000500000000000000" pitchFamily="2" charset="0"/>
              </a:rPr>
              <a:t>: by industry, we mean the set of companies that are broadly related to one another in that they are involved with a type of product or service (for example the fast-casual restaurant industry), factor to highlight include:</a:t>
            </a:r>
          </a:p>
          <a:p>
            <a:pPr marL="742950" lvl="1" indent="-285750">
              <a:buFont typeface="Arial" panose="020B0604020202020204" pitchFamily="34" charset="0"/>
              <a:buChar char="•"/>
            </a:pPr>
            <a:endParaRPr lang="en-US" sz="1200" i="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sz="1200" i="1" dirty="0">
                <a:latin typeface="Poppins" panose="00000500000000000000" pitchFamily="2" charset="0"/>
                <a:cs typeface="Poppins" panose="00000500000000000000" pitchFamily="2" charset="0"/>
              </a:rPr>
              <a:t>Current size and growth trends</a:t>
            </a:r>
            <a:r>
              <a:rPr lang="en-US" sz="1200" dirty="0">
                <a:latin typeface="Poppins" panose="00000500000000000000" pitchFamily="2" charset="0"/>
                <a:cs typeface="Poppins" panose="00000500000000000000" pitchFamily="2" charset="0"/>
              </a:rPr>
              <a:t>, these estimates can usefully align with the total available market and serviceable available market figures estimated in the </a:t>
            </a:r>
            <a:r>
              <a:rPr lang="en-US" sz="1200" u="sng" dirty="0">
                <a:latin typeface="Poppins" panose="00000500000000000000" pitchFamily="2" charset="0"/>
                <a:cs typeface="Poppins" panose="00000500000000000000" pitchFamily="2" charset="0"/>
              </a:rPr>
              <a:t>Business Pitch module</a:t>
            </a:r>
            <a:r>
              <a:rPr lang="en-US" sz="1200" dirty="0">
                <a:latin typeface="Poppins" panose="00000500000000000000" pitchFamily="2" charset="0"/>
                <a:cs typeface="Poppins" panose="00000500000000000000" pitchFamily="2" charset="0"/>
              </a:rPr>
              <a:t>;</a:t>
            </a:r>
          </a:p>
          <a:p>
            <a:pPr marL="742950" lvl="1" indent="-285750">
              <a:buFont typeface="Arial" panose="020B0604020202020204" pitchFamily="34" charset="0"/>
              <a:buChar char="•"/>
            </a:pPr>
            <a:endParaRPr lang="en-US" sz="1200" i="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sz="1200" i="1" dirty="0">
                <a:latin typeface="Poppins" panose="00000500000000000000" pitchFamily="2" charset="0"/>
                <a:cs typeface="Poppins" panose="00000500000000000000" pitchFamily="2" charset="0"/>
              </a:rPr>
              <a:t>Consumer trends </a:t>
            </a:r>
            <a:r>
              <a:rPr lang="en-US" sz="1200" dirty="0">
                <a:latin typeface="Poppins" panose="00000500000000000000" pitchFamily="2" charset="0"/>
                <a:cs typeface="Poppins" panose="00000500000000000000" pitchFamily="2" charset="0"/>
              </a:rPr>
              <a:t>regarding what is being values and purchased in relation to the products and services of the industry;</a:t>
            </a:r>
          </a:p>
          <a:p>
            <a:pPr marL="742950" lvl="1" indent="-285750">
              <a:buFont typeface="Arial" panose="020B0604020202020204" pitchFamily="34" charset="0"/>
              <a:buChar char="•"/>
            </a:pPr>
            <a:endParaRPr lang="en-US" sz="1200" i="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sz="1200" i="1" dirty="0">
                <a:latin typeface="Poppins" panose="00000500000000000000" pitchFamily="2" charset="0"/>
                <a:cs typeface="Poppins" panose="00000500000000000000" pitchFamily="2" charset="0"/>
              </a:rPr>
              <a:t>Typical dynamics within the industry</a:t>
            </a:r>
            <a:r>
              <a:rPr lang="en-US" sz="1200" dirty="0">
                <a:latin typeface="Poppins" panose="00000500000000000000" pitchFamily="2" charset="0"/>
                <a:cs typeface="Poppins" panose="00000500000000000000" pitchFamily="2" charset="0"/>
              </a:rPr>
              <a:t> that facilitate an understanding of your company’s business model (either by comparing or contrasting from these dynamics), including for example typical supply chain dynamics, typical profit margins (see the </a:t>
            </a:r>
            <a:r>
              <a:rPr lang="en-US" sz="1200" u="sng" dirty="0">
                <a:latin typeface="Poppins" panose="00000500000000000000" pitchFamily="2" charset="0"/>
                <a:cs typeface="Poppins" panose="00000500000000000000" pitchFamily="2" charset="0"/>
              </a:rPr>
              <a:t>Financial Statements module</a:t>
            </a:r>
            <a:r>
              <a:rPr lang="en-US" sz="1200" dirty="0">
                <a:latin typeface="Poppins" panose="00000500000000000000" pitchFamily="2" charset="0"/>
                <a:cs typeface="Poppins" panose="00000500000000000000" pitchFamily="2" charset="0"/>
              </a:rPr>
              <a:t>);</a:t>
            </a:r>
          </a:p>
          <a:p>
            <a:pPr marL="742950" lvl="1" indent="-285750">
              <a:buFont typeface="Arial" panose="020B0604020202020204" pitchFamily="34" charset="0"/>
              <a:buChar char="•"/>
            </a:pPr>
            <a:endParaRPr lang="en-US" sz="1200" i="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sz="1200" i="1" dirty="0">
                <a:latin typeface="Poppins" panose="00000500000000000000" pitchFamily="2" charset="0"/>
                <a:cs typeface="Poppins" panose="00000500000000000000" pitchFamily="2" charset="0"/>
              </a:rPr>
              <a:t>Key opportunities and threats </a:t>
            </a:r>
            <a:r>
              <a:rPr lang="en-US" sz="1200" dirty="0">
                <a:latin typeface="Poppins" panose="00000500000000000000" pitchFamily="2" charset="0"/>
                <a:cs typeface="Poppins" panose="00000500000000000000" pitchFamily="2" charset="0"/>
              </a:rPr>
              <a:t>to the industry and your business – including new technologies, potential problematic/helpful regulations, societal/cultural patterns, and the nature of competition (for example, many similar smaller competitors or one large competitor, etc.).</a:t>
            </a:r>
          </a:p>
          <a:p>
            <a:pPr marL="285750" indent="-285750">
              <a:buFont typeface="Courier New" panose="02070309020205020404" pitchFamily="49" charset="0"/>
              <a:buChar char="o"/>
            </a:pPr>
            <a:endParaRPr lang="en-US" sz="1200"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Key competitor characteristics</a:t>
            </a:r>
            <a:r>
              <a:rPr lang="en-US" sz="1200" dirty="0">
                <a:latin typeface="Poppins" panose="00000500000000000000" pitchFamily="2" charset="0"/>
                <a:cs typeface="Poppins" panose="00000500000000000000" pitchFamily="2" charset="0"/>
              </a:rPr>
              <a:t>: by key competitors we mean those competitors that are most likely to provide similar or superior value propositions to your company – even if those companies are not superficially similar to yours. A useful starting point for consideration of key competitor characteristics relative to your value proposition is the competitor comparison developed in the </a:t>
            </a:r>
            <a:r>
              <a:rPr lang="en-US" sz="1200" u="sng" dirty="0">
                <a:latin typeface="Poppins" panose="00000500000000000000" pitchFamily="2" charset="0"/>
                <a:cs typeface="Poppins" panose="00000500000000000000" pitchFamily="2" charset="0"/>
              </a:rPr>
              <a:t>Business Idea Sketch module</a:t>
            </a:r>
            <a:r>
              <a:rPr lang="en-US" sz="1200" dirty="0">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22648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8432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Market/competitive analysis</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4" name="TextBox 3">
            <a:extLst>
              <a:ext uri="{FF2B5EF4-FFF2-40B4-BE49-F238E27FC236}">
                <a16:creationId xmlns:a16="http://schemas.microsoft.com/office/drawing/2014/main" id="{F06BA5B7-0C77-3582-B0BD-76610BFA0291}"/>
              </a:ext>
            </a:extLst>
          </p:cNvPr>
          <p:cNvSpPr txBox="1"/>
          <p:nvPr/>
        </p:nvSpPr>
        <p:spPr>
          <a:xfrm>
            <a:off x="91440" y="1086630"/>
            <a:ext cx="8940800" cy="5632311"/>
          </a:xfrm>
          <a:prstGeom prst="rect">
            <a:avLst/>
          </a:prstGeom>
          <a:noFill/>
        </p:spPr>
        <p:txBody>
          <a:bodyPr wrap="square">
            <a:spAutoFit/>
          </a:bodyPr>
          <a:lstStyle/>
          <a:p>
            <a:r>
              <a:rPr lang="en-US" sz="1200" dirty="0">
                <a:latin typeface="Poppins" panose="00000500000000000000" pitchFamily="2" charset="0"/>
                <a:cs typeface="Poppins" panose="00000500000000000000" pitchFamily="2" charset="0"/>
              </a:rPr>
              <a:t>This section provides an opportunity to understand the businesses’ market, industry, and key competitors.</a:t>
            </a:r>
          </a:p>
          <a:p>
            <a:endParaRPr lang="en-US" sz="1200"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Market characteristics</a:t>
            </a:r>
            <a:r>
              <a:rPr lang="en-US" sz="1200" dirty="0">
                <a:latin typeface="Poppins" panose="00000500000000000000" pitchFamily="2" charset="0"/>
                <a:cs typeface="Poppins" panose="00000500000000000000" pitchFamily="2" charset="0"/>
              </a:rPr>
              <a:t>: by market, we mean the “target” population (target market) of customers that the business hopes to sell to; an understanding of who these customers are is provided by a customer profile (see the </a:t>
            </a:r>
            <a:r>
              <a:rPr lang="en-US" sz="1200" u="sng" dirty="0">
                <a:latin typeface="Poppins" panose="00000500000000000000" pitchFamily="2" charset="0"/>
                <a:cs typeface="Poppins" panose="00000500000000000000" pitchFamily="2" charset="0"/>
              </a:rPr>
              <a:t>Business Idea Sketch module</a:t>
            </a:r>
            <a:r>
              <a:rPr lang="en-US" sz="1200" dirty="0">
                <a:latin typeface="Poppins" panose="00000500000000000000" pitchFamily="2" charset="0"/>
                <a:cs typeface="Poppins" panose="00000500000000000000" pitchFamily="2" charset="0"/>
              </a:rPr>
              <a:t>), factors to highlight include he basic characteristics (both demographic and psychological) for one or more target markets, in addition to the size (number of persons), spending patterns, and rate of growth/decline in your target market.</a:t>
            </a:r>
          </a:p>
          <a:p>
            <a:pPr marL="285750" indent="-285750">
              <a:buFont typeface="Arial" panose="020B0604020202020204" pitchFamily="34" charset="0"/>
              <a:buChar char="•"/>
            </a:pPr>
            <a:endParaRPr lang="en-US" sz="1200"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Industrial characteristics</a:t>
            </a:r>
            <a:r>
              <a:rPr lang="en-US" sz="1200" dirty="0">
                <a:latin typeface="Poppins" panose="00000500000000000000" pitchFamily="2" charset="0"/>
                <a:cs typeface="Poppins" panose="00000500000000000000" pitchFamily="2" charset="0"/>
              </a:rPr>
              <a:t>: by industry, we mean the set of companies that are broadly related to one another in that they are involved with a type of product or service (for example the fast-casual restaurant industry), factor to highlight include:</a:t>
            </a:r>
          </a:p>
          <a:p>
            <a:pPr marL="742950" lvl="1" indent="-285750">
              <a:buFont typeface="Arial" panose="020B0604020202020204" pitchFamily="34" charset="0"/>
              <a:buChar char="•"/>
            </a:pPr>
            <a:endParaRPr lang="en-US" sz="1200" i="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sz="1200" i="1" dirty="0">
                <a:latin typeface="Poppins" panose="00000500000000000000" pitchFamily="2" charset="0"/>
                <a:cs typeface="Poppins" panose="00000500000000000000" pitchFamily="2" charset="0"/>
              </a:rPr>
              <a:t>Current size and growth trends</a:t>
            </a:r>
            <a:r>
              <a:rPr lang="en-US" sz="1200" dirty="0">
                <a:latin typeface="Poppins" panose="00000500000000000000" pitchFamily="2" charset="0"/>
                <a:cs typeface="Poppins" panose="00000500000000000000" pitchFamily="2" charset="0"/>
              </a:rPr>
              <a:t>, these estimates can usefully align with the total available market and serviceable available market figures estimated in the </a:t>
            </a:r>
            <a:r>
              <a:rPr lang="en-US" sz="1200" u="sng" dirty="0">
                <a:latin typeface="Poppins" panose="00000500000000000000" pitchFamily="2" charset="0"/>
                <a:cs typeface="Poppins" panose="00000500000000000000" pitchFamily="2" charset="0"/>
              </a:rPr>
              <a:t>Business Pitch module</a:t>
            </a:r>
            <a:r>
              <a:rPr lang="en-US" sz="1200" dirty="0">
                <a:latin typeface="Poppins" panose="00000500000000000000" pitchFamily="2" charset="0"/>
                <a:cs typeface="Poppins" panose="00000500000000000000" pitchFamily="2" charset="0"/>
              </a:rPr>
              <a:t>;</a:t>
            </a:r>
          </a:p>
          <a:p>
            <a:pPr marL="742950" lvl="1" indent="-285750">
              <a:buFont typeface="Arial" panose="020B0604020202020204" pitchFamily="34" charset="0"/>
              <a:buChar char="•"/>
            </a:pPr>
            <a:endParaRPr lang="en-US" sz="1200" i="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sz="1200" i="1" dirty="0">
                <a:latin typeface="Poppins" panose="00000500000000000000" pitchFamily="2" charset="0"/>
                <a:cs typeface="Poppins" panose="00000500000000000000" pitchFamily="2" charset="0"/>
              </a:rPr>
              <a:t>Consumer trends </a:t>
            </a:r>
            <a:r>
              <a:rPr lang="en-US" sz="1200" dirty="0">
                <a:latin typeface="Poppins" panose="00000500000000000000" pitchFamily="2" charset="0"/>
                <a:cs typeface="Poppins" panose="00000500000000000000" pitchFamily="2" charset="0"/>
              </a:rPr>
              <a:t>regarding what is being values and purchased in relation to the products and services of the industry;</a:t>
            </a:r>
          </a:p>
          <a:p>
            <a:pPr marL="742950" lvl="1" indent="-285750">
              <a:buFont typeface="Arial" panose="020B0604020202020204" pitchFamily="34" charset="0"/>
              <a:buChar char="•"/>
            </a:pPr>
            <a:endParaRPr lang="en-US" sz="1200" i="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sz="1200" i="1" dirty="0">
                <a:latin typeface="Poppins" panose="00000500000000000000" pitchFamily="2" charset="0"/>
                <a:cs typeface="Poppins" panose="00000500000000000000" pitchFamily="2" charset="0"/>
              </a:rPr>
              <a:t>Typical dynamics within the industry</a:t>
            </a:r>
            <a:r>
              <a:rPr lang="en-US" sz="1200" dirty="0">
                <a:latin typeface="Poppins" panose="00000500000000000000" pitchFamily="2" charset="0"/>
                <a:cs typeface="Poppins" panose="00000500000000000000" pitchFamily="2" charset="0"/>
              </a:rPr>
              <a:t> that facilitate an understanding of your company’s business model (either by comparing or contrasting from these dynamics), including for example typical supply chain dynamics, typical profit margins (see the </a:t>
            </a:r>
            <a:r>
              <a:rPr lang="en-US" sz="1200" u="sng" dirty="0">
                <a:latin typeface="Poppins" panose="00000500000000000000" pitchFamily="2" charset="0"/>
                <a:cs typeface="Poppins" panose="00000500000000000000" pitchFamily="2" charset="0"/>
              </a:rPr>
              <a:t>Financial Statements module</a:t>
            </a:r>
            <a:r>
              <a:rPr lang="en-US" sz="1200" dirty="0">
                <a:latin typeface="Poppins" panose="00000500000000000000" pitchFamily="2" charset="0"/>
                <a:cs typeface="Poppins" panose="00000500000000000000" pitchFamily="2" charset="0"/>
              </a:rPr>
              <a:t>);</a:t>
            </a:r>
          </a:p>
          <a:p>
            <a:pPr marL="742950" lvl="1" indent="-285750">
              <a:buFont typeface="Arial" panose="020B0604020202020204" pitchFamily="34" charset="0"/>
              <a:buChar char="•"/>
            </a:pPr>
            <a:endParaRPr lang="en-US" sz="1200" i="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sz="1200" i="1" dirty="0">
                <a:latin typeface="Poppins" panose="00000500000000000000" pitchFamily="2" charset="0"/>
                <a:cs typeface="Poppins" panose="00000500000000000000" pitchFamily="2" charset="0"/>
              </a:rPr>
              <a:t>Key opportunities and threats </a:t>
            </a:r>
            <a:r>
              <a:rPr lang="en-US" sz="1200" dirty="0">
                <a:latin typeface="Poppins" panose="00000500000000000000" pitchFamily="2" charset="0"/>
                <a:cs typeface="Poppins" panose="00000500000000000000" pitchFamily="2" charset="0"/>
              </a:rPr>
              <a:t>to the industry and your business – including new technologies, potential problematic/helpful regulations, societal/cultural patterns, and the nature of competition (for example, many similar smaller competitors or one large competitor, etc.).</a:t>
            </a:r>
          </a:p>
          <a:p>
            <a:pPr marL="285750" indent="-285750">
              <a:buFont typeface="Courier New" panose="02070309020205020404" pitchFamily="49" charset="0"/>
              <a:buChar char="o"/>
            </a:pPr>
            <a:endParaRPr lang="en-US" sz="1200"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Key competitor characteristics</a:t>
            </a:r>
            <a:r>
              <a:rPr lang="en-US" sz="1200" dirty="0">
                <a:latin typeface="Poppins" panose="00000500000000000000" pitchFamily="2" charset="0"/>
                <a:cs typeface="Poppins" panose="00000500000000000000" pitchFamily="2" charset="0"/>
              </a:rPr>
              <a:t>: by key competitors we mean those competitors that are most likely to provide similar or superior value propositions to your company – even if those companies are not superficially similar to yours. A useful starting point for consideration of key competitor characteristics relative to your value proposition is the competitor comparison developed in the </a:t>
            </a:r>
            <a:r>
              <a:rPr lang="en-US" sz="1200" u="sng" dirty="0">
                <a:latin typeface="Poppins" panose="00000500000000000000" pitchFamily="2" charset="0"/>
                <a:cs typeface="Poppins" panose="00000500000000000000" pitchFamily="2" charset="0"/>
              </a:rPr>
              <a:t>Business Idea Sketch module</a:t>
            </a:r>
            <a:r>
              <a:rPr lang="en-US" sz="1200" dirty="0">
                <a:latin typeface="Poppins" panose="00000500000000000000" pitchFamily="2" charset="0"/>
                <a:cs typeface="Poppins" panose="00000500000000000000" pitchFamily="2" charset="0"/>
              </a:rPr>
              <a:t>.</a:t>
            </a:r>
          </a:p>
        </p:txBody>
      </p:sp>
      <p:sp>
        <p:nvSpPr>
          <p:cNvPr id="6" name="Rectangle 5">
            <a:extLst>
              <a:ext uri="{FF2B5EF4-FFF2-40B4-BE49-F238E27FC236}">
                <a16:creationId xmlns:a16="http://schemas.microsoft.com/office/drawing/2014/main" id="{6B8FDBC9-5F86-EE6A-86CA-0C6ED0E926DB}"/>
              </a:ext>
            </a:extLst>
          </p:cNvPr>
          <p:cNvSpPr/>
          <p:nvPr/>
        </p:nvSpPr>
        <p:spPr>
          <a:xfrm>
            <a:off x="0" y="0"/>
            <a:ext cx="9144000"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BD331D9-1743-816E-1037-D30DF70125BC}"/>
              </a:ext>
            </a:extLst>
          </p:cNvPr>
          <p:cNvSpPr/>
          <p:nvPr/>
        </p:nvSpPr>
        <p:spPr>
          <a:xfrm>
            <a:off x="1944086" y="1045991"/>
            <a:ext cx="5687568" cy="457587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F88DDD9-07B0-CB69-29FA-02D701600EC2}"/>
              </a:ext>
            </a:extLst>
          </p:cNvPr>
          <p:cNvSpPr txBox="1"/>
          <p:nvPr/>
        </p:nvSpPr>
        <p:spPr>
          <a:xfrm>
            <a:off x="2303728" y="2641430"/>
            <a:ext cx="4952537" cy="2800767"/>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Don’t be unrealistic!</a:t>
            </a:r>
          </a:p>
          <a:p>
            <a:pPr algn="ctr"/>
            <a:endParaRPr lang="en-US" sz="1600" dirty="0">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Many entrepreneurs make the mistake of over-estimating the size of their market. This is not only potentially dangerous for financial projections which are based upon these estimates, but experienced lenders, investors, and partners will quickly see these unrealistic figures as a warning sign for potential over-optimism or a lack of caution/discernment on behalf of the entrepreneur.</a:t>
            </a:r>
          </a:p>
        </p:txBody>
      </p:sp>
      <p:pic>
        <p:nvPicPr>
          <p:cNvPr id="3" name="Picture 2" descr="A blue logo with a couple of people climbing a mountain&#10;&#10;Description automatically generated">
            <a:extLst>
              <a:ext uri="{FF2B5EF4-FFF2-40B4-BE49-F238E27FC236}">
                <a16:creationId xmlns:a16="http://schemas.microsoft.com/office/drawing/2014/main" id="{6C3F833E-3194-60D5-FB8E-D3F7F33AD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780" y="1203007"/>
            <a:ext cx="1574829" cy="1258754"/>
          </a:xfrm>
          <a:prstGeom prst="rect">
            <a:avLst/>
          </a:prstGeom>
        </p:spPr>
      </p:pic>
    </p:spTree>
    <p:extLst>
      <p:ext uri="{BB962C8B-B14F-4D97-AF65-F5344CB8AC3E}">
        <p14:creationId xmlns:p14="http://schemas.microsoft.com/office/powerpoint/2010/main" val="2351851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8432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Market/competitive analysis – sample content</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3" name="Rectangle 2">
            <a:extLst>
              <a:ext uri="{FF2B5EF4-FFF2-40B4-BE49-F238E27FC236}">
                <a16:creationId xmlns:a16="http://schemas.microsoft.com/office/drawing/2014/main" id="{E42B629A-483F-B863-68FB-235556644F5C}"/>
              </a:ext>
            </a:extLst>
          </p:cNvPr>
          <p:cNvSpPr/>
          <p:nvPr/>
        </p:nvSpPr>
        <p:spPr>
          <a:xfrm>
            <a:off x="2286000" y="1045990"/>
            <a:ext cx="6762205" cy="572927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6" name="Rectangle 5">
            <a:extLst>
              <a:ext uri="{FF2B5EF4-FFF2-40B4-BE49-F238E27FC236}">
                <a16:creationId xmlns:a16="http://schemas.microsoft.com/office/drawing/2014/main" id="{83E8A5D6-8619-218D-8704-D1B2032A18B3}"/>
              </a:ext>
            </a:extLst>
          </p:cNvPr>
          <p:cNvSpPr/>
          <p:nvPr/>
        </p:nvSpPr>
        <p:spPr>
          <a:xfrm>
            <a:off x="2423160" y="1168650"/>
            <a:ext cx="6490063" cy="54672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Poppins" panose="00000500000000000000" pitchFamily="2" charset="0"/>
                <a:cs typeface="Poppins" panose="00000500000000000000" pitchFamily="2" charset="0"/>
              </a:rPr>
              <a:t>Market/competitive analysis</a:t>
            </a:r>
            <a:endParaRPr lang="en-US" sz="1200" dirty="0">
              <a:solidFill>
                <a:schemeClr val="tx1"/>
              </a:solidFill>
              <a:latin typeface="Poppins" panose="00000500000000000000" pitchFamily="2" charset="0"/>
              <a:cs typeface="Poppins" panose="00000500000000000000" pitchFamily="2" charset="0"/>
            </a:endParaRPr>
          </a:p>
          <a:p>
            <a:pPr algn="ctr"/>
            <a:endParaRPr lang="en-US" sz="1200" b="1"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Plantain &amp; Spice’s target market are individuals who are looking to save money and explore a variety of culinary options while getting a fast meal. Our target market will likely be the 113,240 persons aged 16-65 living within five miles of the West Adams neighborhood of Los Angeles, or who commute to this neighborhood for work. In addition, there are an estimated 2,000 businesses within the area that might benefit from catering from Plantain &amp; Spice. Having a sizeable target market is important given that this demographic is growing relatively slowing in comparison to past decades at a rate of 0.2% per year…</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The fast-casual restaurant industry is valued at approximately $150 billion and is projected to grow at a rate of around 10% annually. This compares favorably to the growth rate of 2.1% for full-service restaurants…</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Within the fast-casual restaurant industry, the average gross revenue per location ranges between $1-$3 million; in addition, gross margins within this industry gross profit margins range from 60-70%...</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Within the industry, a major opportunity is the growing adoption of healthy eating patterns – as an example, based on a survey by McKinsey, at least 70% of people want to have more healthy diets; in contrast, a key threat to the continued growth of the industry is the rising cost of supplies and transportation…</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Key competitors are of at least three types: fast-food restaurants that offer Latin American cuisine, other fast-casual restaurants with  a healthy focus, and full-service restaurants that offer Latin American cuisine… A dominant competitor in this space is Chipotle, which holds an estimated 10% of market share within the fast-casual industry making this company a key competitor…</a:t>
            </a:r>
          </a:p>
          <a:p>
            <a:endParaRPr lang="en-US" sz="1200" b="1" dirty="0">
              <a:solidFill>
                <a:schemeClr val="tx1"/>
              </a:solidFill>
              <a:latin typeface="Poppins" panose="00000500000000000000" pitchFamily="2" charset="0"/>
              <a:cs typeface="Poppins" panose="00000500000000000000" pitchFamily="2" charset="0"/>
            </a:endParaRPr>
          </a:p>
          <a:p>
            <a:endParaRPr lang="en-US" sz="1200" b="1" dirty="0">
              <a:solidFill>
                <a:schemeClr val="tx1"/>
              </a:solidFill>
              <a:latin typeface="Poppins" panose="00000500000000000000" pitchFamily="2" charset="0"/>
              <a:cs typeface="Poppins" panose="00000500000000000000" pitchFamily="2" charset="0"/>
            </a:endParaRPr>
          </a:p>
          <a:p>
            <a:pPr algn="ctr"/>
            <a:endParaRPr lang="en-US" sz="1200" b="1" dirty="0">
              <a:solidFill>
                <a:schemeClr val="tx1"/>
              </a:solidFill>
              <a:latin typeface="Poppins" panose="00000500000000000000" pitchFamily="2" charset="0"/>
              <a:cs typeface="Poppins" panose="00000500000000000000" pitchFamily="2" charset="0"/>
            </a:endParaRPr>
          </a:p>
        </p:txBody>
      </p:sp>
      <p:graphicFrame>
        <p:nvGraphicFramePr>
          <p:cNvPr id="7" name="Table 6">
            <a:extLst>
              <a:ext uri="{FF2B5EF4-FFF2-40B4-BE49-F238E27FC236}">
                <a16:creationId xmlns:a16="http://schemas.microsoft.com/office/drawing/2014/main" id="{794AF160-41AF-B935-728B-5F0EB18D2A0D}"/>
              </a:ext>
            </a:extLst>
          </p:cNvPr>
          <p:cNvGraphicFramePr>
            <a:graphicFrameLocks noGrp="1"/>
          </p:cNvGraphicFramePr>
          <p:nvPr>
            <p:extLst>
              <p:ext uri="{D42A27DB-BD31-4B8C-83A1-F6EECF244321}">
                <p14:modId xmlns:p14="http://schemas.microsoft.com/office/powerpoint/2010/main" val="1838174923"/>
              </p:ext>
            </p:extLst>
          </p:nvPr>
        </p:nvGraphicFramePr>
        <p:xfrm>
          <a:off x="230777" y="2397265"/>
          <a:ext cx="1918063" cy="2895600"/>
        </p:xfrm>
        <a:graphic>
          <a:graphicData uri="http://schemas.openxmlformats.org/drawingml/2006/table">
            <a:tbl>
              <a:tblPr firstRow="1" bandRow="1">
                <a:tableStyleId>{5C22544A-7EE6-4342-B048-85BDC9FD1C3A}</a:tableStyleId>
              </a:tblPr>
              <a:tblGrid>
                <a:gridCol w="1918063">
                  <a:extLst>
                    <a:ext uri="{9D8B030D-6E8A-4147-A177-3AD203B41FA5}">
                      <a16:colId xmlns:a16="http://schemas.microsoft.com/office/drawing/2014/main" val="3709412090"/>
                    </a:ext>
                  </a:extLst>
                </a:gridCol>
              </a:tblGrid>
              <a:tr h="0">
                <a:tc>
                  <a:txBody>
                    <a:bodyPr/>
                    <a:lstStyle/>
                    <a:p>
                      <a:r>
                        <a:rPr lang="en-US" sz="1400" dirty="0">
                          <a:solidFill>
                            <a:schemeClr val="tx1"/>
                          </a:solidFill>
                          <a:latin typeface="Poppins" panose="00000500000000000000" pitchFamily="2" charset="0"/>
                          <a:cs typeface="Poppins" panose="00000500000000000000" pitchFamily="2" charset="0"/>
                        </a:rPr>
                        <a:t>Consideration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8662782"/>
                  </a:ext>
                </a:extLst>
              </a:tr>
              <a:tr h="508495">
                <a:tc>
                  <a:txBody>
                    <a:bodyPr/>
                    <a:lstStyle/>
                    <a:p>
                      <a:r>
                        <a:rPr lang="en-US" sz="1400" dirty="0">
                          <a:solidFill>
                            <a:schemeClr val="tx1"/>
                          </a:solidFill>
                          <a:latin typeface="Poppins" panose="00000500000000000000" pitchFamily="2" charset="0"/>
                          <a:cs typeface="Poppins" panose="00000500000000000000" pitchFamily="2" charset="0"/>
                        </a:rPr>
                        <a:t>Target market </a:t>
                      </a:r>
                    </a:p>
                    <a:p>
                      <a:r>
                        <a:rPr lang="en-US" sz="1400" dirty="0">
                          <a:solidFill>
                            <a:schemeClr val="tx1"/>
                          </a:solidFill>
                          <a:latin typeface="Poppins" panose="00000500000000000000" pitchFamily="2" charset="0"/>
                          <a:cs typeface="Poppins" panose="00000500000000000000" pitchFamily="2" charset="0"/>
                        </a:rPr>
                        <a:t>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419107"/>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Industrial size and growth trends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3644944"/>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Typical industrial dynamics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8515342"/>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Key opportunities and threats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761533"/>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Key competitor dynamics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2505786"/>
                  </a:ext>
                </a:extLst>
              </a:tr>
            </a:tbl>
          </a:graphicData>
        </a:graphic>
      </p:graphicFrame>
      <p:cxnSp>
        <p:nvCxnSpPr>
          <p:cNvPr id="9" name="Straight Arrow Connector 8">
            <a:extLst>
              <a:ext uri="{FF2B5EF4-FFF2-40B4-BE49-F238E27FC236}">
                <a16:creationId xmlns:a16="http://schemas.microsoft.com/office/drawing/2014/main" id="{EC6F3101-BCA5-B752-A2FB-174855C3AE79}"/>
              </a:ext>
            </a:extLst>
          </p:cNvPr>
          <p:cNvCxnSpPr>
            <a:cxnSpLocks/>
          </p:cNvCxnSpPr>
          <p:nvPr/>
        </p:nvCxnSpPr>
        <p:spPr>
          <a:xfrm>
            <a:off x="2062480" y="4033520"/>
            <a:ext cx="360680" cy="12261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7A88DDE-E5E4-FE15-231F-074A61EF0142}"/>
              </a:ext>
            </a:extLst>
          </p:cNvPr>
          <p:cNvCxnSpPr>
            <a:cxnSpLocks/>
          </p:cNvCxnSpPr>
          <p:nvPr/>
        </p:nvCxnSpPr>
        <p:spPr>
          <a:xfrm>
            <a:off x="1917700" y="3524291"/>
            <a:ext cx="50546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160851C-A8DA-D93F-4E0D-8A68E5F7B553}"/>
              </a:ext>
            </a:extLst>
          </p:cNvPr>
          <p:cNvCxnSpPr>
            <a:cxnSpLocks/>
          </p:cNvCxnSpPr>
          <p:nvPr/>
        </p:nvCxnSpPr>
        <p:spPr>
          <a:xfrm flipV="1">
            <a:off x="2062480" y="2257926"/>
            <a:ext cx="360680" cy="70879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9BD9990-D615-8394-2FF4-84BD24E686F8}"/>
              </a:ext>
            </a:extLst>
          </p:cNvPr>
          <p:cNvCxnSpPr>
            <a:cxnSpLocks/>
          </p:cNvCxnSpPr>
          <p:nvPr/>
        </p:nvCxnSpPr>
        <p:spPr>
          <a:xfrm>
            <a:off x="2062480" y="4531360"/>
            <a:ext cx="360680" cy="45974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7E02DC94-2070-9519-ACE2-C2110F236675}"/>
              </a:ext>
            </a:extLst>
          </p:cNvPr>
          <p:cNvCxnSpPr>
            <a:cxnSpLocks/>
          </p:cNvCxnSpPr>
          <p:nvPr/>
        </p:nvCxnSpPr>
        <p:spPr>
          <a:xfrm>
            <a:off x="1917700" y="4991102"/>
            <a:ext cx="485140" cy="106474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147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8432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Organization/management</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3" name="TextBox 2">
            <a:extLst>
              <a:ext uri="{FF2B5EF4-FFF2-40B4-BE49-F238E27FC236}">
                <a16:creationId xmlns:a16="http://schemas.microsoft.com/office/drawing/2014/main" id="{86912EE0-1624-01A0-D6D3-3928F5D3768A}"/>
              </a:ext>
            </a:extLst>
          </p:cNvPr>
          <p:cNvSpPr txBox="1"/>
          <p:nvPr/>
        </p:nvSpPr>
        <p:spPr>
          <a:xfrm>
            <a:off x="91440" y="1086630"/>
            <a:ext cx="8940800" cy="4708981"/>
          </a:xfrm>
          <a:prstGeom prst="rect">
            <a:avLst/>
          </a:prstGeom>
          <a:noFill/>
        </p:spPr>
        <p:txBody>
          <a:bodyPr wrap="square">
            <a:spAutoFit/>
          </a:bodyPr>
          <a:lstStyle/>
          <a:p>
            <a:r>
              <a:rPr lang="en-US" sz="1200" dirty="0">
                <a:latin typeface="Poppins" panose="00000500000000000000" pitchFamily="2" charset="0"/>
                <a:cs typeface="Poppins" panose="00000500000000000000" pitchFamily="2" charset="0"/>
              </a:rPr>
              <a:t>This section provides an opportunity to go deeper into the proposed, or existing, nature of the organization’s ownership and management. In particular, it would be important to include mention and discussion of:</a:t>
            </a:r>
          </a:p>
          <a:p>
            <a:r>
              <a:rPr lang="en-US" sz="1200" dirty="0">
                <a:latin typeface="Poppins" panose="00000500000000000000" pitchFamily="2" charset="0"/>
                <a:cs typeface="Poppins" panose="00000500000000000000" pitchFamily="2" charset="0"/>
              </a:rPr>
              <a:t> </a:t>
            </a: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Ownership and legal structure:</a:t>
            </a:r>
            <a:r>
              <a:rPr lang="en-US" sz="1200" dirty="0">
                <a:latin typeface="Poppins" panose="00000500000000000000" pitchFamily="2" charset="0"/>
                <a:cs typeface="Poppins" panose="00000500000000000000" pitchFamily="2" charset="0"/>
              </a:rPr>
              <a:t> Describe the existing and/or intended legal structure of your business (see the </a:t>
            </a:r>
            <a:r>
              <a:rPr lang="en-US" sz="1200" u="sng" dirty="0">
                <a:latin typeface="Poppins" panose="00000500000000000000" pitchFamily="2" charset="0"/>
                <a:cs typeface="Poppins" panose="00000500000000000000" pitchFamily="2" charset="0"/>
              </a:rPr>
              <a:t>Business Creation</a:t>
            </a:r>
            <a:r>
              <a:rPr lang="en-US" sz="1200" dirty="0">
                <a:latin typeface="Poppins" panose="00000500000000000000" pitchFamily="2" charset="0"/>
                <a:cs typeface="Poppins" panose="00000500000000000000" pitchFamily="2" charset="0"/>
              </a:rPr>
              <a:t> module) and profile the owners and their respective stakes in the organization.</a:t>
            </a: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Leadership:</a:t>
            </a:r>
            <a:r>
              <a:rPr lang="en-US" sz="1200" dirty="0">
                <a:latin typeface="Poppins" panose="00000500000000000000" pitchFamily="2" charset="0"/>
                <a:cs typeface="Poppins" panose="00000500000000000000" pitchFamily="2" charset="0"/>
              </a:rPr>
              <a:t> Including and potentially beyond the business owners, describe key leaders – or leadership positions that still need to be filled; often, an organizational chart is a useful way to illustrate lines of authority and domains of responsibility; this section is also a good place to provide more in-depth insight into the background of the leadership team (see the </a:t>
            </a:r>
            <a:r>
              <a:rPr lang="en-US" sz="1200" u="sng" dirty="0">
                <a:latin typeface="Poppins" panose="00000500000000000000" pitchFamily="2" charset="0"/>
                <a:cs typeface="Poppins" panose="00000500000000000000" pitchFamily="2" charset="0"/>
              </a:rPr>
              <a:t>Business Pitch</a:t>
            </a:r>
            <a:r>
              <a:rPr lang="en-US" sz="1200" dirty="0">
                <a:latin typeface="Poppins" panose="00000500000000000000" pitchFamily="2" charset="0"/>
                <a:cs typeface="Poppins" panose="00000500000000000000" pitchFamily="2" charset="0"/>
              </a:rPr>
              <a:t> module for an example of what to highlight).</a:t>
            </a: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Key team members:</a:t>
            </a:r>
            <a:r>
              <a:rPr lang="en-US" sz="1200" dirty="0">
                <a:latin typeface="Poppins" panose="00000500000000000000" pitchFamily="2" charset="0"/>
                <a:cs typeface="Poppins" panose="00000500000000000000" pitchFamily="2" charset="0"/>
              </a:rPr>
              <a:t> Beyond the organization’s leadership, describe key team members (e.g., technical or marketing experts) or if those positions are unfilled, the responsibilities of those roles.</a:t>
            </a: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Any advisors or board members: </a:t>
            </a:r>
            <a:r>
              <a:rPr lang="en-US" sz="1200" dirty="0">
                <a:latin typeface="Poppins" panose="00000500000000000000" pitchFamily="2" charset="0"/>
                <a:cs typeface="Poppins" panose="00000500000000000000" pitchFamily="2" charset="0"/>
              </a:rPr>
              <a:t>List any formal or informal advisors that the organization will, or has, a relationship with – especially if the organization will, or will have, board members;</a:t>
            </a: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Key approaches to human resource management: </a:t>
            </a:r>
            <a:r>
              <a:rPr lang="en-US" sz="1200" dirty="0">
                <a:latin typeface="Poppins" panose="00000500000000000000" pitchFamily="2" charset="0"/>
                <a:cs typeface="Poppins" panose="00000500000000000000" pitchFamily="2" charset="0"/>
              </a:rPr>
              <a:t>Detail important and unique aspects to the organization’s human-resource management, that is, how it recruits, selects, onboards, trains (helps employees to gain key skills), develops (helps employees to transition from one role to another), rewards (in terms of pay and benefits), and evaluates employees (for example, annual/weekly performance reviews).</a:t>
            </a: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Key partners:</a:t>
            </a:r>
            <a:r>
              <a:rPr lang="en-US" sz="1200" dirty="0">
                <a:latin typeface="Poppins" panose="00000500000000000000" pitchFamily="2" charset="0"/>
                <a:cs typeface="Poppins" panose="00000500000000000000" pitchFamily="2" charset="0"/>
              </a:rPr>
              <a:t> Describe key partners that the organization will rely upon – especially those partners that have less to do with logistics and production, and more to do with the operation of the organization itself, including but not limited to accountants, attorneys, and marketing consultants.</a:t>
            </a:r>
            <a:endParaRPr lang="en-US" sz="1200" b="1" dirty="0">
              <a:latin typeface="Poppins" panose="00000500000000000000" pitchFamily="2" charset="0"/>
              <a:cs typeface="Poppins" panose="00000500000000000000" pitchFamily="2" charset="0"/>
            </a:endParaRPr>
          </a:p>
        </p:txBody>
      </p:sp>
      <p:graphicFrame>
        <p:nvGraphicFramePr>
          <p:cNvPr id="6" name="Table 5">
            <a:extLst>
              <a:ext uri="{FF2B5EF4-FFF2-40B4-BE49-F238E27FC236}">
                <a16:creationId xmlns:a16="http://schemas.microsoft.com/office/drawing/2014/main" id="{884A0E6E-0C03-C42F-68B8-1700770C5F53}"/>
              </a:ext>
            </a:extLst>
          </p:cNvPr>
          <p:cNvGraphicFramePr>
            <a:graphicFrameLocks noGrp="1"/>
          </p:cNvGraphicFramePr>
          <p:nvPr>
            <p:extLst>
              <p:ext uri="{D42A27DB-BD31-4B8C-83A1-F6EECF244321}">
                <p14:modId xmlns:p14="http://schemas.microsoft.com/office/powerpoint/2010/main" val="659336382"/>
              </p:ext>
            </p:extLst>
          </p:nvPr>
        </p:nvGraphicFramePr>
        <p:xfrm>
          <a:off x="277586" y="5795611"/>
          <a:ext cx="8388893" cy="914400"/>
        </p:xfrm>
        <a:graphic>
          <a:graphicData uri="http://schemas.openxmlformats.org/drawingml/2006/table">
            <a:tbl>
              <a:tblPr firstRow="1" bandRow="1">
                <a:tableStyleId>{5C22544A-7EE6-4342-B048-85BDC9FD1C3A}</a:tableStyleId>
              </a:tblPr>
              <a:tblGrid>
                <a:gridCol w="8388893">
                  <a:extLst>
                    <a:ext uri="{9D8B030D-6E8A-4147-A177-3AD203B41FA5}">
                      <a16:colId xmlns:a16="http://schemas.microsoft.com/office/drawing/2014/main" val="2566868959"/>
                    </a:ext>
                  </a:extLst>
                </a:gridCol>
              </a:tblGrid>
              <a:tr h="122255">
                <a:tc>
                  <a:txBody>
                    <a:bodyPr/>
                    <a:lstStyle/>
                    <a:p>
                      <a:pPr algn="ctr"/>
                      <a:r>
                        <a:rPr lang="en-US" sz="1200" u="none" dirty="0">
                          <a:solidFill>
                            <a:schemeClr val="tx1"/>
                          </a:solidFill>
                          <a:latin typeface="Poppins" panose="00000500000000000000" pitchFamily="2" charset="0"/>
                          <a:cs typeface="Poppins" panose="00000500000000000000" pitchFamily="2" charset="0"/>
                        </a:rPr>
                        <a:t>For existing businesses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4874084"/>
                  </a:ext>
                </a:extLst>
              </a:tr>
              <a:tr h="5668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Poppins" panose="00000500000000000000" pitchFamily="2" charset="0"/>
                          <a:cs typeface="Poppins" panose="00000500000000000000" pitchFamily="2" charset="0"/>
                        </a:rPr>
                        <a:t>If an existing business is looking to grow or change in a meaningful way, it is often good to provide multiple organizational charts (current vs. future) to show how this change will influence organization/management.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4406913"/>
                  </a:ext>
                </a:extLst>
              </a:tr>
            </a:tbl>
          </a:graphicData>
        </a:graphic>
      </p:graphicFrame>
      <p:sp>
        <p:nvSpPr>
          <p:cNvPr id="10" name="Rectangle 9">
            <a:extLst>
              <a:ext uri="{FF2B5EF4-FFF2-40B4-BE49-F238E27FC236}">
                <a16:creationId xmlns:a16="http://schemas.microsoft.com/office/drawing/2014/main" id="{03265DA2-AFA6-02BF-F414-DD6B5745E592}"/>
              </a:ext>
            </a:extLst>
          </p:cNvPr>
          <p:cNvSpPr/>
          <p:nvPr/>
        </p:nvSpPr>
        <p:spPr>
          <a:xfrm>
            <a:off x="0" y="0"/>
            <a:ext cx="9144000" cy="685800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8D07064-6450-D1E2-6B8E-F0F37AE8432A}"/>
              </a:ext>
            </a:extLst>
          </p:cNvPr>
          <p:cNvSpPr/>
          <p:nvPr/>
        </p:nvSpPr>
        <p:spPr>
          <a:xfrm>
            <a:off x="1369982" y="689883"/>
            <a:ext cx="6781800" cy="49577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810FA84-7858-CF43-9799-67E757BF0E88}"/>
              </a:ext>
            </a:extLst>
          </p:cNvPr>
          <p:cNvSpPr txBox="1"/>
          <p:nvPr/>
        </p:nvSpPr>
        <p:spPr>
          <a:xfrm>
            <a:off x="1661272" y="2286273"/>
            <a:ext cx="6199218" cy="3139321"/>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Have a team for the business you want, not the business you have</a:t>
            </a:r>
          </a:p>
          <a:p>
            <a:pPr algn="ctr"/>
            <a:endParaRPr lang="en-US" dirty="0">
              <a:latin typeface="Poppins" panose="00000500000000000000" pitchFamily="2" charset="0"/>
              <a:cs typeface="Poppins" panose="00000500000000000000" pitchFamily="2" charset="0"/>
            </a:endParaRPr>
          </a:p>
          <a:p>
            <a:pPr algn="ctr"/>
            <a:r>
              <a:rPr lang="en-US" dirty="0">
                <a:latin typeface="Poppins" panose="00000500000000000000" pitchFamily="2" charset="0"/>
                <a:cs typeface="Poppins" panose="00000500000000000000" pitchFamily="2" charset="0"/>
              </a:rPr>
              <a:t>It is important to understand, build a team with, or have a plan to get, the skills required not for your business in the immediate term (next 3-6 months), but for the longer-term (6 months to 3 years) into the future. Lenders and investors will want to see a balance of skills that are both currently required and will be needed to ensure that the business can continue to grow into the future.</a:t>
            </a:r>
          </a:p>
        </p:txBody>
      </p:sp>
      <p:pic>
        <p:nvPicPr>
          <p:cNvPr id="4" name="Picture 3" descr="A blue logo with a couple of people climbing a mountain&#10;&#10;Description automatically generated">
            <a:extLst>
              <a:ext uri="{FF2B5EF4-FFF2-40B4-BE49-F238E27FC236}">
                <a16:creationId xmlns:a16="http://schemas.microsoft.com/office/drawing/2014/main" id="{21778DA7-4A4F-CF92-0954-F2B3B5529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3467" y="815157"/>
            <a:ext cx="1574829" cy="1258754"/>
          </a:xfrm>
          <a:prstGeom prst="rect">
            <a:avLst/>
          </a:prstGeom>
        </p:spPr>
      </p:pic>
    </p:spTree>
    <p:extLst>
      <p:ext uri="{BB962C8B-B14F-4D97-AF65-F5344CB8AC3E}">
        <p14:creationId xmlns:p14="http://schemas.microsoft.com/office/powerpoint/2010/main" val="1653826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2299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Organization/management – sample content</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3" name="Rectangle 2">
            <a:extLst>
              <a:ext uri="{FF2B5EF4-FFF2-40B4-BE49-F238E27FC236}">
                <a16:creationId xmlns:a16="http://schemas.microsoft.com/office/drawing/2014/main" id="{BA0BD2A2-5857-90A0-EC7B-6869A9679DF7}"/>
              </a:ext>
            </a:extLst>
          </p:cNvPr>
          <p:cNvSpPr/>
          <p:nvPr/>
        </p:nvSpPr>
        <p:spPr>
          <a:xfrm>
            <a:off x="2286000" y="1045990"/>
            <a:ext cx="6762205" cy="572927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4" name="Rectangle 3">
            <a:extLst>
              <a:ext uri="{FF2B5EF4-FFF2-40B4-BE49-F238E27FC236}">
                <a16:creationId xmlns:a16="http://schemas.microsoft.com/office/drawing/2014/main" id="{0D25C64C-701D-53EE-5B00-6B380A169F58}"/>
              </a:ext>
            </a:extLst>
          </p:cNvPr>
          <p:cNvSpPr/>
          <p:nvPr/>
        </p:nvSpPr>
        <p:spPr>
          <a:xfrm>
            <a:off x="2423160" y="1168650"/>
            <a:ext cx="6490063" cy="54672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Poppins" panose="00000500000000000000" pitchFamily="2" charset="0"/>
                <a:cs typeface="Poppins" panose="00000500000000000000" pitchFamily="2" charset="0"/>
              </a:rPr>
              <a:t>Organization/management</a:t>
            </a:r>
          </a:p>
          <a:p>
            <a:pPr algn="ctr"/>
            <a:endParaRPr lang="en-US" sz="1200" b="1"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Plantain &amp; Spice is currently registered as an LLC in California, but within the next month, it will be registered as a C-corporation. Ownership of the company will be split equally among its two co-founders…</a:t>
            </a:r>
          </a:p>
          <a:p>
            <a:endParaRPr lang="en-US" sz="1200" b="1"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Beyond its two founders, key leadership will include a kitchen leader who will be recruited in the coming months. Our co-founders are Adriana Alonso and Brian Blanco. Adriana is originally from the Dominican Republic and was a head chef and then manager at Chipotle over the past five years. Brian Blanco, originally from Venezuela, was head chef and manager of a local fast-casual taqueria chain in California over the past three years…</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Beyond Adriana, Brian, and their kitchen leader, key team members will include a service leader who will help to oversee the non-cooking staff… The service leader will need to have experience interviewing and training staff given a likely high level of turnover in this position…</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Plantain &amp; Spice hopes to secure three board members who are also investors in the business – hopefully with prior background in the fast-casual industry…</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To help ensure above-average retention of line staff (food preparer, dishwasher, and customer service workers), we will provide a salary 20% above minimum wage, helping to ensure higher customer service through well-trained personnel…</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Key partners for the business will include a local professional services firm, Small Business Plus, that will provide both legal and accounting support to the business; importantly, this partner will also recommend a real estate agency to help select the initial and subsequent locations for Plantain &amp; Spice…</a:t>
            </a:r>
          </a:p>
          <a:p>
            <a:endParaRPr lang="en-US" sz="1200" b="1" dirty="0">
              <a:solidFill>
                <a:schemeClr val="tx1"/>
              </a:solidFill>
              <a:latin typeface="Poppins" panose="00000500000000000000" pitchFamily="2" charset="0"/>
              <a:cs typeface="Poppins" panose="00000500000000000000" pitchFamily="2" charset="0"/>
            </a:endParaRPr>
          </a:p>
          <a:p>
            <a:pPr algn="ctr"/>
            <a:endParaRPr lang="en-US" sz="1200" b="1" dirty="0">
              <a:solidFill>
                <a:schemeClr val="tx1"/>
              </a:solidFill>
              <a:latin typeface="Poppins" panose="00000500000000000000" pitchFamily="2" charset="0"/>
              <a:cs typeface="Poppins" panose="00000500000000000000" pitchFamily="2" charset="0"/>
            </a:endParaRPr>
          </a:p>
        </p:txBody>
      </p:sp>
      <p:graphicFrame>
        <p:nvGraphicFramePr>
          <p:cNvPr id="6" name="Table 5">
            <a:extLst>
              <a:ext uri="{FF2B5EF4-FFF2-40B4-BE49-F238E27FC236}">
                <a16:creationId xmlns:a16="http://schemas.microsoft.com/office/drawing/2014/main" id="{A9737730-A789-51D8-E9DA-0E2E2642E8AA}"/>
              </a:ext>
            </a:extLst>
          </p:cNvPr>
          <p:cNvGraphicFramePr>
            <a:graphicFrameLocks noGrp="1"/>
          </p:cNvGraphicFramePr>
          <p:nvPr>
            <p:extLst>
              <p:ext uri="{D42A27DB-BD31-4B8C-83A1-F6EECF244321}">
                <p14:modId xmlns:p14="http://schemas.microsoft.com/office/powerpoint/2010/main" val="2996367879"/>
              </p:ext>
            </p:extLst>
          </p:nvPr>
        </p:nvGraphicFramePr>
        <p:xfrm>
          <a:off x="230777" y="2071258"/>
          <a:ext cx="1918063" cy="3231702"/>
        </p:xfrm>
        <a:graphic>
          <a:graphicData uri="http://schemas.openxmlformats.org/drawingml/2006/table">
            <a:tbl>
              <a:tblPr firstRow="1" bandRow="1">
                <a:tableStyleId>{5C22544A-7EE6-4342-B048-85BDC9FD1C3A}</a:tableStyleId>
              </a:tblPr>
              <a:tblGrid>
                <a:gridCol w="1918063">
                  <a:extLst>
                    <a:ext uri="{9D8B030D-6E8A-4147-A177-3AD203B41FA5}">
                      <a16:colId xmlns:a16="http://schemas.microsoft.com/office/drawing/2014/main" val="3709412090"/>
                    </a:ext>
                  </a:extLst>
                </a:gridCol>
              </a:tblGrid>
              <a:tr h="0">
                <a:tc>
                  <a:txBody>
                    <a:bodyPr/>
                    <a:lstStyle/>
                    <a:p>
                      <a:r>
                        <a:rPr lang="en-US" sz="1400" dirty="0">
                          <a:solidFill>
                            <a:schemeClr val="tx1"/>
                          </a:solidFill>
                          <a:latin typeface="Poppins" panose="00000500000000000000" pitchFamily="2" charset="0"/>
                          <a:cs typeface="Poppins" panose="00000500000000000000" pitchFamily="2" charset="0"/>
                        </a:rPr>
                        <a:t>Consideration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8662782"/>
                  </a:ext>
                </a:extLst>
              </a:tr>
              <a:tr h="508495">
                <a:tc>
                  <a:txBody>
                    <a:bodyPr/>
                    <a:lstStyle/>
                    <a:p>
                      <a:r>
                        <a:rPr lang="en-US" sz="1400" dirty="0">
                          <a:solidFill>
                            <a:schemeClr val="tx1"/>
                          </a:solidFill>
                          <a:latin typeface="Poppins" panose="00000500000000000000" pitchFamily="2" charset="0"/>
                          <a:cs typeface="Poppins" panose="00000500000000000000" pitchFamily="2" charset="0"/>
                        </a:rPr>
                        <a:t>Ownership/legal 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419107"/>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Leadership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3644944"/>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Key team members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8515342"/>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Key advisors or board members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761533"/>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Key approaches to human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2505786"/>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Key partners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9504286"/>
                  </a:ext>
                </a:extLst>
              </a:tr>
            </a:tbl>
          </a:graphicData>
        </a:graphic>
      </p:graphicFrame>
      <p:cxnSp>
        <p:nvCxnSpPr>
          <p:cNvPr id="9" name="Straight Arrow Connector 8">
            <a:extLst>
              <a:ext uri="{FF2B5EF4-FFF2-40B4-BE49-F238E27FC236}">
                <a16:creationId xmlns:a16="http://schemas.microsoft.com/office/drawing/2014/main" id="{955148B3-0D81-573C-C8EA-62E2B19AA8F6}"/>
              </a:ext>
            </a:extLst>
          </p:cNvPr>
          <p:cNvCxnSpPr>
            <a:cxnSpLocks/>
          </p:cNvCxnSpPr>
          <p:nvPr/>
        </p:nvCxnSpPr>
        <p:spPr>
          <a:xfrm flipV="1">
            <a:off x="2148840" y="1889760"/>
            <a:ext cx="274320" cy="7315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7D36AFB-E79B-A33C-D3E4-3980E5774D6F}"/>
              </a:ext>
            </a:extLst>
          </p:cNvPr>
          <p:cNvCxnSpPr>
            <a:cxnSpLocks/>
          </p:cNvCxnSpPr>
          <p:nvPr/>
        </p:nvCxnSpPr>
        <p:spPr>
          <a:xfrm flipV="1">
            <a:off x="2072640" y="2804160"/>
            <a:ext cx="350520" cy="3860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EB9E0B0-6367-8E41-7BB9-EE025ECFA485}"/>
              </a:ext>
            </a:extLst>
          </p:cNvPr>
          <p:cNvCxnSpPr>
            <a:cxnSpLocks/>
            <a:endCxn id="4" idx="1"/>
          </p:cNvCxnSpPr>
          <p:nvPr/>
        </p:nvCxnSpPr>
        <p:spPr>
          <a:xfrm>
            <a:off x="2072640" y="3667761"/>
            <a:ext cx="350520" cy="23452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3E677C2-A0B5-6EA4-298F-F9E3614C64C5}"/>
              </a:ext>
            </a:extLst>
          </p:cNvPr>
          <p:cNvCxnSpPr>
            <a:cxnSpLocks/>
          </p:cNvCxnSpPr>
          <p:nvPr/>
        </p:nvCxnSpPr>
        <p:spPr>
          <a:xfrm>
            <a:off x="2072640" y="4054690"/>
            <a:ext cx="350520" cy="65955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31787A93-D165-6075-7714-84FEAD301D30}"/>
              </a:ext>
            </a:extLst>
          </p:cNvPr>
          <p:cNvCxnSpPr>
            <a:cxnSpLocks/>
          </p:cNvCxnSpPr>
          <p:nvPr/>
        </p:nvCxnSpPr>
        <p:spPr>
          <a:xfrm>
            <a:off x="2072640" y="4714240"/>
            <a:ext cx="350520" cy="5887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C01027AC-1714-6987-DBD4-30C1A80AF4E0}"/>
              </a:ext>
            </a:extLst>
          </p:cNvPr>
          <p:cNvCxnSpPr>
            <a:cxnSpLocks/>
          </p:cNvCxnSpPr>
          <p:nvPr/>
        </p:nvCxnSpPr>
        <p:spPr>
          <a:xfrm>
            <a:off x="2148840" y="5130800"/>
            <a:ext cx="274320" cy="10871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588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8432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Operations plan</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3" name="TextBox 2">
            <a:extLst>
              <a:ext uri="{FF2B5EF4-FFF2-40B4-BE49-F238E27FC236}">
                <a16:creationId xmlns:a16="http://schemas.microsoft.com/office/drawing/2014/main" id="{F8F7F319-985D-C352-F84E-1DE0627E529D}"/>
              </a:ext>
            </a:extLst>
          </p:cNvPr>
          <p:cNvSpPr txBox="1"/>
          <p:nvPr/>
        </p:nvSpPr>
        <p:spPr>
          <a:xfrm>
            <a:off x="91440" y="1086630"/>
            <a:ext cx="8940800" cy="4339650"/>
          </a:xfrm>
          <a:prstGeom prst="rect">
            <a:avLst/>
          </a:prstGeom>
          <a:noFill/>
        </p:spPr>
        <p:txBody>
          <a:bodyPr wrap="square">
            <a:spAutoFit/>
          </a:bodyPr>
          <a:lstStyle/>
          <a:p>
            <a:r>
              <a:rPr lang="en-US" sz="1200" dirty="0">
                <a:latin typeface="Poppins" panose="00000500000000000000" pitchFamily="2" charset="0"/>
                <a:cs typeface="Poppins" panose="00000500000000000000" pitchFamily="2" charset="0"/>
              </a:rPr>
              <a:t>An operations plan section of a business plan helps to provide a variety of key details about the business on a day-to-day basis. All of these details help to lead to an understanding, highlighted toward the end, of key risks in the operation of the business – and how those risks will be mitigated.</a:t>
            </a:r>
          </a:p>
          <a:p>
            <a:endParaRPr lang="en-US" sz="1200"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Business processes: </a:t>
            </a:r>
            <a:r>
              <a:rPr lang="en-US" sz="1200" dirty="0">
                <a:latin typeface="Poppins" panose="00000500000000000000" pitchFamily="2" charset="0"/>
                <a:cs typeface="Poppins" panose="00000500000000000000" pitchFamily="2" charset="0"/>
              </a:rPr>
              <a:t>This sub-section can be broken down into a discussion of key considerations in all important business processes that have not been otherwise discussed in the business plan (see the </a:t>
            </a:r>
            <a:r>
              <a:rPr lang="en-US" sz="1200" u="sng" dirty="0">
                <a:latin typeface="Poppins" panose="00000500000000000000" pitchFamily="2" charset="0"/>
                <a:cs typeface="Poppins" panose="00000500000000000000" pitchFamily="2" charset="0"/>
              </a:rPr>
              <a:t>Business Idea Sketch</a:t>
            </a:r>
            <a:r>
              <a:rPr lang="en-US" sz="1200" dirty="0">
                <a:latin typeface="Poppins" panose="00000500000000000000" pitchFamily="2" charset="0"/>
                <a:cs typeface="Poppins" panose="00000500000000000000" pitchFamily="2" charset="0"/>
              </a:rPr>
              <a:t> module), including: logistics and procurement, production/processing, outbound logistics, and sales and support.</a:t>
            </a: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Operational milestones and metrics:</a:t>
            </a:r>
            <a:r>
              <a:rPr lang="en-US" sz="1200" dirty="0">
                <a:latin typeface="Poppins" panose="00000500000000000000" pitchFamily="2" charset="0"/>
                <a:cs typeface="Poppins" panose="00000500000000000000" pitchFamily="2" charset="0"/>
              </a:rPr>
              <a:t> Beyond key financial metrics of performance/success, this sub-section provides an opportunity to mention any milestones or metrics relating to the above processes that will provide evidence of the businesses’ growth, operational efficiency, and success;</a:t>
            </a: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Key technology/resources:</a:t>
            </a:r>
            <a:r>
              <a:rPr lang="en-US" sz="1200" dirty="0">
                <a:latin typeface="Poppins" panose="00000500000000000000" pitchFamily="2" charset="0"/>
                <a:cs typeface="Poppins" panose="00000500000000000000" pitchFamily="2" charset="0"/>
              </a:rPr>
              <a:t> In addition to any proprietary information/technology/resources mentioned in the product/services section, there is an opportunity to highlight any key technologies or resources that plan a particularly important role in business operations;</a:t>
            </a: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Compliance and regulatory issues:</a:t>
            </a:r>
            <a:r>
              <a:rPr lang="en-US" sz="1200" dirty="0">
                <a:latin typeface="Poppins" panose="00000500000000000000" pitchFamily="2" charset="0"/>
                <a:cs typeface="Poppins" panose="00000500000000000000" pitchFamily="2" charset="0"/>
              </a:rPr>
              <a:t> Depending on the businesses’ industry, there might be a several important compliance and regulatory issues to note – in addition to normal business operations permits and regulations;</a:t>
            </a: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endParaRPr lang="en-US" sz="1200" b="1" dirty="0">
              <a:latin typeface="Poppins" panose="00000500000000000000" pitchFamily="2" charset="0"/>
              <a:cs typeface="Poppins" panose="00000500000000000000" pitchFamily="2" charset="0"/>
            </a:endParaRPr>
          </a:p>
          <a:p>
            <a:pPr marL="285750" indent="-285750">
              <a:buFont typeface="Courier New" panose="02070309020205020404" pitchFamily="49" charset="0"/>
              <a:buChar char="o"/>
            </a:pPr>
            <a:r>
              <a:rPr lang="en-US" sz="1200" b="1" dirty="0">
                <a:latin typeface="Poppins" panose="00000500000000000000" pitchFamily="2" charset="0"/>
                <a:cs typeface="Poppins" panose="00000500000000000000" pitchFamily="2" charset="0"/>
              </a:rPr>
              <a:t>Risk management:</a:t>
            </a:r>
            <a:r>
              <a:rPr lang="en-US" sz="1200" dirty="0">
                <a:latin typeface="Poppins" panose="00000500000000000000" pitchFamily="2" charset="0"/>
                <a:cs typeface="Poppins" panose="00000500000000000000" pitchFamily="2" charset="0"/>
              </a:rPr>
              <a:t> Building upon and referencing factors above, this section should emphasize the operational risks that your business faces (things that could go wrong) and what you as an entrepreneur have or are preparing to do reduce the risk and impact of such risks.</a:t>
            </a:r>
            <a:endParaRPr lang="en-US" sz="1200" b="1" dirty="0">
              <a:latin typeface="Poppins" panose="00000500000000000000" pitchFamily="2" charset="0"/>
              <a:cs typeface="Poppins" panose="00000500000000000000" pitchFamily="2" charset="0"/>
            </a:endParaRPr>
          </a:p>
        </p:txBody>
      </p:sp>
      <p:graphicFrame>
        <p:nvGraphicFramePr>
          <p:cNvPr id="4" name="Table 3">
            <a:extLst>
              <a:ext uri="{FF2B5EF4-FFF2-40B4-BE49-F238E27FC236}">
                <a16:creationId xmlns:a16="http://schemas.microsoft.com/office/drawing/2014/main" id="{5987DAD8-749E-1007-725D-1194F9AC32C3}"/>
              </a:ext>
            </a:extLst>
          </p:cNvPr>
          <p:cNvGraphicFramePr>
            <a:graphicFrameLocks noGrp="1"/>
          </p:cNvGraphicFramePr>
          <p:nvPr>
            <p:extLst>
              <p:ext uri="{D42A27DB-BD31-4B8C-83A1-F6EECF244321}">
                <p14:modId xmlns:p14="http://schemas.microsoft.com/office/powerpoint/2010/main" val="1342715248"/>
              </p:ext>
            </p:extLst>
          </p:nvPr>
        </p:nvGraphicFramePr>
        <p:xfrm>
          <a:off x="367393" y="5502605"/>
          <a:ext cx="8388893" cy="1097280"/>
        </p:xfrm>
        <a:graphic>
          <a:graphicData uri="http://schemas.openxmlformats.org/drawingml/2006/table">
            <a:tbl>
              <a:tblPr firstRow="1" bandRow="1">
                <a:tableStyleId>{5C22544A-7EE6-4342-B048-85BDC9FD1C3A}</a:tableStyleId>
              </a:tblPr>
              <a:tblGrid>
                <a:gridCol w="8388893">
                  <a:extLst>
                    <a:ext uri="{9D8B030D-6E8A-4147-A177-3AD203B41FA5}">
                      <a16:colId xmlns:a16="http://schemas.microsoft.com/office/drawing/2014/main" val="2566868959"/>
                    </a:ext>
                  </a:extLst>
                </a:gridCol>
              </a:tblGrid>
              <a:tr h="122255">
                <a:tc>
                  <a:txBody>
                    <a:bodyPr/>
                    <a:lstStyle/>
                    <a:p>
                      <a:pPr algn="ctr"/>
                      <a:r>
                        <a:rPr lang="en-US" sz="1200" u="none" dirty="0">
                          <a:solidFill>
                            <a:schemeClr val="tx1"/>
                          </a:solidFill>
                          <a:latin typeface="Poppins" panose="00000500000000000000" pitchFamily="2" charset="0"/>
                          <a:cs typeface="Poppins" panose="00000500000000000000" pitchFamily="2" charset="0"/>
                        </a:rPr>
                        <a:t>For existing businesses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4874084"/>
                  </a:ext>
                </a:extLst>
              </a:tr>
              <a:tr h="5668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Poppins" panose="00000500000000000000" pitchFamily="2" charset="0"/>
                          <a:cs typeface="Poppins" panose="00000500000000000000" pitchFamily="2" charset="0"/>
                        </a:rPr>
                        <a:t>For existing businesses, each sub-section should both review what has been done in the past, and where appropriate due to planned growth and change, highlight the ways in which the operations plan will change. In particular, it will be important to illustrate how the business has handled risks in the past and how it hopes to improve dealing with such risks in the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4406913"/>
                  </a:ext>
                </a:extLst>
              </a:tr>
            </a:tbl>
          </a:graphicData>
        </a:graphic>
      </p:graphicFrame>
    </p:spTree>
    <p:extLst>
      <p:ext uri="{BB962C8B-B14F-4D97-AF65-F5344CB8AC3E}">
        <p14:creationId xmlns:p14="http://schemas.microsoft.com/office/powerpoint/2010/main" val="2006491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49288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Operations plan – sample content</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6" name="Rectangle 5">
            <a:extLst>
              <a:ext uri="{FF2B5EF4-FFF2-40B4-BE49-F238E27FC236}">
                <a16:creationId xmlns:a16="http://schemas.microsoft.com/office/drawing/2014/main" id="{D888A85F-A783-6B8C-9866-CB5149C04348}"/>
              </a:ext>
            </a:extLst>
          </p:cNvPr>
          <p:cNvSpPr/>
          <p:nvPr/>
        </p:nvSpPr>
        <p:spPr>
          <a:xfrm>
            <a:off x="2286000" y="1045990"/>
            <a:ext cx="6762205" cy="5729279"/>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7" name="Rectangle 6">
            <a:extLst>
              <a:ext uri="{FF2B5EF4-FFF2-40B4-BE49-F238E27FC236}">
                <a16:creationId xmlns:a16="http://schemas.microsoft.com/office/drawing/2014/main" id="{504B40C3-4DF5-B224-B163-E9A79896A0BD}"/>
              </a:ext>
            </a:extLst>
          </p:cNvPr>
          <p:cNvSpPr/>
          <p:nvPr/>
        </p:nvSpPr>
        <p:spPr>
          <a:xfrm>
            <a:off x="2423160" y="1168650"/>
            <a:ext cx="6490063" cy="54672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Poppins" panose="00000500000000000000" pitchFamily="2" charset="0"/>
                <a:cs typeface="Poppins" panose="00000500000000000000" pitchFamily="2" charset="0"/>
              </a:rPr>
              <a:t>Operations plan</a:t>
            </a:r>
          </a:p>
          <a:p>
            <a:pPr algn="ctr"/>
            <a:endParaRPr lang="en-US" sz="1200" b="1"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Plantain &amp; Spice’s plan for successful operation emphasizes efficiency in its logistics and quick but safe food processing. Outbound logistics for delivery will be outsourced to one or more delivery apps…</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Important operational milestones for the business will be the speed of its food preparation prior to the businesses’ daily opening. We hope to complete all food preparation within three hours using two employees by the end of our first year of operation – helping to cut costs and streamline operation. This will be achieved by ensuring on time food delivery, efficient storage, and a careful and thoughtful kitchen process…</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Key technology for the restaurant’s smooth operation is its POS system that will facilitate ease of operation at the front and back of the restaurant. In addition, the restaurant will require the careful maintenance of its largest and most important capital equipment – its industrial grill and ventilation hood…</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As a high-volume restaurant, food safety is a predominate concern and compliance with both local food safety rules, but also even more stringent industry standards will be adhered to.</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Key risks in the fast-casual industry relate mostly to the potential for food contamination. In particular, key food contamination risks relate to the preparation of avocados and chicken. The business will adopt cutting-edge standards to help ensure the spread of food-born contamination by blanching avocados and two layers of cleaning protection when chicken is being cooked. These practices have been adopted by Chipotle, a key competitor, in the wake of widespread food-born contamination.</a:t>
            </a:r>
          </a:p>
          <a:p>
            <a:pPr algn="ctr"/>
            <a:endParaRPr lang="en-US" sz="1200" b="1" dirty="0">
              <a:solidFill>
                <a:schemeClr val="tx1"/>
              </a:solidFill>
              <a:latin typeface="Poppins" panose="00000500000000000000" pitchFamily="2" charset="0"/>
              <a:cs typeface="Poppins" panose="00000500000000000000" pitchFamily="2" charset="0"/>
            </a:endParaRPr>
          </a:p>
        </p:txBody>
      </p:sp>
      <p:graphicFrame>
        <p:nvGraphicFramePr>
          <p:cNvPr id="8" name="Table 7">
            <a:extLst>
              <a:ext uri="{FF2B5EF4-FFF2-40B4-BE49-F238E27FC236}">
                <a16:creationId xmlns:a16="http://schemas.microsoft.com/office/drawing/2014/main" id="{5EFD2E2E-6DDB-555D-33B2-78EA3A76529A}"/>
              </a:ext>
            </a:extLst>
          </p:cNvPr>
          <p:cNvGraphicFramePr>
            <a:graphicFrameLocks noGrp="1"/>
          </p:cNvGraphicFramePr>
          <p:nvPr>
            <p:extLst>
              <p:ext uri="{D42A27DB-BD31-4B8C-83A1-F6EECF244321}">
                <p14:modId xmlns:p14="http://schemas.microsoft.com/office/powerpoint/2010/main" val="1969096090"/>
              </p:ext>
            </p:extLst>
          </p:nvPr>
        </p:nvGraphicFramePr>
        <p:xfrm>
          <a:off x="230777" y="2071258"/>
          <a:ext cx="1918063" cy="2895600"/>
        </p:xfrm>
        <a:graphic>
          <a:graphicData uri="http://schemas.openxmlformats.org/drawingml/2006/table">
            <a:tbl>
              <a:tblPr firstRow="1" bandRow="1">
                <a:tableStyleId>{5C22544A-7EE6-4342-B048-85BDC9FD1C3A}</a:tableStyleId>
              </a:tblPr>
              <a:tblGrid>
                <a:gridCol w="1918063">
                  <a:extLst>
                    <a:ext uri="{9D8B030D-6E8A-4147-A177-3AD203B41FA5}">
                      <a16:colId xmlns:a16="http://schemas.microsoft.com/office/drawing/2014/main" val="3709412090"/>
                    </a:ext>
                  </a:extLst>
                </a:gridCol>
              </a:tblGrid>
              <a:tr h="0">
                <a:tc>
                  <a:txBody>
                    <a:bodyPr/>
                    <a:lstStyle/>
                    <a:p>
                      <a:r>
                        <a:rPr lang="en-US" sz="1400" dirty="0">
                          <a:solidFill>
                            <a:schemeClr val="tx1"/>
                          </a:solidFill>
                          <a:latin typeface="Poppins" panose="00000500000000000000" pitchFamily="2" charset="0"/>
                          <a:cs typeface="Poppins" panose="00000500000000000000" pitchFamily="2" charset="0"/>
                        </a:rPr>
                        <a:t>Consideration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8662782"/>
                  </a:ext>
                </a:extLst>
              </a:tr>
              <a:tr h="508495">
                <a:tc>
                  <a:txBody>
                    <a:bodyPr/>
                    <a:lstStyle/>
                    <a:p>
                      <a:r>
                        <a:rPr lang="en-US" sz="1400" dirty="0">
                          <a:solidFill>
                            <a:schemeClr val="tx1"/>
                          </a:solidFill>
                          <a:latin typeface="Poppins" panose="00000500000000000000" pitchFamily="2" charset="0"/>
                          <a:cs typeface="Poppins" panose="00000500000000000000" pitchFamily="2" charset="0"/>
                        </a:rPr>
                        <a:t>Business </a:t>
                      </a:r>
                    </a:p>
                    <a:p>
                      <a:r>
                        <a:rPr lang="en-US" sz="1400" dirty="0">
                          <a:solidFill>
                            <a:schemeClr val="tx1"/>
                          </a:solidFill>
                          <a:latin typeface="Poppins" panose="00000500000000000000" pitchFamily="2" charset="0"/>
                          <a:cs typeface="Poppins" panose="00000500000000000000" pitchFamily="2" charset="0"/>
                        </a:rPr>
                        <a:t>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419107"/>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Operational milestones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3644944"/>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Key technology/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8515342"/>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Compliance and regulatory issues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761533"/>
                  </a:ext>
                </a:extLst>
              </a:tr>
              <a:tr h="427131">
                <a:tc>
                  <a:txBody>
                    <a:bodyPr/>
                    <a:lstStyle/>
                    <a:p>
                      <a:r>
                        <a:rPr lang="en-US" sz="1400" dirty="0">
                          <a:solidFill>
                            <a:schemeClr val="tx1"/>
                          </a:solidFill>
                          <a:latin typeface="Poppins" panose="00000500000000000000" pitchFamily="2" charset="0"/>
                          <a:cs typeface="Poppins" panose="00000500000000000000" pitchFamily="2" charset="0"/>
                        </a:rPr>
                        <a:t>Risk </a:t>
                      </a:r>
                    </a:p>
                    <a:p>
                      <a:r>
                        <a:rPr lang="en-US" sz="1400" dirty="0">
                          <a:solidFill>
                            <a:schemeClr val="tx1"/>
                          </a:solidFill>
                          <a:latin typeface="Poppins" panose="00000500000000000000" pitchFamily="2" charset="0"/>
                          <a:cs typeface="Poppins" panose="00000500000000000000" pitchFamily="2" charset="0"/>
                        </a:rPr>
                        <a:t>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2505786"/>
                  </a:ext>
                </a:extLst>
              </a:tr>
            </a:tbl>
          </a:graphicData>
        </a:graphic>
      </p:graphicFrame>
      <p:cxnSp>
        <p:nvCxnSpPr>
          <p:cNvPr id="9" name="Straight Arrow Connector 8">
            <a:extLst>
              <a:ext uri="{FF2B5EF4-FFF2-40B4-BE49-F238E27FC236}">
                <a16:creationId xmlns:a16="http://schemas.microsoft.com/office/drawing/2014/main" id="{B780138F-0598-20B6-586C-9FCA79E61110}"/>
              </a:ext>
            </a:extLst>
          </p:cNvPr>
          <p:cNvCxnSpPr>
            <a:cxnSpLocks/>
          </p:cNvCxnSpPr>
          <p:nvPr/>
        </p:nvCxnSpPr>
        <p:spPr>
          <a:xfrm flipV="1">
            <a:off x="2148840" y="1889760"/>
            <a:ext cx="274320" cy="7315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00C9CD85-B026-8151-0521-C09DD186923B}"/>
              </a:ext>
            </a:extLst>
          </p:cNvPr>
          <p:cNvCxnSpPr>
            <a:cxnSpLocks/>
          </p:cNvCxnSpPr>
          <p:nvPr/>
        </p:nvCxnSpPr>
        <p:spPr>
          <a:xfrm flipV="1">
            <a:off x="2072640" y="2804160"/>
            <a:ext cx="350520" cy="38608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583C1BD8-3E3B-5407-FE0F-D9243CF4213C}"/>
              </a:ext>
            </a:extLst>
          </p:cNvPr>
          <p:cNvCxnSpPr>
            <a:cxnSpLocks/>
            <a:endCxn id="7" idx="1"/>
          </p:cNvCxnSpPr>
          <p:nvPr/>
        </p:nvCxnSpPr>
        <p:spPr>
          <a:xfrm>
            <a:off x="2072640" y="3667761"/>
            <a:ext cx="350520" cy="23452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CF7CB08-20E8-D654-9685-6B998AD01394}"/>
              </a:ext>
            </a:extLst>
          </p:cNvPr>
          <p:cNvCxnSpPr>
            <a:cxnSpLocks/>
          </p:cNvCxnSpPr>
          <p:nvPr/>
        </p:nvCxnSpPr>
        <p:spPr>
          <a:xfrm>
            <a:off x="2072640" y="4054690"/>
            <a:ext cx="350520" cy="65955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159A8076-237E-E291-7FCE-73857664B908}"/>
              </a:ext>
            </a:extLst>
          </p:cNvPr>
          <p:cNvCxnSpPr>
            <a:cxnSpLocks/>
          </p:cNvCxnSpPr>
          <p:nvPr/>
        </p:nvCxnSpPr>
        <p:spPr>
          <a:xfrm>
            <a:off x="2072640" y="4714240"/>
            <a:ext cx="350520" cy="9751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529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8432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Financial plans &amp; projections</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3" name="TextBox 2">
            <a:extLst>
              <a:ext uri="{FF2B5EF4-FFF2-40B4-BE49-F238E27FC236}">
                <a16:creationId xmlns:a16="http://schemas.microsoft.com/office/drawing/2014/main" id="{DA73AD0C-4C7C-EABE-4AD3-16888D6707B9}"/>
              </a:ext>
            </a:extLst>
          </p:cNvPr>
          <p:cNvSpPr txBox="1"/>
          <p:nvPr/>
        </p:nvSpPr>
        <p:spPr>
          <a:xfrm>
            <a:off x="91440" y="1086630"/>
            <a:ext cx="8940800" cy="3416320"/>
          </a:xfrm>
          <a:prstGeom prst="rect">
            <a:avLst/>
          </a:prstGeom>
          <a:noFill/>
        </p:spPr>
        <p:txBody>
          <a:bodyPr wrap="square">
            <a:spAutoFit/>
          </a:bodyPr>
          <a:lstStyle/>
          <a:p>
            <a:r>
              <a:rPr lang="en-US" sz="1200" dirty="0">
                <a:latin typeface="Poppins" panose="00000500000000000000" pitchFamily="2" charset="0"/>
                <a:cs typeface="Poppins" panose="00000500000000000000" pitchFamily="2" charset="0"/>
              </a:rPr>
              <a:t>The financial plans &amp; projections section of a business plan is an opportunity to introduce readers to the basis for the future financial performance of the business. This section introduces and discusses key aspects of the supporting financial statements (income statement, balance sheet, and cash-flow statement) that will be placed in the appendix. A detailed handling of financial statements and associated financial ratios and analysis is provided in the </a:t>
            </a:r>
            <a:r>
              <a:rPr lang="en-US" sz="1200" u="sng" dirty="0">
                <a:latin typeface="Poppins" panose="00000500000000000000" pitchFamily="2" charset="0"/>
                <a:cs typeface="Poppins" panose="00000500000000000000" pitchFamily="2" charset="0"/>
              </a:rPr>
              <a:t>Financial Statement</a:t>
            </a:r>
            <a:r>
              <a:rPr lang="en-US" sz="1200" dirty="0">
                <a:latin typeface="Poppins" panose="00000500000000000000" pitchFamily="2" charset="0"/>
                <a:cs typeface="Poppins" panose="00000500000000000000" pitchFamily="2" charset="0"/>
              </a:rPr>
              <a:t> module. The financial plans &amp; projection section of the business plan provides the financial detail of the intended goals of the business from the business description section.</a:t>
            </a:r>
          </a:p>
          <a:p>
            <a:endParaRPr lang="en-US" sz="1200" b="1"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US" sz="1200" b="1" dirty="0">
                <a:latin typeface="Poppins" panose="00000500000000000000" pitchFamily="2" charset="0"/>
                <a:cs typeface="Poppins" panose="00000500000000000000" pitchFamily="2" charset="0"/>
              </a:rPr>
              <a:t>Financial history and/or projections: </a:t>
            </a:r>
            <a:r>
              <a:rPr lang="en-US" sz="1200" dirty="0">
                <a:latin typeface="Poppins" panose="00000500000000000000" pitchFamily="2" charset="0"/>
                <a:cs typeface="Poppins" panose="00000500000000000000" pitchFamily="2" charset="0"/>
              </a:rPr>
              <a:t>It will be important to estimate past and/or future profitability through revenue and cost projections (note: the basis of these projections can be the sort of break-even analysis detailed in the </a:t>
            </a:r>
            <a:r>
              <a:rPr lang="en-US" sz="1200" u="sng" dirty="0">
                <a:latin typeface="Poppins" panose="00000500000000000000" pitchFamily="2" charset="0"/>
                <a:cs typeface="Poppins" panose="00000500000000000000" pitchFamily="2" charset="0"/>
              </a:rPr>
              <a:t>Business Pitch</a:t>
            </a:r>
            <a:r>
              <a:rPr lang="en-US" sz="1200" dirty="0">
                <a:latin typeface="Poppins" panose="00000500000000000000" pitchFamily="2" charset="0"/>
                <a:cs typeface="Poppins" panose="00000500000000000000" pitchFamily="2" charset="0"/>
              </a:rPr>
              <a:t> module). Ideally, projections will be combined with projections under different scenarios and a projected cash-flow statement – as explained in the </a:t>
            </a:r>
            <a:r>
              <a:rPr lang="en-US" sz="1200" u="sng" dirty="0">
                <a:latin typeface="Poppins" panose="00000500000000000000" pitchFamily="2" charset="0"/>
                <a:cs typeface="Poppins" panose="00000500000000000000" pitchFamily="2" charset="0"/>
              </a:rPr>
              <a:t>Financial Statement</a:t>
            </a:r>
            <a:r>
              <a:rPr lang="en-US" sz="1200" dirty="0">
                <a:latin typeface="Poppins" panose="00000500000000000000" pitchFamily="2" charset="0"/>
                <a:cs typeface="Poppins" panose="00000500000000000000" pitchFamily="2" charset="0"/>
              </a:rPr>
              <a:t> module; key insights that might be gleaned from this history and/or projections include the break-even point of a business and key expenses for the business.</a:t>
            </a:r>
            <a:endParaRPr lang="en-US" sz="1200" b="1"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US" sz="1200" b="1"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US" sz="1200" b="1" dirty="0">
                <a:latin typeface="Poppins" panose="00000500000000000000" pitchFamily="2" charset="0"/>
                <a:cs typeface="Poppins" panose="00000500000000000000" pitchFamily="2" charset="0"/>
              </a:rPr>
              <a:t>Key financial ratios (projections and/or existing): </a:t>
            </a:r>
            <a:r>
              <a:rPr lang="en-US" sz="1200" dirty="0">
                <a:latin typeface="Poppins" panose="00000500000000000000" pitchFamily="2" charset="0"/>
                <a:cs typeface="Poppins" panose="00000500000000000000" pitchFamily="2" charset="0"/>
              </a:rPr>
              <a:t>This is an opportunity to showcase how the business can grow, and the potential attractiveness of the business to lenders and/or from investors by referencing key financial ratios (financial ratios are discussed in the </a:t>
            </a:r>
            <a:r>
              <a:rPr lang="en-US" sz="1200" u="sng" dirty="0">
                <a:latin typeface="Poppins" panose="00000500000000000000" pitchFamily="2" charset="0"/>
                <a:cs typeface="Poppins" panose="00000500000000000000" pitchFamily="2" charset="0"/>
              </a:rPr>
              <a:t>Financial Statement</a:t>
            </a:r>
            <a:r>
              <a:rPr lang="en-US" sz="1200" dirty="0">
                <a:latin typeface="Poppins" panose="00000500000000000000" pitchFamily="2" charset="0"/>
                <a:cs typeface="Poppins" panose="00000500000000000000" pitchFamily="2" charset="0"/>
              </a:rPr>
              <a:t> module) – ideally these numbers should be presented with context as to what is typical/expected in the businesses’ industry.</a:t>
            </a:r>
          </a:p>
        </p:txBody>
      </p:sp>
      <p:graphicFrame>
        <p:nvGraphicFramePr>
          <p:cNvPr id="4" name="Table 3">
            <a:extLst>
              <a:ext uri="{FF2B5EF4-FFF2-40B4-BE49-F238E27FC236}">
                <a16:creationId xmlns:a16="http://schemas.microsoft.com/office/drawing/2014/main" id="{9FE5B1B0-FED8-2134-6A70-5E7E242121BD}"/>
              </a:ext>
            </a:extLst>
          </p:cNvPr>
          <p:cNvGraphicFramePr>
            <a:graphicFrameLocks noGrp="1"/>
          </p:cNvGraphicFramePr>
          <p:nvPr>
            <p:extLst>
              <p:ext uri="{D42A27DB-BD31-4B8C-83A1-F6EECF244321}">
                <p14:modId xmlns:p14="http://schemas.microsoft.com/office/powerpoint/2010/main" val="1665151763"/>
              </p:ext>
            </p:extLst>
          </p:nvPr>
        </p:nvGraphicFramePr>
        <p:xfrm>
          <a:off x="91440" y="4757081"/>
          <a:ext cx="8940800" cy="2011680"/>
        </p:xfrm>
        <a:graphic>
          <a:graphicData uri="http://schemas.openxmlformats.org/drawingml/2006/table">
            <a:tbl>
              <a:tblPr firstRow="1" bandRow="1">
                <a:tableStyleId>{5C22544A-7EE6-4342-B048-85BDC9FD1C3A}</a:tableStyleId>
              </a:tblPr>
              <a:tblGrid>
                <a:gridCol w="3489960">
                  <a:extLst>
                    <a:ext uri="{9D8B030D-6E8A-4147-A177-3AD203B41FA5}">
                      <a16:colId xmlns:a16="http://schemas.microsoft.com/office/drawing/2014/main" val="1892061497"/>
                    </a:ext>
                  </a:extLst>
                </a:gridCol>
                <a:gridCol w="5450840">
                  <a:extLst>
                    <a:ext uri="{9D8B030D-6E8A-4147-A177-3AD203B41FA5}">
                      <a16:colId xmlns:a16="http://schemas.microsoft.com/office/drawing/2014/main" val="2566868959"/>
                    </a:ext>
                  </a:extLst>
                </a:gridCol>
              </a:tblGrid>
              <a:tr h="171879">
                <a:tc>
                  <a:txBody>
                    <a:bodyPr/>
                    <a:lstStyle/>
                    <a:p>
                      <a:pPr algn="ctr"/>
                      <a:r>
                        <a:rPr lang="en-US" sz="1200" u="none" dirty="0">
                          <a:solidFill>
                            <a:schemeClr val="tx1"/>
                          </a:solidFill>
                          <a:latin typeface="Poppins" panose="00000500000000000000" pitchFamily="2" charset="0"/>
                          <a:cs typeface="Poppins" panose="00000500000000000000" pitchFamily="2" charset="0"/>
                        </a:rPr>
                        <a:t>For new businesses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dirty="0">
                          <a:solidFill>
                            <a:schemeClr val="tx1"/>
                          </a:solidFill>
                          <a:latin typeface="Poppins" panose="00000500000000000000" pitchFamily="2" charset="0"/>
                          <a:cs typeface="Poppins" panose="00000500000000000000" pitchFamily="2" charset="0"/>
                        </a:rPr>
                        <a:t>For existing businesses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4874084"/>
                  </a:ext>
                </a:extLst>
              </a:tr>
              <a:tr h="1272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Poppins" panose="00000500000000000000" pitchFamily="2" charset="0"/>
                          <a:cs typeface="Poppins" panose="00000500000000000000" pitchFamily="2" charset="0"/>
                        </a:rPr>
                        <a:t>For new businesses, it will be important to provide evidence for the possibility of the projected growth that is discussed in this section; forms of evidence for such growth are introduced in the Business Pitch presentation and dealt with in greater depth in Entrepreneurial Mindset Training via a focus on experiments.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Poppins" panose="00000500000000000000" pitchFamily="2" charset="0"/>
                          <a:cs typeface="Poppins" panose="00000500000000000000" pitchFamily="2" charset="0"/>
                        </a:rPr>
                        <a:t>For existing businesses, it will be important to both review past financial performance and then introduce projected future performance. Existing businesses have the opportunity to highlight key financial ratios from past performance that support the likelihood of future financial success. In addition to the above, it will be important for existing businesses to present a balance sheet and to discuss key insights from this balance sheet, including relevant ratios including, for example, return on asset ratio, a current/quick ratio, and debt to equity ratio.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4406913"/>
                  </a:ext>
                </a:extLst>
              </a:tr>
            </a:tbl>
          </a:graphicData>
        </a:graphic>
      </p:graphicFrame>
    </p:spTree>
    <p:extLst>
      <p:ext uri="{BB962C8B-B14F-4D97-AF65-F5344CB8AC3E}">
        <p14:creationId xmlns:p14="http://schemas.microsoft.com/office/powerpoint/2010/main" val="2776717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8432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Financial plans &amp; projections</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3" name="TextBox 2">
            <a:extLst>
              <a:ext uri="{FF2B5EF4-FFF2-40B4-BE49-F238E27FC236}">
                <a16:creationId xmlns:a16="http://schemas.microsoft.com/office/drawing/2014/main" id="{DA73AD0C-4C7C-EABE-4AD3-16888D6707B9}"/>
              </a:ext>
            </a:extLst>
          </p:cNvPr>
          <p:cNvSpPr txBox="1"/>
          <p:nvPr/>
        </p:nvSpPr>
        <p:spPr>
          <a:xfrm>
            <a:off x="91440" y="1086630"/>
            <a:ext cx="8940800" cy="3416320"/>
          </a:xfrm>
          <a:prstGeom prst="rect">
            <a:avLst/>
          </a:prstGeom>
          <a:noFill/>
        </p:spPr>
        <p:txBody>
          <a:bodyPr wrap="square">
            <a:spAutoFit/>
          </a:bodyPr>
          <a:lstStyle/>
          <a:p>
            <a:r>
              <a:rPr lang="en-US" sz="1200" dirty="0">
                <a:latin typeface="Poppins" panose="00000500000000000000" pitchFamily="2" charset="0"/>
                <a:cs typeface="Poppins" panose="00000500000000000000" pitchFamily="2" charset="0"/>
              </a:rPr>
              <a:t>The financial plans &amp; projections section of a business plan is an opportunity to introduce readers to the basis for the future financial performance of the business. This section introduces and discusses key aspects of the supporting financial statements (income statement, balance sheet, and cash-flow statement) that will be placed in the appendix. A detailed handling of financial statements and associated financial ratios and analysis is provided in the </a:t>
            </a:r>
            <a:r>
              <a:rPr lang="en-US" sz="1200" u="sng" dirty="0">
                <a:latin typeface="Poppins" panose="00000500000000000000" pitchFamily="2" charset="0"/>
                <a:cs typeface="Poppins" panose="00000500000000000000" pitchFamily="2" charset="0"/>
              </a:rPr>
              <a:t>Financial Statement</a:t>
            </a:r>
            <a:r>
              <a:rPr lang="en-US" sz="1200" dirty="0">
                <a:latin typeface="Poppins" panose="00000500000000000000" pitchFamily="2" charset="0"/>
                <a:cs typeface="Poppins" panose="00000500000000000000" pitchFamily="2" charset="0"/>
              </a:rPr>
              <a:t> module. The financial plans &amp; projection section of the business plan provides the financial detail of the intended goals of the business from the business description section.</a:t>
            </a:r>
          </a:p>
          <a:p>
            <a:endParaRPr lang="en-US" sz="1200" b="1"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US" sz="1200" b="1" dirty="0">
                <a:latin typeface="Poppins" panose="00000500000000000000" pitchFamily="2" charset="0"/>
                <a:cs typeface="Poppins" panose="00000500000000000000" pitchFamily="2" charset="0"/>
              </a:rPr>
              <a:t>Financial history and/or projections: </a:t>
            </a:r>
            <a:r>
              <a:rPr lang="en-US" sz="1200" dirty="0">
                <a:latin typeface="Poppins" panose="00000500000000000000" pitchFamily="2" charset="0"/>
                <a:cs typeface="Poppins" panose="00000500000000000000" pitchFamily="2" charset="0"/>
              </a:rPr>
              <a:t>It will be important to estimate past and/or future profitability through revenue and cost projections (note: the basis of these projections can be the sort of break-even analysis detailed in the </a:t>
            </a:r>
            <a:r>
              <a:rPr lang="en-US" sz="1200" u="sng" dirty="0">
                <a:latin typeface="Poppins" panose="00000500000000000000" pitchFamily="2" charset="0"/>
                <a:cs typeface="Poppins" panose="00000500000000000000" pitchFamily="2" charset="0"/>
              </a:rPr>
              <a:t>Business Pitch</a:t>
            </a:r>
            <a:r>
              <a:rPr lang="en-US" sz="1200" dirty="0">
                <a:latin typeface="Poppins" panose="00000500000000000000" pitchFamily="2" charset="0"/>
                <a:cs typeface="Poppins" panose="00000500000000000000" pitchFamily="2" charset="0"/>
              </a:rPr>
              <a:t> module). Ideally, projections will be combined with projections under different scenarios and a projected cash-flow statement – as explained in the </a:t>
            </a:r>
            <a:r>
              <a:rPr lang="en-US" sz="1200" u="sng" dirty="0">
                <a:latin typeface="Poppins" panose="00000500000000000000" pitchFamily="2" charset="0"/>
                <a:cs typeface="Poppins" panose="00000500000000000000" pitchFamily="2" charset="0"/>
              </a:rPr>
              <a:t>Financial Statement</a:t>
            </a:r>
            <a:r>
              <a:rPr lang="en-US" sz="1200" dirty="0">
                <a:latin typeface="Poppins" panose="00000500000000000000" pitchFamily="2" charset="0"/>
                <a:cs typeface="Poppins" panose="00000500000000000000" pitchFamily="2" charset="0"/>
              </a:rPr>
              <a:t> module; key insights that might be gleaned from this history and/or projections include the break-even point of a business and key expenses for the business.</a:t>
            </a:r>
            <a:endParaRPr lang="en-US" sz="1200" b="1"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US" sz="1200" b="1"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US" sz="1200" b="1" dirty="0">
                <a:latin typeface="Poppins" panose="00000500000000000000" pitchFamily="2" charset="0"/>
                <a:cs typeface="Poppins" panose="00000500000000000000" pitchFamily="2" charset="0"/>
              </a:rPr>
              <a:t>Key financial ratios (projections and/or existing): </a:t>
            </a:r>
            <a:r>
              <a:rPr lang="en-US" sz="1200" dirty="0">
                <a:latin typeface="Poppins" panose="00000500000000000000" pitchFamily="2" charset="0"/>
                <a:cs typeface="Poppins" panose="00000500000000000000" pitchFamily="2" charset="0"/>
              </a:rPr>
              <a:t>This is an opportunity to showcase how the business can grow, and the potential attractiveness of the business to lenders and/or from investors by referencing key financial ratios (financial ratios are discussed in the </a:t>
            </a:r>
            <a:r>
              <a:rPr lang="en-US" sz="1200" u="sng" dirty="0">
                <a:latin typeface="Poppins" panose="00000500000000000000" pitchFamily="2" charset="0"/>
                <a:cs typeface="Poppins" panose="00000500000000000000" pitchFamily="2" charset="0"/>
              </a:rPr>
              <a:t>Financial Statement</a:t>
            </a:r>
            <a:r>
              <a:rPr lang="en-US" sz="1200" dirty="0">
                <a:latin typeface="Poppins" panose="00000500000000000000" pitchFamily="2" charset="0"/>
                <a:cs typeface="Poppins" panose="00000500000000000000" pitchFamily="2" charset="0"/>
              </a:rPr>
              <a:t> module) – ideally these numbers should be presented with context as to what is typical/expected in the businesses’ industry.</a:t>
            </a:r>
          </a:p>
        </p:txBody>
      </p:sp>
      <p:graphicFrame>
        <p:nvGraphicFramePr>
          <p:cNvPr id="4" name="Table 3">
            <a:extLst>
              <a:ext uri="{FF2B5EF4-FFF2-40B4-BE49-F238E27FC236}">
                <a16:creationId xmlns:a16="http://schemas.microsoft.com/office/drawing/2014/main" id="{9FE5B1B0-FED8-2134-6A70-5E7E242121BD}"/>
              </a:ext>
            </a:extLst>
          </p:cNvPr>
          <p:cNvGraphicFramePr>
            <a:graphicFrameLocks noGrp="1"/>
          </p:cNvGraphicFramePr>
          <p:nvPr/>
        </p:nvGraphicFramePr>
        <p:xfrm>
          <a:off x="91440" y="4757081"/>
          <a:ext cx="8940800" cy="2011680"/>
        </p:xfrm>
        <a:graphic>
          <a:graphicData uri="http://schemas.openxmlformats.org/drawingml/2006/table">
            <a:tbl>
              <a:tblPr firstRow="1" bandRow="1">
                <a:tableStyleId>{5C22544A-7EE6-4342-B048-85BDC9FD1C3A}</a:tableStyleId>
              </a:tblPr>
              <a:tblGrid>
                <a:gridCol w="3489960">
                  <a:extLst>
                    <a:ext uri="{9D8B030D-6E8A-4147-A177-3AD203B41FA5}">
                      <a16:colId xmlns:a16="http://schemas.microsoft.com/office/drawing/2014/main" val="1892061497"/>
                    </a:ext>
                  </a:extLst>
                </a:gridCol>
                <a:gridCol w="5450840">
                  <a:extLst>
                    <a:ext uri="{9D8B030D-6E8A-4147-A177-3AD203B41FA5}">
                      <a16:colId xmlns:a16="http://schemas.microsoft.com/office/drawing/2014/main" val="2566868959"/>
                    </a:ext>
                  </a:extLst>
                </a:gridCol>
              </a:tblGrid>
              <a:tr h="171879">
                <a:tc>
                  <a:txBody>
                    <a:bodyPr/>
                    <a:lstStyle/>
                    <a:p>
                      <a:pPr algn="ctr"/>
                      <a:r>
                        <a:rPr lang="en-US" sz="1200" u="none" dirty="0">
                          <a:solidFill>
                            <a:schemeClr val="tx1"/>
                          </a:solidFill>
                          <a:latin typeface="Poppins" panose="00000500000000000000" pitchFamily="2" charset="0"/>
                          <a:cs typeface="Poppins" panose="00000500000000000000" pitchFamily="2" charset="0"/>
                        </a:rPr>
                        <a:t>For new businesses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dirty="0">
                          <a:solidFill>
                            <a:schemeClr val="tx1"/>
                          </a:solidFill>
                          <a:latin typeface="Poppins" panose="00000500000000000000" pitchFamily="2" charset="0"/>
                          <a:cs typeface="Poppins" panose="00000500000000000000" pitchFamily="2" charset="0"/>
                        </a:rPr>
                        <a:t>For existing businesses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4874084"/>
                  </a:ext>
                </a:extLst>
              </a:tr>
              <a:tr h="1272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Poppins" panose="00000500000000000000" pitchFamily="2" charset="0"/>
                          <a:cs typeface="Poppins" panose="00000500000000000000" pitchFamily="2" charset="0"/>
                        </a:rPr>
                        <a:t>For new businesses, it will be important to provide evidence for the possibility of the projected growth that is discussed in this section; forms of evidence for such growth are introduced in the Business Pitch presentation and dealt with in greater depth in Entrepreneurial Mindset Training via a focus on experiments.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Poppins" panose="00000500000000000000" pitchFamily="2" charset="0"/>
                          <a:cs typeface="Poppins" panose="00000500000000000000" pitchFamily="2" charset="0"/>
                        </a:rPr>
                        <a:t>For existing businesses, it will be important to both review past financial performance and then introduce projected future performance. Existing businesses have the opportunity to highlight key financial ratios from past performance that support the likelihood of future financial success. In addition to the above, it will be important for existing businesses to present a balance sheet and to discuss key insights from this balance sheet, including relevant ratios including, for example, return on asset ratio, a current/quick ratio, and debt to equity ratio.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4406913"/>
                  </a:ext>
                </a:extLst>
              </a:tr>
            </a:tbl>
          </a:graphicData>
        </a:graphic>
      </p:graphicFrame>
      <p:sp>
        <p:nvSpPr>
          <p:cNvPr id="6" name="Rectangle 5">
            <a:extLst>
              <a:ext uri="{FF2B5EF4-FFF2-40B4-BE49-F238E27FC236}">
                <a16:creationId xmlns:a16="http://schemas.microsoft.com/office/drawing/2014/main" id="{70A641B2-0C69-9ED6-D098-DC6D742E7FDD}"/>
              </a:ext>
            </a:extLst>
          </p:cNvPr>
          <p:cNvSpPr/>
          <p:nvPr/>
        </p:nvSpPr>
        <p:spPr>
          <a:xfrm>
            <a:off x="0" y="0"/>
            <a:ext cx="9144000" cy="6858000"/>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B6106BA-B4D4-045C-034D-3EDEF904040E}"/>
              </a:ext>
            </a:extLst>
          </p:cNvPr>
          <p:cNvSpPr/>
          <p:nvPr/>
        </p:nvSpPr>
        <p:spPr>
          <a:xfrm>
            <a:off x="1394507" y="1168651"/>
            <a:ext cx="6334666" cy="49358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92D2419-A8C9-4FE4-9A61-8A0805FC0487}"/>
              </a:ext>
            </a:extLst>
          </p:cNvPr>
          <p:cNvSpPr txBox="1"/>
          <p:nvPr/>
        </p:nvSpPr>
        <p:spPr>
          <a:xfrm>
            <a:off x="1984818" y="3155563"/>
            <a:ext cx="5174362" cy="2585323"/>
          </a:xfrm>
          <a:prstGeom prst="rect">
            <a:avLst/>
          </a:prstGeom>
          <a:noFill/>
        </p:spPr>
        <p:txBody>
          <a:bodyPr wrap="square">
            <a:spAutoFit/>
          </a:bodyPr>
          <a:lstStyle/>
          <a:p>
            <a:pPr algn="ctr"/>
            <a:r>
              <a:rPr lang="en-US" b="1" dirty="0">
                <a:latin typeface="Poppins" panose="00000500000000000000" pitchFamily="2" charset="0"/>
                <a:cs typeface="Poppins" panose="00000500000000000000" pitchFamily="2" charset="0"/>
              </a:rPr>
              <a:t>Do not underestimate expenses</a:t>
            </a:r>
          </a:p>
          <a:p>
            <a:pPr algn="ctr"/>
            <a:endParaRPr lang="en-US" dirty="0">
              <a:latin typeface="Poppins" panose="00000500000000000000" pitchFamily="2" charset="0"/>
              <a:cs typeface="Poppins" panose="00000500000000000000" pitchFamily="2" charset="0"/>
            </a:endParaRPr>
          </a:p>
          <a:p>
            <a:pPr algn="ctr"/>
            <a:r>
              <a:rPr lang="en-US" dirty="0">
                <a:latin typeface="Poppins" panose="00000500000000000000" pitchFamily="2" charset="0"/>
                <a:cs typeface="Poppins" panose="00000500000000000000" pitchFamily="2" charset="0"/>
              </a:rPr>
              <a:t>Just like it is important to not overestimate one’s market (and associated revenue), it is important to not underestimate one’s expenses. It is often a good idea to expect financial setbacks – and to reflect that planning in one’s financial plans and projections.</a:t>
            </a:r>
          </a:p>
        </p:txBody>
      </p:sp>
      <p:pic>
        <p:nvPicPr>
          <p:cNvPr id="10" name="Picture 9" descr="A blue logo with a couple of people climbing a mountain&#10;&#10;Description automatically generated">
            <a:extLst>
              <a:ext uri="{FF2B5EF4-FFF2-40B4-BE49-F238E27FC236}">
                <a16:creationId xmlns:a16="http://schemas.microsoft.com/office/drawing/2014/main" id="{161FDDE4-5AF2-C1EF-ED53-F2301EB3E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425" y="1642678"/>
            <a:ext cx="1574829" cy="1258754"/>
          </a:xfrm>
          <a:prstGeom prst="rect">
            <a:avLst/>
          </a:prstGeom>
        </p:spPr>
      </p:pic>
    </p:spTree>
    <p:extLst>
      <p:ext uri="{BB962C8B-B14F-4D97-AF65-F5344CB8AC3E}">
        <p14:creationId xmlns:p14="http://schemas.microsoft.com/office/powerpoint/2010/main" val="2463588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15933"/>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Financial plans &amp; projections – sample content</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3" name="Rectangle 2">
            <a:extLst>
              <a:ext uri="{FF2B5EF4-FFF2-40B4-BE49-F238E27FC236}">
                <a16:creationId xmlns:a16="http://schemas.microsoft.com/office/drawing/2014/main" id="{7A309248-7BAF-3C9E-245B-9E46CC85564E}"/>
              </a:ext>
            </a:extLst>
          </p:cNvPr>
          <p:cNvSpPr/>
          <p:nvPr/>
        </p:nvSpPr>
        <p:spPr>
          <a:xfrm>
            <a:off x="142241" y="1645431"/>
            <a:ext cx="4196079" cy="508049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4" name="Rectangle 3">
            <a:extLst>
              <a:ext uri="{FF2B5EF4-FFF2-40B4-BE49-F238E27FC236}">
                <a16:creationId xmlns:a16="http://schemas.microsoft.com/office/drawing/2014/main" id="{DC8D3AAD-20DD-D658-FF0C-40294E3BB4E8}"/>
              </a:ext>
            </a:extLst>
          </p:cNvPr>
          <p:cNvSpPr/>
          <p:nvPr/>
        </p:nvSpPr>
        <p:spPr>
          <a:xfrm>
            <a:off x="286113" y="1758816"/>
            <a:ext cx="3908334" cy="47749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Poppins" panose="00000500000000000000" pitchFamily="2" charset="0"/>
                <a:cs typeface="Poppins" panose="00000500000000000000" pitchFamily="2" charset="0"/>
              </a:rPr>
              <a:t>Financial projections </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Plantain &amp; Spice hopes to in its first year generate $1.5 million in revenue with a gross margin of 50% and $600,000 in fixed costs annually. </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To earn $1.5 million annually, we expect to make 35,000 in-store orders, 25,000 delivery orders, and 250 catering events…</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Major fixed costs include:</a:t>
            </a:r>
          </a:p>
          <a:p>
            <a:pPr marL="171450" indent="-171450">
              <a:buFontTx/>
              <a:buChar char="-"/>
            </a:pPr>
            <a:r>
              <a:rPr lang="en-US" sz="1200" dirty="0">
                <a:solidFill>
                  <a:schemeClr val="tx1"/>
                </a:solidFill>
                <a:latin typeface="Poppins" panose="00000500000000000000" pitchFamily="2" charset="0"/>
                <a:cs typeface="Poppins" panose="00000500000000000000" pitchFamily="2" charset="0"/>
              </a:rPr>
              <a:t>Rent of approximately $80,000 annually;</a:t>
            </a:r>
          </a:p>
          <a:p>
            <a:pPr marL="171450" indent="-171450">
              <a:buFontTx/>
              <a:buChar char="-"/>
            </a:pPr>
            <a:r>
              <a:rPr lang="en-US" sz="1200" dirty="0">
                <a:solidFill>
                  <a:schemeClr val="tx1"/>
                </a:solidFill>
                <a:latin typeface="Poppins" panose="00000500000000000000" pitchFamily="2" charset="0"/>
                <a:cs typeface="Poppins" panose="00000500000000000000" pitchFamily="2" charset="0"/>
              </a:rPr>
              <a:t>An annual marketing budget of $50,000;</a:t>
            </a:r>
          </a:p>
          <a:p>
            <a:pPr marL="171450" indent="-171450">
              <a:buFontTx/>
              <a:buChar char="-"/>
            </a:pPr>
            <a:r>
              <a:rPr lang="en-US" sz="1200" dirty="0">
                <a:solidFill>
                  <a:schemeClr val="tx1"/>
                </a:solidFill>
                <a:latin typeface="Poppins" panose="00000500000000000000" pitchFamily="2" charset="0"/>
                <a:cs typeface="Poppins" panose="00000500000000000000" pitchFamily="2" charset="0"/>
              </a:rPr>
              <a:t>Insurance of $20,000 annually;</a:t>
            </a:r>
          </a:p>
          <a:p>
            <a:pPr marL="171450" indent="-171450">
              <a:buFontTx/>
              <a:buChar char="-"/>
            </a:pPr>
            <a:r>
              <a:rPr lang="en-US" sz="1200" dirty="0">
                <a:solidFill>
                  <a:schemeClr val="tx1"/>
                </a:solidFill>
                <a:latin typeface="Poppins" panose="00000500000000000000" pitchFamily="2" charset="0"/>
                <a:cs typeface="Poppins" panose="00000500000000000000" pitchFamily="2" charset="0"/>
              </a:rPr>
              <a:t>Walk-in freezer of $15,000;</a:t>
            </a:r>
          </a:p>
          <a:p>
            <a:pPr marL="171450" indent="-171450">
              <a:buFontTx/>
              <a:buChar char="-"/>
            </a:pPr>
            <a:r>
              <a:rPr lang="en-US" sz="1200" dirty="0">
                <a:solidFill>
                  <a:schemeClr val="tx1"/>
                </a:solidFill>
                <a:latin typeface="Poppins" panose="00000500000000000000" pitchFamily="2" charset="0"/>
                <a:cs typeface="Poppins" panose="00000500000000000000" pitchFamily="2" charset="0"/>
              </a:rPr>
              <a:t>Commercial oven of $15,000.</a:t>
            </a:r>
          </a:p>
          <a:p>
            <a:pPr marL="171450" indent="-171450">
              <a:buFontTx/>
              <a:buChar char="-"/>
            </a:pPr>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Based on the above estimates, we project to earn $50,000 in earning before interest taxes, depreciation, and amortization.</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The owners of Plantain &amp; Spice will plan to invest $100,000 of their own money into the business.</a:t>
            </a:r>
            <a:endParaRPr lang="en-US" sz="1200" b="1" dirty="0">
              <a:solidFill>
                <a:schemeClr val="tx1"/>
              </a:solidFill>
              <a:latin typeface="Poppins" panose="00000500000000000000" pitchFamily="2" charset="0"/>
              <a:cs typeface="Poppins" panose="00000500000000000000" pitchFamily="2" charset="0"/>
            </a:endParaRPr>
          </a:p>
        </p:txBody>
      </p:sp>
      <p:sp>
        <p:nvSpPr>
          <p:cNvPr id="12" name="Rectangle 11">
            <a:extLst>
              <a:ext uri="{FF2B5EF4-FFF2-40B4-BE49-F238E27FC236}">
                <a16:creationId xmlns:a16="http://schemas.microsoft.com/office/drawing/2014/main" id="{A3FE7027-0CAC-3777-390C-A0FF0D890624}"/>
              </a:ext>
            </a:extLst>
          </p:cNvPr>
          <p:cNvSpPr/>
          <p:nvPr/>
        </p:nvSpPr>
        <p:spPr>
          <a:xfrm>
            <a:off x="4572000" y="1645431"/>
            <a:ext cx="4429761" cy="508049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3DEE6FDB-CF3C-C043-D714-B35D531F0A66}"/>
              </a:ext>
            </a:extLst>
          </p:cNvPr>
          <p:cNvSpPr/>
          <p:nvPr/>
        </p:nvSpPr>
        <p:spPr>
          <a:xfrm>
            <a:off x="4744720" y="1768090"/>
            <a:ext cx="4114801" cy="47749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latin typeface="Poppins" panose="00000500000000000000" pitchFamily="2" charset="0"/>
                <a:cs typeface="Poppins" panose="00000500000000000000" pitchFamily="2" charset="0"/>
              </a:rPr>
              <a:t>Financial summary</a:t>
            </a:r>
          </a:p>
          <a:p>
            <a:pPr algn="ctr"/>
            <a:endParaRPr lang="en-US" sz="1200" b="1"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As seen in the income statement in the Appendix,  the first location of Plantain &amp; Spice has generated $1.5 million in revenue with a gross margin of 50% and $588,000 in fixed costs over the past year. In comparison to our projections one year ago, we have been able to keep our fixed costs 10% below projections. This has led to a net profit margin of 10%...</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As detailed in the cash flow statement summary in the appendix, Plantain &amp; Spice had an ending cash balance of $207,500 with a net change in cash of $107,500 from the $100,000 beginning cash balance from the owner’s initial investment…</a:t>
            </a:r>
          </a:p>
          <a:p>
            <a:endParaRPr lang="en-US" sz="1200" dirty="0">
              <a:solidFill>
                <a:schemeClr val="tx1"/>
              </a:solidFill>
              <a:latin typeface="Poppins" panose="00000500000000000000" pitchFamily="2" charset="0"/>
              <a:cs typeface="Poppins" panose="00000500000000000000" pitchFamily="2" charset="0"/>
            </a:endParaRPr>
          </a:p>
          <a:p>
            <a:r>
              <a:rPr lang="en-US" sz="1200" dirty="0">
                <a:solidFill>
                  <a:schemeClr val="tx1"/>
                </a:solidFill>
                <a:latin typeface="Poppins" panose="00000500000000000000" pitchFamily="2" charset="0"/>
                <a:cs typeface="Poppins" panose="00000500000000000000" pitchFamily="2" charset="0"/>
              </a:rPr>
              <a:t>As explained in our balance sheet in the appendix, from our first year in operations, we hold $250,000 in equity with $50,000 in retained earnings and our initial owner’s investment of $100,000. We hold an acceptable debt-to-equity ratio of 1.04 and both a favorable current ratio of 1.41 and a debt service coverage ratio of 7.5…</a:t>
            </a:r>
          </a:p>
          <a:p>
            <a:endParaRPr lang="en-US" sz="1200" dirty="0">
              <a:solidFill>
                <a:schemeClr val="tx1"/>
              </a:solidFill>
              <a:latin typeface="Poppins" panose="00000500000000000000" pitchFamily="2" charset="0"/>
              <a:cs typeface="Poppins" panose="00000500000000000000" pitchFamily="2" charset="0"/>
            </a:endParaRPr>
          </a:p>
          <a:p>
            <a:endParaRPr lang="en-US" sz="1200" dirty="0">
              <a:solidFill>
                <a:schemeClr val="tx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3631D71C-6E2C-9F7C-2D66-BC20002CFA96}"/>
              </a:ext>
            </a:extLst>
          </p:cNvPr>
          <p:cNvSpPr txBox="1"/>
          <p:nvPr/>
        </p:nvSpPr>
        <p:spPr>
          <a:xfrm>
            <a:off x="286113" y="1181995"/>
            <a:ext cx="4060734" cy="338554"/>
          </a:xfrm>
          <a:prstGeom prst="rect">
            <a:avLst/>
          </a:prstGeom>
          <a:noFill/>
        </p:spPr>
        <p:txBody>
          <a:bodyPr wrap="square" rtlCol="0">
            <a:spAutoFit/>
          </a:bodyPr>
          <a:lstStyle/>
          <a:p>
            <a:pPr algn="ctr"/>
            <a:r>
              <a:rPr lang="en-US" sz="1600" b="1" i="1" dirty="0">
                <a:latin typeface="Poppins" panose="00000500000000000000" pitchFamily="2" charset="0"/>
                <a:cs typeface="Poppins" panose="00000500000000000000" pitchFamily="2" charset="0"/>
              </a:rPr>
              <a:t>For new/existing businesses</a:t>
            </a:r>
          </a:p>
        </p:txBody>
      </p:sp>
      <p:sp>
        <p:nvSpPr>
          <p:cNvPr id="15" name="TextBox 14">
            <a:extLst>
              <a:ext uri="{FF2B5EF4-FFF2-40B4-BE49-F238E27FC236}">
                <a16:creationId xmlns:a16="http://schemas.microsoft.com/office/drawing/2014/main" id="{E5070912-7D9D-8D06-74B3-1890AE871AB8}"/>
              </a:ext>
            </a:extLst>
          </p:cNvPr>
          <p:cNvSpPr txBox="1"/>
          <p:nvPr/>
        </p:nvSpPr>
        <p:spPr>
          <a:xfrm>
            <a:off x="4571999" y="1182673"/>
            <a:ext cx="4060734" cy="338554"/>
          </a:xfrm>
          <a:prstGeom prst="rect">
            <a:avLst/>
          </a:prstGeom>
          <a:noFill/>
        </p:spPr>
        <p:txBody>
          <a:bodyPr wrap="square" rtlCol="0">
            <a:spAutoFit/>
          </a:bodyPr>
          <a:lstStyle/>
          <a:p>
            <a:pPr algn="ctr"/>
            <a:r>
              <a:rPr lang="en-US" sz="1600" b="1" i="1" dirty="0">
                <a:latin typeface="Poppins" panose="00000500000000000000" pitchFamily="2" charset="0"/>
                <a:cs typeface="Poppins" panose="00000500000000000000" pitchFamily="2" charset="0"/>
              </a:rPr>
              <a:t>For existing businesses</a:t>
            </a:r>
          </a:p>
        </p:txBody>
      </p:sp>
    </p:spTree>
    <p:extLst>
      <p:ext uri="{BB962C8B-B14F-4D97-AF65-F5344CB8AC3E}">
        <p14:creationId xmlns:p14="http://schemas.microsoft.com/office/powerpoint/2010/main" val="362631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B48E73-AF88-ABF1-E3BF-A5692FE6AA16}"/>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Business plan</a:t>
            </a:r>
          </a:p>
        </p:txBody>
      </p:sp>
      <p:sp>
        <p:nvSpPr>
          <p:cNvPr id="2" name="TextBox 1">
            <a:extLst>
              <a:ext uri="{FF2B5EF4-FFF2-40B4-BE49-F238E27FC236}">
                <a16:creationId xmlns:a16="http://schemas.microsoft.com/office/drawing/2014/main" id="{3F4E3C94-9D8A-29E5-02B9-4AE894ACF4B0}"/>
              </a:ext>
            </a:extLst>
          </p:cNvPr>
          <p:cNvSpPr txBox="1"/>
          <p:nvPr/>
        </p:nvSpPr>
        <p:spPr>
          <a:xfrm>
            <a:off x="187213" y="751344"/>
            <a:ext cx="8769573" cy="4062651"/>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Our approach</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r>
              <a:rPr lang="en-US" dirty="0">
                <a:latin typeface="Poppins" panose="00000500000000000000" pitchFamily="2" charset="0"/>
                <a:cs typeface="Poppins" panose="00000500000000000000" pitchFamily="2" charset="0"/>
              </a:rPr>
              <a:t>Throughout the REACH Hub, we aim to ensure that resources SPEAK, that is, that they are:</a:t>
            </a: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Simple</a:t>
            </a:r>
            <a:r>
              <a:rPr lang="en-US" dirty="0">
                <a:latin typeface="Poppins" panose="00000500000000000000" pitchFamily="2" charset="0"/>
                <a:cs typeface="Poppins" panose="00000500000000000000" pitchFamily="2" charset="0"/>
              </a:rPr>
              <a:t> – clear and without unnecessarily complication</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Psychological</a:t>
            </a:r>
            <a:r>
              <a:rPr lang="en-US" dirty="0">
                <a:latin typeface="Poppins" panose="00000500000000000000" pitchFamily="2" charset="0"/>
                <a:cs typeface="Poppins" panose="00000500000000000000" pitchFamily="2" charset="0"/>
              </a:rPr>
              <a:t> – focused on helping entrepreneurs think effectively</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Empowering</a:t>
            </a:r>
            <a:r>
              <a:rPr lang="en-US" dirty="0">
                <a:latin typeface="Poppins" panose="00000500000000000000" pitchFamily="2" charset="0"/>
                <a:cs typeface="Poppins" panose="00000500000000000000" pitchFamily="2" charset="0"/>
              </a:rPr>
              <a:t> – centered on SEDI populations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Aligned</a:t>
            </a:r>
            <a:r>
              <a:rPr lang="en-US" dirty="0">
                <a:latin typeface="Poppins" panose="00000500000000000000" pitchFamily="2" charset="0"/>
                <a:cs typeface="Poppins" panose="00000500000000000000" pitchFamily="2" charset="0"/>
              </a:rPr>
              <a:t> – relevant to and linked with other approaches</a:t>
            </a: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endParaRPr lang="en-US" b="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b="1" dirty="0">
                <a:latin typeface="Poppins" panose="00000500000000000000" pitchFamily="2" charset="0"/>
                <a:cs typeface="Poppins" panose="00000500000000000000" pitchFamily="2" charset="0"/>
              </a:rPr>
              <a:t>Knowledge-based</a:t>
            </a:r>
            <a:r>
              <a:rPr lang="en-US" dirty="0">
                <a:latin typeface="Poppins" panose="00000500000000000000" pitchFamily="2" charset="0"/>
                <a:cs typeface="Poppins" panose="00000500000000000000" pitchFamily="2" charset="0"/>
              </a:rPr>
              <a:t> – built on research-based insights</a:t>
            </a:r>
          </a:p>
        </p:txBody>
      </p:sp>
      <p:sp>
        <p:nvSpPr>
          <p:cNvPr id="4" name="Rectangle 3">
            <a:extLst>
              <a:ext uri="{FF2B5EF4-FFF2-40B4-BE49-F238E27FC236}">
                <a16:creationId xmlns:a16="http://schemas.microsoft.com/office/drawing/2014/main" id="{963AEBBE-0E79-B96D-F298-902232300EEC}"/>
              </a:ext>
            </a:extLst>
          </p:cNvPr>
          <p:cNvSpPr/>
          <p:nvPr/>
        </p:nvSpPr>
        <p:spPr>
          <a:xfrm>
            <a:off x="0" y="0"/>
            <a:ext cx="9144000"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DCF10C5-01DF-1394-CB18-156A0725D52F}"/>
              </a:ext>
            </a:extLst>
          </p:cNvPr>
          <p:cNvSpPr txBox="1"/>
          <p:nvPr/>
        </p:nvSpPr>
        <p:spPr>
          <a:xfrm>
            <a:off x="2189156" y="751344"/>
            <a:ext cx="4714985" cy="1323439"/>
          </a:xfrm>
          <a:prstGeom prst="rect">
            <a:avLst/>
          </a:prstGeom>
          <a:solidFill>
            <a:schemeClr val="bg1"/>
          </a:solidFill>
          <a:ln>
            <a:solidFill>
              <a:schemeClr val="tx1"/>
            </a:solidFill>
          </a:ln>
        </p:spPr>
        <p:txBody>
          <a:bodyPr wrap="square">
            <a:spAutoFit/>
          </a:bodyPr>
          <a:lstStyle/>
          <a:p>
            <a:pPr algn="ctr"/>
            <a:r>
              <a:rPr lang="en-US" sz="1600" b="1" dirty="0">
                <a:latin typeface="Poppins" panose="00000500000000000000" pitchFamily="2" charset="0"/>
                <a:cs typeface="Poppins" panose="00000500000000000000" pitchFamily="2" charset="0"/>
              </a:rPr>
              <a:t>Helpful call-outs</a:t>
            </a:r>
            <a:endParaRPr lang="en-US" sz="1600" dirty="0">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Throughout this presentation, there are special slides that provide additional information. They are indicated by transparent grey backgrounds like this one.</a:t>
            </a:r>
          </a:p>
        </p:txBody>
      </p:sp>
      <p:sp>
        <p:nvSpPr>
          <p:cNvPr id="7" name="TextBox 6">
            <a:extLst>
              <a:ext uri="{FF2B5EF4-FFF2-40B4-BE49-F238E27FC236}">
                <a16:creationId xmlns:a16="http://schemas.microsoft.com/office/drawing/2014/main" id="{8B7C6B45-ECAD-79B7-614D-655EFB1645F0}"/>
              </a:ext>
            </a:extLst>
          </p:cNvPr>
          <p:cNvSpPr txBox="1"/>
          <p:nvPr/>
        </p:nvSpPr>
        <p:spPr>
          <a:xfrm>
            <a:off x="2189156" y="5206283"/>
            <a:ext cx="4714985" cy="1077218"/>
          </a:xfrm>
          <a:prstGeom prst="rect">
            <a:avLst/>
          </a:prstGeom>
          <a:solidFill>
            <a:schemeClr val="bg1"/>
          </a:solidFill>
          <a:ln>
            <a:solidFill>
              <a:schemeClr val="tx1"/>
            </a:solidFill>
          </a:ln>
        </p:spPr>
        <p:txBody>
          <a:bodyPr wrap="square">
            <a:spAutoFit/>
          </a:bodyPr>
          <a:lstStyle/>
          <a:p>
            <a:pPr algn="ctr"/>
            <a:r>
              <a:rPr lang="en-US" sz="1600" b="1" dirty="0">
                <a:latin typeface="Poppins" panose="00000500000000000000" pitchFamily="2" charset="0"/>
                <a:cs typeface="Poppins" panose="00000500000000000000" pitchFamily="2" charset="0"/>
              </a:rPr>
              <a:t>Links are underlined</a:t>
            </a:r>
            <a:endParaRPr lang="en-US" sz="1600" dirty="0">
              <a:latin typeface="Poppins" panose="00000500000000000000" pitchFamily="2" charset="0"/>
              <a:cs typeface="Poppins" panose="00000500000000000000" pitchFamily="2" charset="0"/>
            </a:endParaRPr>
          </a:p>
          <a:p>
            <a:pPr algn="ctr"/>
            <a:r>
              <a:rPr lang="en-US" sz="1600" b="0" dirty="0">
                <a:solidFill>
                  <a:schemeClr val="tx1"/>
                </a:solidFill>
                <a:latin typeface="Poppins" panose="00000500000000000000" pitchFamily="2" charset="0"/>
                <a:cs typeface="Poppins" panose="00000500000000000000" pitchFamily="2" charset="0"/>
              </a:rPr>
              <a:t>This presentation includes links to other resources in the REACH Hub indicated by </a:t>
            </a:r>
            <a:r>
              <a:rPr lang="en-US" sz="1600" b="0" u="sng" dirty="0">
                <a:solidFill>
                  <a:schemeClr val="tx1"/>
                </a:solidFill>
                <a:latin typeface="Poppins" panose="00000500000000000000" pitchFamily="2" charset="0"/>
                <a:cs typeface="Poppins" panose="00000500000000000000" pitchFamily="2" charset="0"/>
              </a:rPr>
              <a:t>underlined text</a:t>
            </a:r>
            <a:endParaRPr lang="en-US" sz="1600" b="0" dirty="0">
              <a:solidFill>
                <a:schemeClr val="tx1"/>
              </a:solidFill>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E92DEE9C-9BC6-D23D-5834-07E8A3B5AC72}"/>
              </a:ext>
            </a:extLst>
          </p:cNvPr>
          <p:cNvSpPr/>
          <p:nvPr/>
        </p:nvSpPr>
        <p:spPr>
          <a:xfrm>
            <a:off x="342900" y="2232849"/>
            <a:ext cx="4229100" cy="27663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A5BFCA-F82D-F29D-630D-D02AF2CE10AF}"/>
              </a:ext>
            </a:extLst>
          </p:cNvPr>
          <p:cNvSpPr/>
          <p:nvPr/>
        </p:nvSpPr>
        <p:spPr>
          <a:xfrm>
            <a:off x="4727686" y="2232848"/>
            <a:ext cx="4229100" cy="27663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standing on a wave&#10;&#10;Description automatically generated">
            <a:extLst>
              <a:ext uri="{FF2B5EF4-FFF2-40B4-BE49-F238E27FC236}">
                <a16:creationId xmlns:a16="http://schemas.microsoft.com/office/drawing/2014/main" id="{9593BB76-E4F4-4916-379D-0E032F442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13" y="2978590"/>
            <a:ext cx="1678045" cy="1249115"/>
          </a:xfrm>
          <a:prstGeom prst="rect">
            <a:avLst/>
          </a:prstGeom>
        </p:spPr>
      </p:pic>
      <p:pic>
        <p:nvPicPr>
          <p:cNvPr id="15" name="Picture 14" descr="A blue logo with a couple of people climbing a mountain&#10;&#10;Description automatically generated">
            <a:extLst>
              <a:ext uri="{FF2B5EF4-FFF2-40B4-BE49-F238E27FC236}">
                <a16:creationId xmlns:a16="http://schemas.microsoft.com/office/drawing/2014/main" id="{14FD60BA-539C-90C6-AA7A-87598C1AC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847" y="3010697"/>
            <a:ext cx="1574829" cy="1258754"/>
          </a:xfrm>
          <a:prstGeom prst="rect">
            <a:avLst/>
          </a:prstGeom>
        </p:spPr>
      </p:pic>
      <p:sp>
        <p:nvSpPr>
          <p:cNvPr id="10" name="TextBox 9">
            <a:extLst>
              <a:ext uri="{FF2B5EF4-FFF2-40B4-BE49-F238E27FC236}">
                <a16:creationId xmlns:a16="http://schemas.microsoft.com/office/drawing/2014/main" id="{6B724F60-5101-6086-0842-75D44A4389B5}"/>
              </a:ext>
            </a:extLst>
          </p:cNvPr>
          <p:cNvSpPr txBox="1"/>
          <p:nvPr/>
        </p:nvSpPr>
        <p:spPr>
          <a:xfrm>
            <a:off x="2139998" y="2461837"/>
            <a:ext cx="2312948" cy="2308324"/>
          </a:xfrm>
          <a:prstGeom prst="rect">
            <a:avLst/>
          </a:prstGeom>
          <a:noFill/>
        </p:spPr>
        <p:txBody>
          <a:bodyPr wrap="square">
            <a:spAutoFit/>
          </a:bodyPr>
          <a:lstStyle/>
          <a:p>
            <a:pPr algn="r"/>
            <a:r>
              <a:rPr lang="en-US" sz="1600" b="1" dirty="0">
                <a:solidFill>
                  <a:schemeClr val="tx1"/>
                </a:solidFill>
                <a:latin typeface="Poppins" panose="00000500000000000000" pitchFamily="2" charset="0"/>
                <a:cs typeface="Poppins" panose="00000500000000000000" pitchFamily="2" charset="0"/>
              </a:rPr>
              <a:t>Mindset: </a:t>
            </a:r>
            <a:r>
              <a:rPr lang="en-US" sz="1600" b="0" dirty="0">
                <a:solidFill>
                  <a:schemeClr val="tx1"/>
                </a:solidFill>
                <a:latin typeface="Poppins" panose="00000500000000000000" pitchFamily="2" charset="0"/>
                <a:cs typeface="Poppins" panose="00000500000000000000" pitchFamily="2" charset="0"/>
              </a:rPr>
              <a:t>this logo indicates that the call-out is related to an entrepreneurial mindset – a topic covered in the Reach Hub’s </a:t>
            </a:r>
            <a:r>
              <a:rPr lang="en-US" sz="1600" b="0" u="sng" dirty="0">
                <a:solidFill>
                  <a:schemeClr val="tx1"/>
                </a:solidFill>
                <a:latin typeface="Poppins" panose="00000500000000000000" pitchFamily="2" charset="0"/>
                <a:cs typeface="Poppins" panose="00000500000000000000" pitchFamily="2" charset="0"/>
              </a:rPr>
              <a:t>Entrepreneurial Mindset Training</a:t>
            </a:r>
            <a:endParaRPr lang="en-US" sz="1600" dirty="0">
              <a:solidFill>
                <a:schemeClr val="tx1"/>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17F67FAF-10D6-42C5-0A6C-21780DF724FA}"/>
              </a:ext>
            </a:extLst>
          </p:cNvPr>
          <p:cNvSpPr txBox="1"/>
          <p:nvPr/>
        </p:nvSpPr>
        <p:spPr>
          <a:xfrm>
            <a:off x="4914899" y="2448986"/>
            <a:ext cx="2489202" cy="2308324"/>
          </a:xfrm>
          <a:prstGeom prst="rect">
            <a:avLst/>
          </a:prstGeom>
          <a:noFill/>
        </p:spPr>
        <p:txBody>
          <a:bodyPr wrap="square">
            <a:spAutoFit/>
          </a:bodyPr>
          <a:lstStyle/>
          <a:p>
            <a:r>
              <a:rPr lang="en-US" sz="1600" b="1" dirty="0">
                <a:latin typeface="Poppins" panose="00000500000000000000" pitchFamily="2" charset="0"/>
                <a:cs typeface="Poppins" panose="00000500000000000000" pitchFamily="2" charset="0"/>
              </a:rPr>
              <a:t>Coach/advisor tip</a:t>
            </a:r>
            <a:r>
              <a:rPr lang="en-US" sz="1600" b="1" dirty="0">
                <a:solidFill>
                  <a:schemeClr val="tx1"/>
                </a:solidFill>
                <a:latin typeface="Poppins" panose="00000500000000000000" pitchFamily="2" charset="0"/>
                <a:cs typeface="Poppins" panose="00000500000000000000" pitchFamily="2" charset="0"/>
              </a:rPr>
              <a:t>: </a:t>
            </a:r>
            <a:r>
              <a:rPr lang="en-US" sz="1600" b="0" dirty="0">
                <a:solidFill>
                  <a:schemeClr val="tx1"/>
                </a:solidFill>
                <a:latin typeface="Poppins" panose="00000500000000000000" pitchFamily="2" charset="0"/>
                <a:cs typeface="Poppins" panose="00000500000000000000" pitchFamily="2" charset="0"/>
              </a:rPr>
              <a:t>this logo indicates that the call-out is related to advice designed for a coach or advisor who is working with a small business or entrepreneur</a:t>
            </a:r>
            <a:endParaRPr lang="en-US" sz="1600"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17102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8432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Funding request</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3" name="TextBox 2">
            <a:extLst>
              <a:ext uri="{FF2B5EF4-FFF2-40B4-BE49-F238E27FC236}">
                <a16:creationId xmlns:a16="http://schemas.microsoft.com/office/drawing/2014/main" id="{93F7B3B3-F044-3904-D3B8-5141589DA8BE}"/>
              </a:ext>
            </a:extLst>
          </p:cNvPr>
          <p:cNvSpPr txBox="1"/>
          <p:nvPr/>
        </p:nvSpPr>
        <p:spPr>
          <a:xfrm>
            <a:off x="91440" y="1029480"/>
            <a:ext cx="8940800" cy="3046988"/>
          </a:xfrm>
          <a:prstGeom prst="rect">
            <a:avLst/>
          </a:prstGeom>
          <a:noFill/>
        </p:spPr>
        <p:txBody>
          <a:bodyPr wrap="square">
            <a:spAutoFit/>
          </a:bodyPr>
          <a:lstStyle/>
          <a:p>
            <a:r>
              <a:rPr lang="en-US" sz="1200" dirty="0">
                <a:latin typeface="Poppins" panose="00000500000000000000" pitchFamily="2" charset="0"/>
                <a:cs typeface="Poppins" panose="00000500000000000000" pitchFamily="2" charset="0"/>
              </a:rPr>
              <a:t>Within a business plan that seeks funding for lenders or investors, the funding request page helps to make the case for why the business needs money, the type of funding the business is seeking, and the desired or acceptable terms for that funding. The factors to be included differ based upon the type of funding sought – namely whether the funding sought is predominately debt-based, equity-based, or both. However, regardless as to the source, it is important to mention:</a:t>
            </a:r>
          </a:p>
          <a:p>
            <a:endParaRPr lang="en-US" sz="1200" dirty="0">
              <a:latin typeface="Poppins" panose="00000500000000000000" pitchFamily="2" charset="0"/>
              <a:cs typeface="Poppins" panose="00000500000000000000" pitchFamily="2" charset="0"/>
            </a:endParaRPr>
          </a:p>
          <a:p>
            <a:pPr marL="628650" lvl="1" indent="-171450">
              <a:buFont typeface="Arial" panose="020B0604020202020204" pitchFamily="34" charset="0"/>
              <a:buChar char="•"/>
            </a:pPr>
            <a:r>
              <a:rPr lang="en-US" sz="1200" b="1" dirty="0">
                <a:latin typeface="Poppins" panose="00000500000000000000" pitchFamily="2" charset="0"/>
                <a:cs typeface="Poppins" panose="00000500000000000000" pitchFamily="2" charset="0"/>
              </a:rPr>
              <a:t>The specific funding amount needed: </a:t>
            </a:r>
            <a:r>
              <a:rPr lang="en-US" sz="1200" dirty="0">
                <a:latin typeface="Poppins" panose="00000500000000000000" pitchFamily="2" charset="0"/>
                <a:cs typeface="Poppins" panose="00000500000000000000" pitchFamily="2" charset="0"/>
              </a:rPr>
              <a:t>this estimate should come from financial projections – a topic considered in the </a:t>
            </a:r>
            <a:r>
              <a:rPr lang="en-US" sz="1200" u="sng" dirty="0">
                <a:latin typeface="Poppins" panose="00000500000000000000" pitchFamily="2" charset="0"/>
                <a:cs typeface="Poppins" panose="00000500000000000000" pitchFamily="2" charset="0"/>
              </a:rPr>
              <a:t>Business Pitch</a:t>
            </a:r>
            <a:r>
              <a:rPr lang="en-US" sz="1200" dirty="0">
                <a:latin typeface="Poppins" panose="00000500000000000000" pitchFamily="2" charset="0"/>
                <a:cs typeface="Poppins" panose="00000500000000000000" pitchFamily="2" charset="0"/>
              </a:rPr>
              <a:t> module – with reference to when certain amounts of funding are required;</a:t>
            </a:r>
          </a:p>
          <a:p>
            <a:pPr lvl="1"/>
            <a:endParaRPr lang="en-US" sz="1200" dirty="0">
              <a:latin typeface="Poppins" panose="00000500000000000000" pitchFamily="2" charset="0"/>
              <a:cs typeface="Poppins" panose="00000500000000000000" pitchFamily="2" charset="0"/>
            </a:endParaRPr>
          </a:p>
          <a:p>
            <a:pPr marL="628650" lvl="1" indent="-171450">
              <a:buFont typeface="Arial" panose="020B0604020202020204" pitchFamily="34" charset="0"/>
              <a:buChar char="•"/>
            </a:pPr>
            <a:r>
              <a:rPr lang="en-US" sz="1200" b="1" dirty="0">
                <a:latin typeface="Poppins" panose="00000500000000000000" pitchFamily="2" charset="0"/>
                <a:cs typeface="Poppins" panose="00000500000000000000" pitchFamily="2" charset="0"/>
              </a:rPr>
              <a:t>Use of funds: </a:t>
            </a:r>
            <a:r>
              <a:rPr lang="en-US" sz="1200" dirty="0">
                <a:latin typeface="Poppins" panose="00000500000000000000" pitchFamily="2" charset="0"/>
                <a:cs typeface="Poppins" panose="00000500000000000000" pitchFamily="2" charset="0"/>
              </a:rPr>
              <a:t>A detailed breakdown of the use of the funds, both in general (whether the funds will go to startup costs, operating capital, marketing, debt repayment, etc.), but then also with an explanation as to what major expenses those funds will go toward within those categories.</a:t>
            </a:r>
          </a:p>
          <a:p>
            <a:pPr marL="628650" lvl="1" indent="-171450">
              <a:buFont typeface="Arial" panose="020B0604020202020204" pitchFamily="34" charset="0"/>
              <a:buChar char="•"/>
            </a:pPr>
            <a:endParaRPr lang="en-US" sz="1200" dirty="0">
              <a:latin typeface="Poppins" panose="00000500000000000000" pitchFamily="2" charset="0"/>
              <a:cs typeface="Poppins" panose="00000500000000000000" pitchFamily="2" charset="0"/>
            </a:endParaRPr>
          </a:p>
          <a:p>
            <a:pPr marL="628650" lvl="1" indent="-171450">
              <a:buFont typeface="Arial" panose="020B0604020202020204" pitchFamily="34" charset="0"/>
              <a:buChar char="•"/>
            </a:pPr>
            <a:r>
              <a:rPr lang="en-US" sz="1200" b="1" dirty="0">
                <a:latin typeface="Poppins" panose="00000500000000000000" pitchFamily="2" charset="0"/>
                <a:cs typeface="Poppins" panose="00000500000000000000" pitchFamily="2" charset="0"/>
              </a:rPr>
              <a:t>Existing funding</a:t>
            </a:r>
            <a:r>
              <a:rPr lang="en-US" sz="1200" dirty="0">
                <a:latin typeface="Poppins" panose="00000500000000000000" pitchFamily="2" charset="0"/>
                <a:cs typeface="Poppins" panose="00000500000000000000" pitchFamily="2" charset="0"/>
              </a:rPr>
              <a:t>: A mention of any existing funding already provided (including by the owners), and what terms or obligations that funding is tied to.</a:t>
            </a:r>
          </a:p>
        </p:txBody>
      </p:sp>
      <p:graphicFrame>
        <p:nvGraphicFramePr>
          <p:cNvPr id="13" name="Table 12">
            <a:extLst>
              <a:ext uri="{FF2B5EF4-FFF2-40B4-BE49-F238E27FC236}">
                <a16:creationId xmlns:a16="http://schemas.microsoft.com/office/drawing/2014/main" id="{25F9C849-346B-639D-341C-E31D45B9823D}"/>
              </a:ext>
            </a:extLst>
          </p:cNvPr>
          <p:cNvGraphicFramePr>
            <a:graphicFrameLocks noGrp="1"/>
          </p:cNvGraphicFramePr>
          <p:nvPr>
            <p:extLst>
              <p:ext uri="{D42A27DB-BD31-4B8C-83A1-F6EECF244321}">
                <p14:modId xmlns:p14="http://schemas.microsoft.com/office/powerpoint/2010/main" val="4087032407"/>
              </p:ext>
            </p:extLst>
          </p:nvPr>
        </p:nvGraphicFramePr>
        <p:xfrm>
          <a:off x="91440" y="4162425"/>
          <a:ext cx="8940800" cy="2571750"/>
        </p:xfrm>
        <a:graphic>
          <a:graphicData uri="http://schemas.openxmlformats.org/drawingml/2006/table">
            <a:tbl>
              <a:tblPr firstRow="1" bandRow="1">
                <a:tableStyleId>{5C22544A-7EE6-4342-B048-85BDC9FD1C3A}</a:tableStyleId>
              </a:tblPr>
              <a:tblGrid>
                <a:gridCol w="2442210">
                  <a:extLst>
                    <a:ext uri="{9D8B030D-6E8A-4147-A177-3AD203B41FA5}">
                      <a16:colId xmlns:a16="http://schemas.microsoft.com/office/drawing/2014/main" val="1892061497"/>
                    </a:ext>
                  </a:extLst>
                </a:gridCol>
                <a:gridCol w="6498590">
                  <a:extLst>
                    <a:ext uri="{9D8B030D-6E8A-4147-A177-3AD203B41FA5}">
                      <a16:colId xmlns:a16="http://schemas.microsoft.com/office/drawing/2014/main" val="2566868959"/>
                    </a:ext>
                  </a:extLst>
                </a:gridCol>
              </a:tblGrid>
              <a:tr h="406379">
                <a:tc>
                  <a:txBody>
                    <a:bodyPr/>
                    <a:lstStyle/>
                    <a:p>
                      <a:pPr algn="ctr"/>
                      <a:r>
                        <a:rPr lang="en-US" sz="1200" u="none" dirty="0">
                          <a:solidFill>
                            <a:schemeClr val="tx1"/>
                          </a:solidFill>
                          <a:latin typeface="Poppins" panose="00000500000000000000" pitchFamily="2" charset="0"/>
                          <a:cs typeface="Poppins" panose="00000500000000000000" pitchFamily="2" charset="0"/>
                        </a:rPr>
                        <a:t>For debt-based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u="none" dirty="0">
                          <a:solidFill>
                            <a:schemeClr val="tx1"/>
                          </a:solidFill>
                          <a:latin typeface="Poppins" panose="00000500000000000000" pitchFamily="2" charset="0"/>
                          <a:cs typeface="Poppins" panose="00000500000000000000" pitchFamily="2" charset="0"/>
                        </a:rPr>
                        <a:t>For equity-based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4874084"/>
                  </a:ext>
                </a:extLst>
              </a:tr>
              <a:tr h="21653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Poppins" panose="00000500000000000000" pitchFamily="2" charset="0"/>
                          <a:cs typeface="Poppins" panose="00000500000000000000" pitchFamily="2" charset="0"/>
                        </a:rPr>
                        <a:t>Debt-based funding is covered in greater depth within the </a:t>
                      </a:r>
                      <a:r>
                        <a:rPr lang="en-US" sz="1200" u="sng" dirty="0">
                          <a:solidFill>
                            <a:schemeClr val="tx1"/>
                          </a:solidFill>
                          <a:latin typeface="Poppins" panose="00000500000000000000" pitchFamily="2" charset="0"/>
                          <a:cs typeface="Poppins" panose="00000500000000000000" pitchFamily="2" charset="0"/>
                        </a:rPr>
                        <a:t>Debt Funding</a:t>
                      </a:r>
                      <a:r>
                        <a:rPr lang="en-US" sz="1200" u="none" dirty="0">
                          <a:solidFill>
                            <a:schemeClr val="tx1"/>
                          </a:solidFill>
                          <a:latin typeface="Poppins" panose="00000500000000000000" pitchFamily="2" charset="0"/>
                          <a:cs typeface="Poppins" panose="00000500000000000000" pitchFamily="2" charset="0"/>
                        </a:rPr>
                        <a:t> module. It will be important to specify your desired terms, including: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u="none" dirty="0">
                        <a:solidFill>
                          <a:schemeClr val="tx1"/>
                        </a:solidFill>
                        <a:latin typeface="Poppins" panose="00000500000000000000" pitchFamily="2" charset="0"/>
                        <a:cs typeface="Poppins" panose="00000500000000000000" pitchFamily="2" charset="0"/>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200" u="none" dirty="0">
                          <a:solidFill>
                            <a:schemeClr val="tx1"/>
                          </a:solidFill>
                          <a:latin typeface="Poppins" panose="00000500000000000000" pitchFamily="2" charset="0"/>
                          <a:cs typeface="Poppins" panose="00000500000000000000" pitchFamily="2" charset="0"/>
                        </a:rPr>
                        <a:t>Loan duration;</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200" u="none" dirty="0">
                          <a:solidFill>
                            <a:schemeClr val="tx1"/>
                          </a:solidFill>
                          <a:latin typeface="Poppins" panose="00000500000000000000" pitchFamily="2" charset="0"/>
                          <a:cs typeface="Poppins" panose="00000500000000000000" pitchFamily="2" charset="0"/>
                        </a:rPr>
                        <a:t>Interest rate; and</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200" u="none" dirty="0">
                          <a:solidFill>
                            <a:schemeClr val="tx1"/>
                          </a:solidFill>
                          <a:latin typeface="Poppins" panose="00000500000000000000" pitchFamily="2" charset="0"/>
                          <a:cs typeface="Poppins" panose="00000500000000000000" pitchFamily="2" charset="0"/>
                        </a:rPr>
                        <a:t>Repayment 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dirty="0">
                          <a:solidFill>
                            <a:schemeClr val="tx1"/>
                          </a:solidFill>
                          <a:latin typeface="Poppins" panose="00000500000000000000" pitchFamily="2" charset="0"/>
                          <a:cs typeface="Poppins" panose="00000500000000000000" pitchFamily="2" charset="0"/>
                        </a:rPr>
                        <a:t>Equity-based funding is covered in greater depth within the </a:t>
                      </a:r>
                      <a:r>
                        <a:rPr lang="en-US" sz="1200" u="sng" dirty="0">
                          <a:solidFill>
                            <a:schemeClr val="tx1"/>
                          </a:solidFill>
                          <a:latin typeface="Poppins" panose="00000500000000000000" pitchFamily="2" charset="0"/>
                          <a:cs typeface="Poppins" panose="00000500000000000000" pitchFamily="2" charset="0"/>
                        </a:rPr>
                        <a:t>Equity Funding</a:t>
                      </a:r>
                      <a:r>
                        <a:rPr lang="en-US" sz="1200" u="none" dirty="0">
                          <a:solidFill>
                            <a:schemeClr val="tx1"/>
                          </a:solidFill>
                          <a:latin typeface="Poppins" panose="00000500000000000000" pitchFamily="2" charset="0"/>
                          <a:cs typeface="Poppins" panose="00000500000000000000" pitchFamily="2" charset="0"/>
                        </a:rPr>
                        <a:t> module.</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200" u="none" dirty="0">
                          <a:solidFill>
                            <a:schemeClr val="tx1"/>
                          </a:solidFill>
                          <a:latin typeface="Poppins" panose="00000500000000000000" pitchFamily="2" charset="0"/>
                          <a:cs typeface="Poppins" panose="00000500000000000000" pitchFamily="2" charset="0"/>
                        </a:rPr>
                        <a:t>Amount of equity investment needed;</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200" u="none" dirty="0">
                          <a:solidFill>
                            <a:schemeClr val="tx1"/>
                          </a:solidFill>
                          <a:latin typeface="Poppins" panose="00000500000000000000" pitchFamily="2" charset="0"/>
                          <a:cs typeface="Poppins" panose="00000500000000000000" pitchFamily="2" charset="0"/>
                        </a:rPr>
                        <a:t>Pre-money valuation of the business;</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200" u="none" dirty="0">
                          <a:solidFill>
                            <a:schemeClr val="tx1"/>
                          </a:solidFill>
                          <a:latin typeface="Poppins" panose="00000500000000000000" pitchFamily="2" charset="0"/>
                          <a:cs typeface="Poppins" panose="00000500000000000000" pitchFamily="2" charset="0"/>
                        </a:rPr>
                        <a:t>Expected return on investment (ROI);</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200" u="none" dirty="0">
                          <a:solidFill>
                            <a:schemeClr val="tx1"/>
                          </a:solidFill>
                          <a:latin typeface="Poppins" panose="00000500000000000000" pitchFamily="2" charset="0"/>
                          <a:cs typeface="Poppins" panose="00000500000000000000" pitchFamily="2" charset="0"/>
                        </a:rPr>
                        <a:t>Exit strategies for investors and owners;</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200" u="none" dirty="0">
                          <a:solidFill>
                            <a:schemeClr val="tx1"/>
                          </a:solidFill>
                          <a:latin typeface="Poppins" panose="00000500000000000000" pitchFamily="2" charset="0"/>
                          <a:cs typeface="Poppins" panose="00000500000000000000" pitchFamily="2" charset="0"/>
                        </a:rPr>
                        <a:t>Type of equity offered: common vs. preferred shares and proposed voting rights, dividends, and control over business decisions;</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lang="en-US" sz="1200" u="none" dirty="0">
                          <a:solidFill>
                            <a:schemeClr val="tx1"/>
                          </a:solidFill>
                          <a:latin typeface="Poppins" panose="00000500000000000000" pitchFamily="2" charset="0"/>
                          <a:cs typeface="Poppins" panose="00000500000000000000" pitchFamily="2" charset="0"/>
                        </a:rPr>
                        <a:t>Investor involvement expectations/rights post-investment (for example, seats on the board of directors and whether the business hopes for certain added value from investors like expertise, activism, and support for further fundraising).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4406913"/>
                  </a:ext>
                </a:extLst>
              </a:tr>
            </a:tbl>
          </a:graphicData>
        </a:graphic>
      </p:graphicFrame>
    </p:spTree>
    <p:extLst>
      <p:ext uri="{BB962C8B-B14F-4D97-AF65-F5344CB8AC3E}">
        <p14:creationId xmlns:p14="http://schemas.microsoft.com/office/powerpoint/2010/main" val="2314897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101599" y="560270"/>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Appendix</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3" name="TextBox 2">
            <a:extLst>
              <a:ext uri="{FF2B5EF4-FFF2-40B4-BE49-F238E27FC236}">
                <a16:creationId xmlns:a16="http://schemas.microsoft.com/office/drawing/2014/main" id="{474B6820-5D2B-DF08-9FE5-605F9DB248C8}"/>
              </a:ext>
            </a:extLst>
          </p:cNvPr>
          <p:cNvSpPr txBox="1"/>
          <p:nvPr/>
        </p:nvSpPr>
        <p:spPr>
          <a:xfrm>
            <a:off x="101599" y="983911"/>
            <a:ext cx="8940800" cy="1200329"/>
          </a:xfrm>
          <a:prstGeom prst="rect">
            <a:avLst/>
          </a:prstGeom>
          <a:noFill/>
        </p:spPr>
        <p:txBody>
          <a:bodyPr wrap="square">
            <a:spAutoFit/>
          </a:bodyPr>
          <a:lstStyle/>
          <a:p>
            <a:r>
              <a:rPr lang="en-US" sz="1200" dirty="0">
                <a:latin typeface="Poppins" panose="00000500000000000000" pitchFamily="2" charset="0"/>
                <a:cs typeface="Poppins" panose="00000500000000000000" pitchFamily="2" charset="0"/>
              </a:rPr>
              <a:t>A wide range of supporting documents can and should be provided in an appendix whenever there are likely to be questions raised by certain readers about key aspects of a business that can only be answered by highly detailed or credible documentation (e.g., financial statements and tax documents). Documents that are likely to be included in a business plan appendix include the following. We detail documents likely required in any business plan, and then focus on additional documentation that is likely to be required if the business is seeking funding from those reading/reviewing the business plan.</a:t>
            </a:r>
          </a:p>
        </p:txBody>
      </p:sp>
      <p:sp>
        <p:nvSpPr>
          <p:cNvPr id="6" name="TextBox 5">
            <a:extLst>
              <a:ext uri="{FF2B5EF4-FFF2-40B4-BE49-F238E27FC236}">
                <a16:creationId xmlns:a16="http://schemas.microsoft.com/office/drawing/2014/main" id="{E9029F85-8F3A-D26A-2E42-85B18533B99D}"/>
              </a:ext>
            </a:extLst>
          </p:cNvPr>
          <p:cNvSpPr txBox="1"/>
          <p:nvPr/>
        </p:nvSpPr>
        <p:spPr>
          <a:xfrm>
            <a:off x="168731" y="2282845"/>
            <a:ext cx="6210297" cy="4524315"/>
          </a:xfrm>
          <a:prstGeom prst="rect">
            <a:avLst/>
          </a:prstGeom>
          <a:noFill/>
        </p:spPr>
        <p:txBody>
          <a:bodyPr wrap="square">
            <a:spAutoFit/>
          </a:bodyPr>
          <a:lstStyle/>
          <a:p>
            <a:pPr marL="171450" indent="-171450">
              <a:buFont typeface="Courier New" panose="02070309020205020404" pitchFamily="49" charset="0"/>
              <a:buChar char="o"/>
            </a:pPr>
            <a:r>
              <a:rPr lang="en-US" sz="1200" dirty="0">
                <a:latin typeface="Poppins" panose="00000500000000000000" pitchFamily="2" charset="0"/>
                <a:cs typeface="Poppins" panose="00000500000000000000" pitchFamily="2" charset="0"/>
              </a:rPr>
              <a:t>Resumes of key management/owners;</a:t>
            </a:r>
          </a:p>
          <a:p>
            <a:pPr marL="171450" indent="-171450">
              <a:buFont typeface="Courier New" panose="02070309020205020404" pitchFamily="49" charset="0"/>
              <a:buChar char="o"/>
            </a:pPr>
            <a:endParaRPr lang="en-US" sz="1200" dirty="0">
              <a:latin typeface="Poppins" panose="00000500000000000000" pitchFamily="2" charset="0"/>
              <a:cs typeface="Poppins" panose="00000500000000000000" pitchFamily="2" charset="0"/>
            </a:endParaRPr>
          </a:p>
          <a:p>
            <a:pPr marL="171450" indent="-171450">
              <a:buFont typeface="Courier New" panose="02070309020205020404" pitchFamily="49" charset="0"/>
              <a:buChar char="o"/>
            </a:pPr>
            <a:r>
              <a:rPr lang="en-US" sz="1200" dirty="0">
                <a:latin typeface="Poppins" panose="00000500000000000000" pitchFamily="2" charset="0"/>
                <a:cs typeface="Poppins" panose="00000500000000000000" pitchFamily="2" charset="0"/>
              </a:rPr>
              <a:t>Additional information (pictures, videos, detailed descriptions, specifications) of products/services;</a:t>
            </a:r>
          </a:p>
          <a:p>
            <a:pPr marL="171450" indent="-171450">
              <a:buFont typeface="Courier New" panose="02070309020205020404" pitchFamily="49" charset="0"/>
              <a:buChar char="o"/>
            </a:pPr>
            <a:endParaRPr lang="en-US" sz="1200" dirty="0">
              <a:latin typeface="Poppins" panose="00000500000000000000" pitchFamily="2" charset="0"/>
              <a:cs typeface="Poppins" panose="00000500000000000000" pitchFamily="2" charset="0"/>
            </a:endParaRPr>
          </a:p>
          <a:p>
            <a:pPr marL="171450" indent="-171450">
              <a:buFont typeface="Courier New" panose="02070309020205020404" pitchFamily="49" charset="0"/>
              <a:buChar char="o"/>
            </a:pPr>
            <a:r>
              <a:rPr lang="en-US" sz="1200" dirty="0">
                <a:latin typeface="Poppins" panose="00000500000000000000" pitchFamily="2" charset="0"/>
                <a:cs typeface="Poppins" panose="00000500000000000000" pitchFamily="2" charset="0"/>
              </a:rPr>
              <a:t>Market research data – ideally with detailed charts, graphs, and tables;</a:t>
            </a:r>
          </a:p>
          <a:p>
            <a:pPr marL="171450" indent="-171450">
              <a:buFont typeface="Courier New" panose="02070309020205020404" pitchFamily="49" charset="0"/>
              <a:buChar char="o"/>
            </a:pPr>
            <a:endParaRPr lang="en-US" sz="1200" dirty="0">
              <a:latin typeface="Poppins" panose="00000500000000000000" pitchFamily="2" charset="0"/>
              <a:cs typeface="Poppins" panose="00000500000000000000" pitchFamily="2" charset="0"/>
            </a:endParaRPr>
          </a:p>
          <a:p>
            <a:pPr marL="171450" indent="-171450">
              <a:buFont typeface="Courier New" panose="02070309020205020404" pitchFamily="49" charset="0"/>
              <a:buChar char="o"/>
            </a:pPr>
            <a:r>
              <a:rPr lang="en-US" sz="1200" dirty="0">
                <a:latin typeface="Poppins" panose="00000500000000000000" pitchFamily="2" charset="0"/>
                <a:cs typeface="Poppins" panose="00000500000000000000" pitchFamily="2" charset="0"/>
              </a:rPr>
              <a:t>Detailed financial statements, including:</a:t>
            </a:r>
          </a:p>
          <a:p>
            <a:pPr marL="628650" lvl="1"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Income statement;</a:t>
            </a:r>
          </a:p>
          <a:p>
            <a:pPr marL="628650" lvl="1"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Balance sheet;</a:t>
            </a:r>
          </a:p>
          <a:p>
            <a:pPr marL="628650" lvl="1"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Cash flow statements;</a:t>
            </a:r>
          </a:p>
          <a:p>
            <a:pPr marL="171450" indent="-171450">
              <a:buFont typeface="Courier New" panose="02070309020205020404" pitchFamily="49" charset="0"/>
              <a:buChar char="o"/>
            </a:pPr>
            <a:endParaRPr lang="en-US" sz="1200" dirty="0">
              <a:latin typeface="Poppins" panose="00000500000000000000" pitchFamily="2" charset="0"/>
              <a:cs typeface="Poppins" panose="00000500000000000000" pitchFamily="2" charset="0"/>
            </a:endParaRPr>
          </a:p>
          <a:p>
            <a:pPr marL="171450" indent="-171450">
              <a:buFont typeface="Courier New" panose="02070309020205020404" pitchFamily="49" charset="0"/>
              <a:buChar char="o"/>
            </a:pPr>
            <a:r>
              <a:rPr lang="en-US" sz="1200" dirty="0">
                <a:latin typeface="Poppins" panose="00000500000000000000" pitchFamily="2" charset="0"/>
                <a:cs typeface="Poppins" panose="00000500000000000000" pitchFamily="2" charset="0"/>
              </a:rPr>
              <a:t>Legal documents, including:</a:t>
            </a:r>
          </a:p>
          <a:p>
            <a:pPr marL="628650" lvl="1"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Business licenses;</a:t>
            </a:r>
          </a:p>
          <a:p>
            <a:pPr marL="628650" lvl="1"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Permits;</a:t>
            </a:r>
          </a:p>
          <a:p>
            <a:pPr marL="628650" lvl="1"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Intellectual property documentation, including: patents, trademarks, and copyrights;</a:t>
            </a:r>
          </a:p>
          <a:p>
            <a:pPr marL="171450" indent="-171450">
              <a:buFont typeface="Courier New" panose="02070309020205020404" pitchFamily="49" charset="0"/>
              <a:buChar char="o"/>
            </a:pPr>
            <a:endParaRPr lang="en-US" sz="1200" dirty="0">
              <a:latin typeface="Poppins" panose="00000500000000000000" pitchFamily="2" charset="0"/>
              <a:cs typeface="Poppins" panose="00000500000000000000" pitchFamily="2" charset="0"/>
            </a:endParaRPr>
          </a:p>
          <a:p>
            <a:pPr marL="171450" indent="-171450">
              <a:buFont typeface="Courier New" panose="02070309020205020404" pitchFamily="49" charset="0"/>
              <a:buChar char="o"/>
            </a:pPr>
            <a:r>
              <a:rPr lang="en-US" sz="1200" dirty="0">
                <a:latin typeface="Poppins" panose="00000500000000000000" pitchFamily="2" charset="0"/>
                <a:cs typeface="Poppins" panose="00000500000000000000" pitchFamily="2" charset="0"/>
              </a:rPr>
              <a:t>Contracts, including:</a:t>
            </a:r>
          </a:p>
          <a:p>
            <a:pPr marL="628650" lvl="1"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Partnership agreements;</a:t>
            </a:r>
          </a:p>
          <a:p>
            <a:pPr marL="628650" lvl="1"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Lease agreements;</a:t>
            </a:r>
          </a:p>
          <a:p>
            <a:pPr marL="628650" lvl="1"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Key contracts with suppliers and customers.</a:t>
            </a:r>
          </a:p>
          <a:p>
            <a:pPr marL="171450" indent="-171450">
              <a:buFont typeface="Courier New" panose="02070309020205020404" pitchFamily="49" charset="0"/>
              <a:buChar char="o"/>
            </a:pPr>
            <a:endParaRPr lang="en-US" sz="1200" dirty="0">
              <a:latin typeface="Poppins" panose="00000500000000000000" pitchFamily="2" charset="0"/>
              <a:cs typeface="Poppins" panose="00000500000000000000" pitchFamily="2" charset="0"/>
            </a:endParaRPr>
          </a:p>
          <a:p>
            <a:pPr marL="171450" indent="-171450">
              <a:buFont typeface="Courier New" panose="02070309020205020404" pitchFamily="49" charset="0"/>
              <a:buChar char="o"/>
            </a:pPr>
            <a:r>
              <a:rPr lang="en-US" sz="1200" dirty="0">
                <a:latin typeface="Poppins" panose="00000500000000000000" pitchFamily="2" charset="0"/>
                <a:cs typeface="Poppins" panose="00000500000000000000" pitchFamily="2" charset="0"/>
              </a:rPr>
              <a:t>References and letters of support.</a:t>
            </a:r>
            <a:endParaRPr lang="en-US" dirty="0"/>
          </a:p>
        </p:txBody>
      </p:sp>
      <p:sp>
        <p:nvSpPr>
          <p:cNvPr id="8" name="TextBox 7">
            <a:extLst>
              <a:ext uri="{FF2B5EF4-FFF2-40B4-BE49-F238E27FC236}">
                <a16:creationId xmlns:a16="http://schemas.microsoft.com/office/drawing/2014/main" id="{F0413D0F-C61D-900D-B5A2-2E77035D8B2A}"/>
              </a:ext>
            </a:extLst>
          </p:cNvPr>
          <p:cNvSpPr txBox="1"/>
          <p:nvPr/>
        </p:nvSpPr>
        <p:spPr>
          <a:xfrm>
            <a:off x="6465204" y="2153085"/>
            <a:ext cx="2489200" cy="338554"/>
          </a:xfrm>
          <a:prstGeom prst="rect">
            <a:avLst/>
          </a:prstGeom>
          <a:noFill/>
        </p:spPr>
        <p:txBody>
          <a:bodyPr wrap="square" rtlCol="0">
            <a:spAutoFit/>
          </a:bodyPr>
          <a:lstStyle/>
          <a:p>
            <a:pPr algn="ctr"/>
            <a:r>
              <a:rPr lang="en-US" sz="1600" b="1" i="1" dirty="0">
                <a:latin typeface="Poppins" panose="00000500000000000000" pitchFamily="2" charset="0"/>
                <a:cs typeface="Poppins" panose="00000500000000000000" pitchFamily="2" charset="0"/>
              </a:rPr>
              <a:t>For funding:</a:t>
            </a:r>
          </a:p>
        </p:txBody>
      </p:sp>
      <p:cxnSp>
        <p:nvCxnSpPr>
          <p:cNvPr id="10" name="Straight Connector 9">
            <a:extLst>
              <a:ext uri="{FF2B5EF4-FFF2-40B4-BE49-F238E27FC236}">
                <a16:creationId xmlns:a16="http://schemas.microsoft.com/office/drawing/2014/main" id="{F476BEF2-1417-7049-D623-66826C130AD1}"/>
              </a:ext>
            </a:extLst>
          </p:cNvPr>
          <p:cNvCxnSpPr>
            <a:cxnSpLocks/>
          </p:cNvCxnSpPr>
          <p:nvPr/>
        </p:nvCxnSpPr>
        <p:spPr>
          <a:xfrm>
            <a:off x="6277065" y="2568127"/>
            <a:ext cx="0" cy="39537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354DD7E-7D3E-30A0-9292-B0BAD3C11BD3}"/>
              </a:ext>
            </a:extLst>
          </p:cNvPr>
          <p:cNvSpPr txBox="1"/>
          <p:nvPr/>
        </p:nvSpPr>
        <p:spPr>
          <a:xfrm>
            <a:off x="6553198" y="2528062"/>
            <a:ext cx="2313211" cy="4431983"/>
          </a:xfrm>
          <a:prstGeom prst="rect">
            <a:avLst/>
          </a:prstGeom>
          <a:noFill/>
        </p:spPr>
        <p:txBody>
          <a:bodyPr wrap="square">
            <a:spAutoFit/>
          </a:bodyPr>
          <a:lstStyle/>
          <a:p>
            <a:pPr marL="171450" indent="-171450">
              <a:buFont typeface="Courier New" panose="02070309020205020404" pitchFamily="49" charset="0"/>
              <a:buChar char="o"/>
            </a:pPr>
            <a:r>
              <a:rPr lang="en-US" sz="1200" dirty="0">
                <a:latin typeface="Poppins" panose="00000500000000000000" pitchFamily="2" charset="0"/>
                <a:cs typeface="Poppins" panose="00000500000000000000" pitchFamily="2" charset="0"/>
              </a:rPr>
              <a:t>Financial projections for the next 3-5 years, including a break-even analysis and pro-forma income statement and cash flow analysis</a:t>
            </a:r>
          </a:p>
          <a:p>
            <a:pPr marL="171450" indent="-171450">
              <a:buFont typeface="Courier New" panose="02070309020205020404" pitchFamily="49" charset="0"/>
              <a:buChar char="o"/>
            </a:pPr>
            <a:endParaRPr lang="en-US" sz="1200" dirty="0">
              <a:latin typeface="Poppins" panose="00000500000000000000" pitchFamily="2" charset="0"/>
              <a:cs typeface="Poppins" panose="00000500000000000000" pitchFamily="2" charset="0"/>
            </a:endParaRPr>
          </a:p>
          <a:p>
            <a:pPr marL="171450" indent="-171450">
              <a:buFont typeface="Courier New" panose="02070309020205020404" pitchFamily="49" charset="0"/>
              <a:buChar char="o"/>
            </a:pPr>
            <a:r>
              <a:rPr lang="en-US" sz="1200" dirty="0">
                <a:latin typeface="Poppins" panose="00000500000000000000" pitchFamily="2" charset="0"/>
                <a:cs typeface="Poppins" panose="00000500000000000000" pitchFamily="2" charset="0"/>
              </a:rPr>
              <a:t>For debt-based funding:</a:t>
            </a:r>
          </a:p>
          <a:p>
            <a:pPr marL="628650" lvl="1"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Loan amortization schedule;</a:t>
            </a:r>
          </a:p>
          <a:p>
            <a:pPr marL="628650" lvl="1"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Personal financial statement;</a:t>
            </a:r>
          </a:p>
          <a:p>
            <a:pPr marL="628650" lvl="1" indent="-171450">
              <a:buFont typeface="Arial" panose="020B0604020202020204" pitchFamily="34" charset="0"/>
              <a:buChar char="•"/>
            </a:pPr>
            <a:endParaRPr lang="en-US" sz="1200" dirty="0">
              <a:latin typeface="Poppins" panose="00000500000000000000" pitchFamily="2" charset="0"/>
              <a:cs typeface="Poppins" panose="00000500000000000000" pitchFamily="2" charset="0"/>
            </a:endParaRPr>
          </a:p>
          <a:p>
            <a:pPr marL="171450" indent="-171450">
              <a:buFont typeface="Courier New" panose="02070309020205020404" pitchFamily="49" charset="0"/>
              <a:buChar char="o"/>
            </a:pPr>
            <a:r>
              <a:rPr lang="en-US" sz="1200" dirty="0">
                <a:latin typeface="Poppins" panose="00000500000000000000" pitchFamily="2" charset="0"/>
                <a:cs typeface="Poppins" panose="00000500000000000000" pitchFamily="2" charset="0"/>
              </a:rPr>
              <a:t>For equity-based funding:</a:t>
            </a:r>
          </a:p>
          <a:p>
            <a:pPr marL="628650" lvl="1"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Existing ownership and equity structure (capitalization table);</a:t>
            </a:r>
          </a:p>
          <a:p>
            <a:pPr marL="628650" lvl="1" indent="-171450">
              <a:buFont typeface="Arial" panose="020B0604020202020204" pitchFamily="34" charset="0"/>
              <a:buChar char="•"/>
            </a:pPr>
            <a:r>
              <a:rPr lang="en-US" sz="1200" dirty="0">
                <a:latin typeface="Poppins" panose="00000500000000000000" pitchFamily="2" charset="0"/>
                <a:cs typeface="Poppins" panose="00000500000000000000" pitchFamily="2" charset="0"/>
              </a:rPr>
              <a:t>Term sheet.</a:t>
            </a:r>
          </a:p>
          <a:p>
            <a:pPr marL="628650" lvl="1" indent="-171450">
              <a:buFont typeface="Arial" panose="020B0604020202020204" pitchFamily="34" charset="0"/>
              <a:buChar char="•"/>
            </a:pPr>
            <a:endParaRPr lang="en-US" sz="1200" dirty="0">
              <a:latin typeface="Poppins" panose="00000500000000000000" pitchFamily="2" charset="0"/>
              <a:cs typeface="Poppins" panose="00000500000000000000" pitchFamily="2" charset="0"/>
            </a:endParaRPr>
          </a:p>
          <a:p>
            <a:endParaRPr lang="en-US" dirty="0"/>
          </a:p>
        </p:txBody>
      </p:sp>
    </p:spTree>
    <p:extLst>
      <p:ext uri="{BB962C8B-B14F-4D97-AF65-F5344CB8AC3E}">
        <p14:creationId xmlns:p14="http://schemas.microsoft.com/office/powerpoint/2010/main" val="3653235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76960-257A-69D4-DA19-526C458ED2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77679A-AA5B-C256-5293-F1317816D504}"/>
              </a:ext>
            </a:extLst>
          </p:cNvPr>
          <p:cNvSpPr txBox="1"/>
          <p:nvPr/>
        </p:nvSpPr>
        <p:spPr>
          <a:xfrm>
            <a:off x="187213" y="779425"/>
            <a:ext cx="8769573" cy="3742050"/>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400" dirty="0">
              <a:latin typeface="Poppins" panose="00000500000000000000" pitchFamily="2" charset="0"/>
              <a:cs typeface="Poppins" panose="00000500000000000000" pitchFamily="2" charset="0"/>
            </a:endParaRPr>
          </a:p>
          <a:p>
            <a:pPr>
              <a:lnSpc>
                <a:spcPct val="150000"/>
              </a:lnSpc>
            </a:pPr>
            <a:endParaRPr lang="en-US" sz="24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 is a business plan and what is it used for?</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Parts of a business plan</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Recommendations for writing a business plan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FontTx/>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BAA0A59E-D648-0E0E-E546-FD335635EBB3}"/>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Tree>
    <p:extLst>
      <p:ext uri="{BB962C8B-B14F-4D97-AF65-F5344CB8AC3E}">
        <p14:creationId xmlns:p14="http://schemas.microsoft.com/office/powerpoint/2010/main" val="3066447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101599" y="560270"/>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Writing a business plan</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4" name="TextBox 3">
            <a:extLst>
              <a:ext uri="{FF2B5EF4-FFF2-40B4-BE49-F238E27FC236}">
                <a16:creationId xmlns:a16="http://schemas.microsoft.com/office/drawing/2014/main" id="{3FB194AD-61D7-9338-7271-89D366BD6134}"/>
              </a:ext>
            </a:extLst>
          </p:cNvPr>
          <p:cNvSpPr txBox="1"/>
          <p:nvPr/>
        </p:nvSpPr>
        <p:spPr>
          <a:xfrm>
            <a:off x="277586" y="1002581"/>
            <a:ext cx="8438604" cy="1569660"/>
          </a:xfrm>
          <a:prstGeom prst="rect">
            <a:avLst/>
          </a:prstGeom>
          <a:noFill/>
        </p:spPr>
        <p:txBody>
          <a:bodyPr wrap="square">
            <a:spAutoFit/>
          </a:bodyPr>
          <a:lstStyle/>
          <a:p>
            <a:r>
              <a:rPr lang="en-US" sz="1600" dirty="0">
                <a:latin typeface="Poppins" panose="00000500000000000000" pitchFamily="2" charset="0"/>
                <a:cs typeface="Poppins" panose="00000500000000000000" pitchFamily="2" charset="0"/>
              </a:rPr>
              <a:t>Despite the formatting of text within this presentation, it is best to present the business plan in a clear and easy to read manner. Supporting, this, be sure to:</a:t>
            </a:r>
          </a:p>
          <a:p>
            <a:pPr marL="742950" lvl="1"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Write in short simple sentences;</a:t>
            </a:r>
          </a:p>
          <a:p>
            <a:pPr marL="742950" lvl="1"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Use reading text sizes and spacing;</a:t>
            </a:r>
          </a:p>
          <a:p>
            <a:pPr marL="742950" lvl="1"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Include supporting images, tables, and charts;</a:t>
            </a:r>
          </a:p>
          <a:p>
            <a:pPr marL="742950" lvl="1"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Use bullet points when discussing a list of items.</a:t>
            </a:r>
          </a:p>
        </p:txBody>
      </p:sp>
      <p:sp>
        <p:nvSpPr>
          <p:cNvPr id="13" name="TextBox 12">
            <a:extLst>
              <a:ext uri="{FF2B5EF4-FFF2-40B4-BE49-F238E27FC236}">
                <a16:creationId xmlns:a16="http://schemas.microsoft.com/office/drawing/2014/main" id="{E7A633F6-0884-9DD1-6C7F-A221AD3B5851}"/>
              </a:ext>
            </a:extLst>
          </p:cNvPr>
          <p:cNvSpPr txBox="1"/>
          <p:nvPr/>
        </p:nvSpPr>
        <p:spPr>
          <a:xfrm>
            <a:off x="277586" y="2655156"/>
            <a:ext cx="4060734" cy="338554"/>
          </a:xfrm>
          <a:prstGeom prst="rect">
            <a:avLst/>
          </a:prstGeom>
          <a:noFill/>
        </p:spPr>
        <p:txBody>
          <a:bodyPr wrap="square" rtlCol="0">
            <a:spAutoFit/>
          </a:bodyPr>
          <a:lstStyle/>
          <a:p>
            <a:pPr algn="ctr"/>
            <a:r>
              <a:rPr lang="en-US" sz="1600" b="1" i="1" dirty="0">
                <a:latin typeface="Poppins" panose="00000500000000000000" pitchFamily="2" charset="0"/>
                <a:cs typeface="Poppins" panose="00000500000000000000" pitchFamily="2" charset="0"/>
              </a:rPr>
              <a:t>Bad example of formatting</a:t>
            </a:r>
          </a:p>
        </p:txBody>
      </p:sp>
      <p:pic>
        <p:nvPicPr>
          <p:cNvPr id="17" name="Picture 16">
            <a:extLst>
              <a:ext uri="{FF2B5EF4-FFF2-40B4-BE49-F238E27FC236}">
                <a16:creationId xmlns:a16="http://schemas.microsoft.com/office/drawing/2014/main" id="{CF781BE8-D3D5-966A-D4AE-F7CBC1B51DF9}"/>
              </a:ext>
            </a:extLst>
          </p:cNvPr>
          <p:cNvPicPr>
            <a:picLocks noChangeAspect="1"/>
          </p:cNvPicPr>
          <p:nvPr/>
        </p:nvPicPr>
        <p:blipFill>
          <a:blip r:embed="rId2"/>
          <a:stretch>
            <a:fillRect/>
          </a:stretch>
        </p:blipFill>
        <p:spPr>
          <a:xfrm>
            <a:off x="776209" y="3111721"/>
            <a:ext cx="3279925" cy="3532574"/>
          </a:xfrm>
          <a:prstGeom prst="rect">
            <a:avLst/>
          </a:prstGeom>
        </p:spPr>
      </p:pic>
      <p:pic>
        <p:nvPicPr>
          <p:cNvPr id="21" name="Picture 20">
            <a:extLst>
              <a:ext uri="{FF2B5EF4-FFF2-40B4-BE49-F238E27FC236}">
                <a16:creationId xmlns:a16="http://schemas.microsoft.com/office/drawing/2014/main" id="{5E70B26F-0BC0-4C49-AA4C-2E77D46BA01D}"/>
              </a:ext>
            </a:extLst>
          </p:cNvPr>
          <p:cNvPicPr>
            <a:picLocks noChangeAspect="1"/>
          </p:cNvPicPr>
          <p:nvPr/>
        </p:nvPicPr>
        <p:blipFill>
          <a:blip r:embed="rId3"/>
          <a:stretch>
            <a:fillRect/>
          </a:stretch>
        </p:blipFill>
        <p:spPr>
          <a:xfrm>
            <a:off x="5087867" y="3111721"/>
            <a:ext cx="2894392" cy="3581550"/>
          </a:xfrm>
          <a:prstGeom prst="rect">
            <a:avLst/>
          </a:prstGeom>
        </p:spPr>
      </p:pic>
      <p:sp>
        <p:nvSpPr>
          <p:cNvPr id="22" name="TextBox 21">
            <a:extLst>
              <a:ext uri="{FF2B5EF4-FFF2-40B4-BE49-F238E27FC236}">
                <a16:creationId xmlns:a16="http://schemas.microsoft.com/office/drawing/2014/main" id="{E25573FE-B7D5-9A9D-9139-4DC7B18814DC}"/>
              </a:ext>
            </a:extLst>
          </p:cNvPr>
          <p:cNvSpPr txBox="1"/>
          <p:nvPr/>
        </p:nvSpPr>
        <p:spPr>
          <a:xfrm>
            <a:off x="4572000" y="2665123"/>
            <a:ext cx="4060734" cy="338554"/>
          </a:xfrm>
          <a:prstGeom prst="rect">
            <a:avLst/>
          </a:prstGeom>
          <a:noFill/>
        </p:spPr>
        <p:txBody>
          <a:bodyPr wrap="square" rtlCol="0">
            <a:spAutoFit/>
          </a:bodyPr>
          <a:lstStyle/>
          <a:p>
            <a:pPr algn="ctr"/>
            <a:r>
              <a:rPr lang="en-US" sz="1600" b="1" i="1" dirty="0">
                <a:latin typeface="Poppins" panose="00000500000000000000" pitchFamily="2" charset="0"/>
                <a:cs typeface="Poppins" panose="00000500000000000000" pitchFamily="2" charset="0"/>
              </a:rPr>
              <a:t>Good example of formatting</a:t>
            </a:r>
          </a:p>
        </p:txBody>
      </p:sp>
    </p:spTree>
    <p:extLst>
      <p:ext uri="{BB962C8B-B14F-4D97-AF65-F5344CB8AC3E}">
        <p14:creationId xmlns:p14="http://schemas.microsoft.com/office/powerpoint/2010/main" val="3410245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584325"/>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Writing a business plan</a:t>
            </a:r>
          </a:p>
        </p:txBody>
      </p:sp>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graphicFrame>
        <p:nvGraphicFramePr>
          <p:cNvPr id="7" name="Table 6">
            <a:extLst>
              <a:ext uri="{FF2B5EF4-FFF2-40B4-BE49-F238E27FC236}">
                <a16:creationId xmlns:a16="http://schemas.microsoft.com/office/drawing/2014/main" id="{79C1CFEA-6062-855C-362C-6D4A7E802C2B}"/>
              </a:ext>
            </a:extLst>
          </p:cNvPr>
          <p:cNvGraphicFramePr>
            <a:graphicFrameLocks noGrp="1"/>
          </p:cNvGraphicFramePr>
          <p:nvPr>
            <p:extLst>
              <p:ext uri="{D42A27DB-BD31-4B8C-83A1-F6EECF244321}">
                <p14:modId xmlns:p14="http://schemas.microsoft.com/office/powerpoint/2010/main" val="2966664604"/>
              </p:ext>
            </p:extLst>
          </p:nvPr>
        </p:nvGraphicFramePr>
        <p:xfrm>
          <a:off x="1143000" y="2668266"/>
          <a:ext cx="7077456" cy="3240383"/>
        </p:xfrm>
        <a:graphic>
          <a:graphicData uri="http://schemas.openxmlformats.org/drawingml/2006/table">
            <a:tbl>
              <a:tblPr firstRow="1" bandRow="1">
                <a:tableStyleId>{5C22544A-7EE6-4342-B048-85BDC9FD1C3A}</a:tableStyleId>
              </a:tblPr>
              <a:tblGrid>
                <a:gridCol w="2962656">
                  <a:extLst>
                    <a:ext uri="{9D8B030D-6E8A-4147-A177-3AD203B41FA5}">
                      <a16:colId xmlns:a16="http://schemas.microsoft.com/office/drawing/2014/main" val="388739000"/>
                    </a:ext>
                  </a:extLst>
                </a:gridCol>
                <a:gridCol w="4114800">
                  <a:extLst>
                    <a:ext uri="{9D8B030D-6E8A-4147-A177-3AD203B41FA5}">
                      <a16:colId xmlns:a16="http://schemas.microsoft.com/office/drawing/2014/main" val="3742546628"/>
                    </a:ext>
                  </a:extLst>
                </a:gridCol>
              </a:tblGrid>
              <a:tr h="178976">
                <a:tc>
                  <a:txBody>
                    <a:bodyPr/>
                    <a:lstStyle/>
                    <a:p>
                      <a:r>
                        <a:rPr lang="en-US" sz="1200" dirty="0">
                          <a:solidFill>
                            <a:schemeClr val="tx1"/>
                          </a:solidFill>
                          <a:latin typeface="Poppins" panose="00000500000000000000" pitchFamily="2" charset="0"/>
                          <a:cs typeface="Poppins" panose="00000500000000000000" pitchFamily="2" charset="0"/>
                        </a:rPr>
                        <a:t>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Typical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2049314"/>
                  </a:ext>
                </a:extLst>
              </a:tr>
              <a:tr h="276599">
                <a:tc>
                  <a:txBody>
                    <a:bodyPr/>
                    <a:lstStyle/>
                    <a:p>
                      <a:r>
                        <a:rPr lang="en-US" sz="1200" u="sng" dirty="0">
                          <a:solidFill>
                            <a:schemeClr val="tx1"/>
                          </a:solidFill>
                          <a:latin typeface="Poppins" panose="00000500000000000000" pitchFamily="2" charset="0"/>
                          <a:cs typeface="Poppins" panose="00000500000000000000" pitchFamily="2" charset="0"/>
                        </a:rPr>
                        <a:t>Executive summary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1-2 pages (300-600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6114507"/>
                  </a:ext>
                </a:extLst>
              </a:tr>
              <a:tr h="276599">
                <a:tc>
                  <a:txBody>
                    <a:bodyPr/>
                    <a:lstStyle/>
                    <a:p>
                      <a:r>
                        <a:rPr lang="en-US" sz="1200" u="sng" dirty="0">
                          <a:solidFill>
                            <a:schemeClr val="tx1"/>
                          </a:solidFill>
                          <a:latin typeface="Poppins" panose="00000500000000000000" pitchFamily="2" charset="0"/>
                          <a:cs typeface="Poppins" panose="00000500000000000000" pitchFamily="2" charset="0"/>
                        </a:rPr>
                        <a:t>Business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1-2 pages (300-1,000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3889080"/>
                  </a:ext>
                </a:extLst>
              </a:tr>
              <a:tr h="296071">
                <a:tc>
                  <a:txBody>
                    <a:bodyPr/>
                    <a:lstStyle/>
                    <a:p>
                      <a:r>
                        <a:rPr lang="en-US" sz="1200" u="sng" dirty="0">
                          <a:solidFill>
                            <a:schemeClr val="tx1"/>
                          </a:solidFill>
                          <a:latin typeface="Poppins" panose="00000500000000000000" pitchFamily="2" charset="0"/>
                          <a:cs typeface="Poppins" panose="00000500000000000000" pitchFamily="2" charset="0"/>
                        </a:rPr>
                        <a:t>Products/services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1+ page (250 words) per product/service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840"/>
                  </a:ext>
                </a:extLst>
              </a:tr>
              <a:tr h="276599">
                <a:tc>
                  <a:txBody>
                    <a:bodyPr/>
                    <a:lstStyle/>
                    <a:p>
                      <a:r>
                        <a:rPr lang="en-US" sz="1200" u="sng" dirty="0">
                          <a:solidFill>
                            <a:schemeClr val="tx1"/>
                          </a:solidFill>
                          <a:latin typeface="Poppins" panose="00000500000000000000" pitchFamily="2" charset="0"/>
                          <a:cs typeface="Poppins" panose="00000500000000000000" pitchFamily="2" charset="0"/>
                        </a:rPr>
                        <a:t>Market/competitive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2-5 pages (600-1,000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95454"/>
                  </a:ext>
                </a:extLst>
              </a:tr>
              <a:tr h="276599">
                <a:tc>
                  <a:txBody>
                    <a:bodyPr/>
                    <a:lstStyle/>
                    <a:p>
                      <a:r>
                        <a:rPr lang="en-US" sz="1200" u="sng" dirty="0">
                          <a:solidFill>
                            <a:schemeClr val="tx1"/>
                          </a:solidFill>
                          <a:latin typeface="Poppins" panose="00000500000000000000" pitchFamily="2" charset="0"/>
                          <a:cs typeface="Poppins" panose="00000500000000000000" pitchFamily="2" charset="0"/>
                        </a:rPr>
                        <a:t>Organization/management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1-2 pages (300-500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208465"/>
                  </a:ext>
                </a:extLst>
              </a:tr>
              <a:tr h="276599">
                <a:tc>
                  <a:txBody>
                    <a:bodyPr/>
                    <a:lstStyle/>
                    <a:p>
                      <a:r>
                        <a:rPr lang="en-US" sz="1200" u="sng" dirty="0">
                          <a:solidFill>
                            <a:schemeClr val="tx1"/>
                          </a:solidFill>
                          <a:latin typeface="Poppins" panose="00000500000000000000" pitchFamily="2" charset="0"/>
                          <a:cs typeface="Poppins" panose="00000500000000000000" pitchFamily="2" charset="0"/>
                        </a:rPr>
                        <a:t>Marketing/sales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Poppins" panose="00000500000000000000" pitchFamily="2" charset="0"/>
                          <a:cs typeface="Poppins" panose="00000500000000000000" pitchFamily="2" charset="0"/>
                        </a:rPr>
                        <a:t>2-5 pages (600-1,000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982043"/>
                  </a:ext>
                </a:extLst>
              </a:tr>
              <a:tr h="276599">
                <a:tc>
                  <a:txBody>
                    <a:bodyPr/>
                    <a:lstStyle/>
                    <a:p>
                      <a:r>
                        <a:rPr lang="en-US" sz="1200" u="sng" dirty="0">
                          <a:solidFill>
                            <a:schemeClr val="tx1"/>
                          </a:solidFill>
                          <a:latin typeface="Poppins" panose="00000500000000000000" pitchFamily="2" charset="0"/>
                          <a:cs typeface="Poppins" panose="00000500000000000000" pitchFamily="2" charset="0"/>
                        </a:rPr>
                        <a:t>Operations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Poppins" panose="00000500000000000000" pitchFamily="2" charset="0"/>
                          <a:cs typeface="Poppins" panose="00000500000000000000" pitchFamily="2" charset="0"/>
                        </a:rPr>
                        <a:t>2-5 pages (600-1,000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1869640"/>
                  </a:ext>
                </a:extLst>
              </a:tr>
              <a:tr h="276599">
                <a:tc>
                  <a:txBody>
                    <a:bodyPr/>
                    <a:lstStyle/>
                    <a:p>
                      <a:r>
                        <a:rPr lang="en-US" sz="1200" u="sng" dirty="0">
                          <a:solidFill>
                            <a:schemeClr val="tx1"/>
                          </a:solidFill>
                          <a:latin typeface="Poppins" panose="00000500000000000000" pitchFamily="2" charset="0"/>
                          <a:cs typeface="Poppins" panose="00000500000000000000" pitchFamily="2" charset="0"/>
                        </a:rPr>
                        <a:t>Financial plans &amp; projections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Poppins" panose="00000500000000000000" pitchFamily="2" charset="0"/>
                          <a:cs typeface="Poppins" panose="00000500000000000000" pitchFamily="2" charset="0"/>
                        </a:rPr>
                        <a:t>2-5 pages (600-1,000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025977"/>
                  </a:ext>
                </a:extLst>
              </a:tr>
              <a:tr h="276599">
                <a:tc>
                  <a:txBody>
                    <a:bodyPr/>
                    <a:lstStyle/>
                    <a:p>
                      <a:r>
                        <a:rPr lang="en-US" sz="1200" u="sng" dirty="0">
                          <a:solidFill>
                            <a:schemeClr val="tx1"/>
                          </a:solidFill>
                          <a:latin typeface="Poppins" panose="00000500000000000000" pitchFamily="2" charset="0"/>
                          <a:cs typeface="Poppins" panose="00000500000000000000" pitchFamily="2" charset="0"/>
                        </a:rPr>
                        <a:t>Funding request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1 page (300-500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5227444"/>
                  </a:ext>
                </a:extLst>
              </a:tr>
              <a:tr h="276599">
                <a:tc>
                  <a:txBody>
                    <a:bodyPr/>
                    <a:lstStyle/>
                    <a:p>
                      <a:r>
                        <a:rPr lang="en-US" sz="1200" u="sng" dirty="0">
                          <a:solidFill>
                            <a:schemeClr val="tx1"/>
                          </a:solidFill>
                          <a:latin typeface="Poppins" panose="00000500000000000000" pitchFamily="2" charset="0"/>
                          <a:cs typeface="Poppins" panose="00000500000000000000" pitchFamily="2" charset="0"/>
                        </a:rPr>
                        <a:t>Appendix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Poppins" panose="00000500000000000000" pitchFamily="2" charset="0"/>
                          <a:cs typeface="Poppins" panose="00000500000000000000" pitchFamily="2" charset="0"/>
                        </a:rPr>
                        <a:t>Various – may include 5-20+ exhibits, documents, figures, tables,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039446"/>
                  </a:ext>
                </a:extLst>
              </a:tr>
            </a:tbl>
          </a:graphicData>
        </a:graphic>
      </p:graphicFrame>
      <p:sp>
        <p:nvSpPr>
          <p:cNvPr id="3" name="TextBox 2">
            <a:extLst>
              <a:ext uri="{FF2B5EF4-FFF2-40B4-BE49-F238E27FC236}">
                <a16:creationId xmlns:a16="http://schemas.microsoft.com/office/drawing/2014/main" id="{DDF7E6E2-30F3-7D97-7679-5A4C9ED9F27F}"/>
              </a:ext>
            </a:extLst>
          </p:cNvPr>
          <p:cNvSpPr txBox="1"/>
          <p:nvPr/>
        </p:nvSpPr>
        <p:spPr>
          <a:xfrm>
            <a:off x="277586" y="1286045"/>
            <a:ext cx="8438604" cy="1077218"/>
          </a:xfrm>
          <a:prstGeom prst="rect">
            <a:avLst/>
          </a:prstGeom>
          <a:noFill/>
        </p:spPr>
        <p:txBody>
          <a:bodyPr wrap="square">
            <a:spAutoFit/>
          </a:bodyPr>
          <a:lstStyle/>
          <a:p>
            <a:pPr algn="ctr"/>
            <a:r>
              <a:rPr lang="en-US" sz="1600" dirty="0">
                <a:latin typeface="Poppins" panose="00000500000000000000" pitchFamily="2" charset="0"/>
                <a:cs typeface="Poppins" panose="00000500000000000000" pitchFamily="2" charset="0"/>
              </a:rPr>
              <a:t>Overall, outside of the appendix, a short business plan is likely 15-20 pages (3,500 – 5,000 words) while a more detailed business plan is 20-40 pages (5,000-10,000 words); however, depending on complexity, some business plans might be much longer.</a:t>
            </a:r>
          </a:p>
        </p:txBody>
      </p:sp>
    </p:spTree>
    <p:extLst>
      <p:ext uri="{BB962C8B-B14F-4D97-AF65-F5344CB8AC3E}">
        <p14:creationId xmlns:p14="http://schemas.microsoft.com/office/powerpoint/2010/main" val="3304188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47050-68C2-ED5F-9AAB-B9DB4F2271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F480CF-BE2A-6165-68E0-C03F420322C6}"/>
              </a:ext>
            </a:extLst>
          </p:cNvPr>
          <p:cNvSpPr txBox="1"/>
          <p:nvPr/>
        </p:nvSpPr>
        <p:spPr>
          <a:xfrm>
            <a:off x="187213" y="779425"/>
            <a:ext cx="8769573" cy="3742050"/>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400" dirty="0">
              <a:latin typeface="Poppins" panose="00000500000000000000" pitchFamily="2" charset="0"/>
              <a:cs typeface="Poppins" panose="00000500000000000000" pitchFamily="2" charset="0"/>
            </a:endParaRPr>
          </a:p>
          <a:p>
            <a:pPr>
              <a:lnSpc>
                <a:spcPct val="150000"/>
              </a:lnSpc>
            </a:pPr>
            <a:endParaRPr lang="en-US" sz="24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 is a business plan and what is it used for?</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Parts of a business plan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Recommendations for writing a business plan</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Summary</a:t>
            </a:r>
          </a:p>
          <a:p>
            <a:pPr marL="514350" indent="-514350">
              <a:lnSpc>
                <a:spcPct val="150000"/>
              </a:lnSpc>
              <a:buFontTx/>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0335713-EFCE-931F-6A18-286A1B75AD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Tree>
    <p:extLst>
      <p:ext uri="{BB962C8B-B14F-4D97-AF65-F5344CB8AC3E}">
        <p14:creationId xmlns:p14="http://schemas.microsoft.com/office/powerpoint/2010/main" val="3936697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80126-41CA-9215-5E64-49915120A41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F15EA49-D3F2-E776-29FA-38842CD50DDE}"/>
              </a:ext>
            </a:extLst>
          </p:cNvPr>
          <p:cNvSpPr txBox="1"/>
          <p:nvPr/>
        </p:nvSpPr>
        <p:spPr>
          <a:xfrm>
            <a:off x="101599" y="560270"/>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Summary</a:t>
            </a:r>
          </a:p>
        </p:txBody>
      </p:sp>
      <p:sp>
        <p:nvSpPr>
          <p:cNvPr id="2" name="TextBox 1">
            <a:extLst>
              <a:ext uri="{FF2B5EF4-FFF2-40B4-BE49-F238E27FC236}">
                <a16:creationId xmlns:a16="http://schemas.microsoft.com/office/drawing/2014/main" id="{9D820C34-1FA2-1D19-0079-86D4663CCB6C}"/>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4" name="TextBox 3">
            <a:extLst>
              <a:ext uri="{FF2B5EF4-FFF2-40B4-BE49-F238E27FC236}">
                <a16:creationId xmlns:a16="http://schemas.microsoft.com/office/drawing/2014/main" id="{105D5345-3E7B-70D3-FF76-D5FEEB5C80A6}"/>
              </a:ext>
            </a:extLst>
          </p:cNvPr>
          <p:cNvSpPr txBox="1"/>
          <p:nvPr/>
        </p:nvSpPr>
        <p:spPr>
          <a:xfrm>
            <a:off x="352698" y="1120540"/>
            <a:ext cx="8438604" cy="5016758"/>
          </a:xfrm>
          <a:prstGeom prst="rect">
            <a:avLst/>
          </a:prstGeom>
          <a:noFill/>
        </p:spPr>
        <p:txBody>
          <a:bodyPr wrap="square">
            <a:spAutoFit/>
          </a:bodyPr>
          <a:lstStyle/>
          <a:p>
            <a:pPr marL="285750" indent="-285750">
              <a:buFont typeface="Arial" panose="020B0604020202020204" pitchFamily="34" charset="0"/>
              <a:buChar char="•"/>
            </a:pPr>
            <a:r>
              <a:rPr lang="en-US" sz="1600" b="1" dirty="0">
                <a:latin typeface="Poppins" panose="00000500000000000000" pitchFamily="2" charset="0"/>
                <a:cs typeface="Poppins" panose="00000500000000000000" pitchFamily="2" charset="0"/>
              </a:rPr>
              <a:t>Business plans </a:t>
            </a:r>
            <a:r>
              <a:rPr lang="en-US" sz="1600" dirty="0">
                <a:latin typeface="Poppins" panose="00000500000000000000" pitchFamily="2" charset="0"/>
                <a:cs typeface="Poppins" panose="00000500000000000000" pitchFamily="2" charset="0"/>
              </a:rPr>
              <a:t>are a useful next step after having developed a business idea sketch, and possibly also after having developed a business pitch – they help to summarize the future of a business in relatively great detail;</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lgn="l" rtl="0" eaLnBrk="1" fontAlgn="t" latinLnBrk="0" hangingPunct="1">
              <a:buFont typeface="Arial" panose="020B0604020202020204" pitchFamily="34" charset="0"/>
              <a:buChar char="•"/>
            </a:pPr>
            <a:r>
              <a:rPr lang="en-US" sz="1600" dirty="0">
                <a:latin typeface="Poppins" panose="00000500000000000000" pitchFamily="2" charset="0"/>
                <a:cs typeface="Poppins" panose="00000500000000000000" pitchFamily="2" charset="0"/>
              </a:rPr>
              <a:t>Business plans have typical </a:t>
            </a:r>
            <a:r>
              <a:rPr lang="en-US" sz="1600" b="1" dirty="0">
                <a:latin typeface="Poppins" panose="00000500000000000000" pitchFamily="2" charset="0"/>
                <a:cs typeface="Poppins" panose="00000500000000000000" pitchFamily="2" charset="0"/>
              </a:rPr>
              <a:t>structures</a:t>
            </a:r>
            <a:r>
              <a:rPr lang="en-US" sz="1600" dirty="0">
                <a:latin typeface="Poppins" panose="00000500000000000000" pitchFamily="2" charset="0"/>
                <a:cs typeface="Poppins" panose="00000500000000000000" pitchFamily="2" charset="0"/>
              </a:rPr>
              <a:t> with certain sections, including the following:</a:t>
            </a:r>
          </a:p>
          <a:p>
            <a:pPr marL="742950" lvl="1" indent="-285750" fontAlgn="t">
              <a:buFont typeface="Courier New" panose="02070309020205020404" pitchFamily="49" charset="0"/>
              <a:buChar char="o"/>
            </a:pPr>
            <a:r>
              <a:rPr lang="en-US" sz="1600" i="0" strike="noStrike" kern="1200" dirty="0">
                <a:solidFill>
                  <a:srgbClr val="000000"/>
                </a:solidFill>
                <a:effectLst/>
                <a:latin typeface="Poppins" panose="00000500000000000000" pitchFamily="2" charset="0"/>
                <a:cs typeface="Poppins" panose="00000500000000000000" pitchFamily="2" charset="0"/>
              </a:rPr>
              <a:t>Executive summary</a:t>
            </a:r>
            <a:endParaRPr lang="en-US" sz="1600" dirty="0">
              <a:latin typeface="Arial" panose="020B0604020202020204" pitchFamily="34" charset="0"/>
            </a:endParaRPr>
          </a:p>
          <a:p>
            <a:pPr marL="742950" lvl="1" indent="-285750" fontAlgn="t">
              <a:buFont typeface="Courier New" panose="02070309020205020404" pitchFamily="49" charset="0"/>
              <a:buChar char="o"/>
            </a:pPr>
            <a:r>
              <a:rPr lang="en-US" sz="1600" i="0" strike="noStrike" kern="1200" dirty="0">
                <a:solidFill>
                  <a:srgbClr val="000000"/>
                </a:solidFill>
                <a:effectLst/>
                <a:latin typeface="Poppins" panose="00000500000000000000" pitchFamily="2" charset="0"/>
                <a:cs typeface="Poppins" panose="00000500000000000000" pitchFamily="2" charset="0"/>
              </a:rPr>
              <a:t>Business description</a:t>
            </a:r>
            <a:endParaRPr lang="en-US" sz="1600" dirty="0">
              <a:latin typeface="Arial" panose="020B0604020202020204" pitchFamily="34" charset="0"/>
            </a:endParaRPr>
          </a:p>
          <a:p>
            <a:pPr marL="742950" lvl="1" indent="-285750" fontAlgn="t">
              <a:buFont typeface="Courier New" panose="02070309020205020404" pitchFamily="49" charset="0"/>
              <a:buChar char="o"/>
            </a:pPr>
            <a:r>
              <a:rPr lang="en-US" sz="1600" i="0" strike="noStrike" kern="1200" dirty="0">
                <a:solidFill>
                  <a:srgbClr val="000000"/>
                </a:solidFill>
                <a:effectLst/>
                <a:latin typeface="Poppins" panose="00000500000000000000" pitchFamily="2" charset="0"/>
                <a:cs typeface="Poppins" panose="00000500000000000000" pitchFamily="2" charset="0"/>
              </a:rPr>
              <a:t>Products/services</a:t>
            </a:r>
            <a:endParaRPr lang="en-US" sz="1600" dirty="0">
              <a:latin typeface="Arial" panose="020B0604020202020204" pitchFamily="34" charset="0"/>
            </a:endParaRPr>
          </a:p>
          <a:p>
            <a:pPr marL="742950" lvl="1" indent="-285750" fontAlgn="t">
              <a:buFont typeface="Courier New" panose="02070309020205020404" pitchFamily="49" charset="0"/>
              <a:buChar char="o"/>
            </a:pPr>
            <a:r>
              <a:rPr lang="en-US" sz="1600" i="0" strike="noStrike" kern="1200" dirty="0">
                <a:solidFill>
                  <a:srgbClr val="000000"/>
                </a:solidFill>
                <a:effectLst/>
                <a:latin typeface="Poppins" panose="00000500000000000000" pitchFamily="2" charset="0"/>
                <a:cs typeface="Poppins" panose="00000500000000000000" pitchFamily="2" charset="0"/>
              </a:rPr>
              <a:t>Market/competitive analysis</a:t>
            </a:r>
            <a:endParaRPr lang="en-US" sz="1600" dirty="0">
              <a:latin typeface="Arial" panose="020B0604020202020204" pitchFamily="34" charset="0"/>
            </a:endParaRPr>
          </a:p>
          <a:p>
            <a:pPr marL="742950" lvl="1" indent="-285750" fontAlgn="t">
              <a:buFont typeface="Courier New" panose="02070309020205020404" pitchFamily="49" charset="0"/>
              <a:buChar char="o"/>
            </a:pPr>
            <a:r>
              <a:rPr lang="en-US" sz="1600" i="0" strike="noStrike" kern="1200" dirty="0">
                <a:solidFill>
                  <a:srgbClr val="000000"/>
                </a:solidFill>
                <a:effectLst/>
                <a:latin typeface="Poppins" panose="00000500000000000000" pitchFamily="2" charset="0"/>
                <a:cs typeface="Poppins" panose="00000500000000000000" pitchFamily="2" charset="0"/>
              </a:rPr>
              <a:t>Organization/management</a:t>
            </a:r>
            <a:endParaRPr lang="en-US" sz="1600" dirty="0">
              <a:latin typeface="Arial" panose="020B0604020202020204" pitchFamily="34" charset="0"/>
            </a:endParaRPr>
          </a:p>
          <a:p>
            <a:pPr marL="742950" lvl="1" indent="-285750" fontAlgn="t">
              <a:buFont typeface="Courier New" panose="02070309020205020404" pitchFamily="49" charset="0"/>
              <a:buChar char="o"/>
            </a:pPr>
            <a:r>
              <a:rPr lang="en-US" sz="1600" i="0" strike="noStrike" kern="1200" dirty="0">
                <a:solidFill>
                  <a:srgbClr val="000000"/>
                </a:solidFill>
                <a:effectLst/>
                <a:latin typeface="Poppins" panose="00000500000000000000" pitchFamily="2" charset="0"/>
                <a:cs typeface="Poppins" panose="00000500000000000000" pitchFamily="2" charset="0"/>
              </a:rPr>
              <a:t>Marketing/sales strategy</a:t>
            </a:r>
            <a:endParaRPr lang="en-US" sz="1600" dirty="0">
              <a:latin typeface="Arial" panose="020B0604020202020204" pitchFamily="34" charset="0"/>
            </a:endParaRPr>
          </a:p>
          <a:p>
            <a:pPr marL="742950" lvl="1" indent="-285750" fontAlgn="t">
              <a:buFont typeface="Courier New" panose="02070309020205020404" pitchFamily="49" charset="0"/>
              <a:buChar char="o"/>
            </a:pPr>
            <a:r>
              <a:rPr lang="en-US" sz="1600" i="0" strike="noStrike" kern="1200" dirty="0">
                <a:solidFill>
                  <a:srgbClr val="000000"/>
                </a:solidFill>
                <a:effectLst/>
                <a:latin typeface="Poppins" panose="00000500000000000000" pitchFamily="2" charset="0"/>
                <a:cs typeface="Poppins" panose="00000500000000000000" pitchFamily="2" charset="0"/>
              </a:rPr>
              <a:t>Operations plan</a:t>
            </a:r>
            <a:endParaRPr lang="en-US" sz="1600" dirty="0">
              <a:latin typeface="Arial" panose="020B0604020202020204" pitchFamily="34" charset="0"/>
            </a:endParaRPr>
          </a:p>
          <a:p>
            <a:pPr marL="742950" lvl="1" indent="-285750" fontAlgn="t">
              <a:buFont typeface="Courier New" panose="02070309020205020404" pitchFamily="49" charset="0"/>
              <a:buChar char="o"/>
            </a:pPr>
            <a:r>
              <a:rPr lang="en-US" sz="1600" i="0" strike="noStrike" kern="1200" dirty="0">
                <a:solidFill>
                  <a:srgbClr val="000000"/>
                </a:solidFill>
                <a:effectLst/>
                <a:latin typeface="Poppins" panose="00000500000000000000" pitchFamily="2" charset="0"/>
                <a:cs typeface="Poppins" panose="00000500000000000000" pitchFamily="2" charset="0"/>
              </a:rPr>
              <a:t>Financial plans &amp; projections</a:t>
            </a:r>
            <a:endParaRPr lang="en-US" sz="1600" dirty="0">
              <a:latin typeface="Arial" panose="020B0604020202020204" pitchFamily="34" charset="0"/>
            </a:endParaRPr>
          </a:p>
          <a:p>
            <a:pPr marL="742950" lvl="1" indent="-285750" fontAlgn="t">
              <a:buFont typeface="Courier New" panose="02070309020205020404" pitchFamily="49" charset="0"/>
              <a:buChar char="o"/>
            </a:pPr>
            <a:r>
              <a:rPr lang="en-US" sz="1600" i="0" strike="noStrike" kern="1200" dirty="0">
                <a:solidFill>
                  <a:srgbClr val="000000"/>
                </a:solidFill>
                <a:effectLst/>
                <a:latin typeface="Poppins" panose="00000500000000000000" pitchFamily="2" charset="0"/>
                <a:cs typeface="Poppins" panose="00000500000000000000" pitchFamily="2" charset="0"/>
              </a:rPr>
              <a:t>Funding request</a:t>
            </a:r>
            <a:endParaRPr lang="en-US" sz="1600" dirty="0">
              <a:latin typeface="Arial" panose="020B0604020202020204" pitchFamily="34" charset="0"/>
            </a:endParaRPr>
          </a:p>
          <a:p>
            <a:pPr marL="742950" lvl="1" indent="-285750" fontAlgn="t">
              <a:buFont typeface="Courier New" panose="02070309020205020404" pitchFamily="49" charset="0"/>
              <a:buChar char="o"/>
            </a:pPr>
            <a:r>
              <a:rPr lang="en-US" sz="1600" i="0" strike="noStrike" kern="1200" dirty="0">
                <a:solidFill>
                  <a:srgbClr val="000000"/>
                </a:solidFill>
                <a:effectLst/>
                <a:latin typeface="Poppins" panose="00000500000000000000" pitchFamily="2" charset="0"/>
                <a:cs typeface="Poppins" panose="00000500000000000000" pitchFamily="2" charset="0"/>
              </a:rPr>
              <a:t>Appendix</a:t>
            </a: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Thinking about </a:t>
            </a:r>
            <a:r>
              <a:rPr lang="en-US" sz="1600" b="1" dirty="0">
                <a:latin typeface="Poppins" panose="00000500000000000000" pitchFamily="2" charset="0"/>
                <a:cs typeface="Poppins" panose="00000500000000000000" pitchFamily="2" charset="0"/>
              </a:rPr>
              <a:t>how to present </a:t>
            </a:r>
            <a:r>
              <a:rPr lang="en-US" sz="1600" dirty="0">
                <a:latin typeface="Poppins" panose="00000500000000000000" pitchFamily="2" charset="0"/>
                <a:cs typeface="Poppins" panose="00000500000000000000" pitchFamily="2" charset="0"/>
              </a:rPr>
              <a:t>a business plan is also critical and the document should be easy to read with useful graphics and avoiding of large text blocks when possible.</a:t>
            </a:r>
          </a:p>
        </p:txBody>
      </p:sp>
    </p:spTree>
    <p:extLst>
      <p:ext uri="{BB962C8B-B14F-4D97-AF65-F5344CB8AC3E}">
        <p14:creationId xmlns:p14="http://schemas.microsoft.com/office/powerpoint/2010/main" val="3481836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04FA9-B232-FE85-0560-13F51154E5D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432A84-7A1A-DFFE-FAFA-808E3A551017}"/>
              </a:ext>
            </a:extLst>
          </p:cNvPr>
          <p:cNvSpPr txBox="1"/>
          <p:nvPr/>
        </p:nvSpPr>
        <p:spPr>
          <a:xfrm>
            <a:off x="187213" y="779425"/>
            <a:ext cx="8769573" cy="3742050"/>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400" dirty="0">
              <a:latin typeface="Poppins" panose="00000500000000000000" pitchFamily="2" charset="0"/>
              <a:cs typeface="Poppins" panose="00000500000000000000" pitchFamily="2" charset="0"/>
            </a:endParaRPr>
          </a:p>
          <a:p>
            <a:pPr>
              <a:lnSpc>
                <a:spcPct val="150000"/>
              </a:lnSpc>
            </a:pPr>
            <a:endParaRPr lang="en-US" sz="24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 is a business plan and what is it used for?</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Parts of a business plan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Recommendations for writing a business plan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FontTx/>
              <a:buAutoNum type="arabicPeriod"/>
            </a:pPr>
            <a:r>
              <a:rPr lang="en-US" sz="2000" dirty="0">
                <a:latin typeface="Poppins" panose="00000500000000000000" pitchFamily="2" charset="0"/>
                <a:cs typeface="Poppins" panose="00000500000000000000" pitchFamily="2" charset="0"/>
              </a:rPr>
              <a:t>What’s next</a:t>
            </a: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6E729FB6-6FA8-1E46-1862-611BE905E94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Tree>
    <p:extLst>
      <p:ext uri="{BB962C8B-B14F-4D97-AF65-F5344CB8AC3E}">
        <p14:creationId xmlns:p14="http://schemas.microsoft.com/office/powerpoint/2010/main" val="184425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D57D71-E93C-A3B7-6ACB-1C35EE2EA99F}"/>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Business plan</a:t>
            </a:r>
          </a:p>
        </p:txBody>
      </p:sp>
      <p:sp>
        <p:nvSpPr>
          <p:cNvPr id="80" name="Oval 79">
            <a:extLst>
              <a:ext uri="{FF2B5EF4-FFF2-40B4-BE49-F238E27FC236}">
                <a16:creationId xmlns:a16="http://schemas.microsoft.com/office/drawing/2014/main" id="{146C4D92-29EB-8F74-D4E5-6933DBA8A0BB}"/>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AC4DBB-7A61-62BE-8813-209076C6C25E}"/>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6F5F76A1-9A6D-5DE1-26B7-6D3BD91823CD}"/>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9F91C-22F0-FAD3-4DE6-A57A2DC7AB3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75A1CCBE-EA54-62E0-9372-F156FB93FB0A}"/>
              </a:ext>
            </a:extLst>
          </p:cNvPr>
          <p:cNvSpPr/>
          <p:nvPr/>
        </p:nvSpPr>
        <p:spPr>
          <a:xfrm>
            <a:off x="3868888" y="37004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618B6AD-1713-35BB-0E60-BF4313071536}"/>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FAAB7DBC-E0D9-E778-7F3E-9259FA48A6D3}"/>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D019CB-E838-081F-E4D0-48D3E2EE9C4F}"/>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2" name="Oval 11">
            <a:extLst>
              <a:ext uri="{FF2B5EF4-FFF2-40B4-BE49-F238E27FC236}">
                <a16:creationId xmlns:a16="http://schemas.microsoft.com/office/drawing/2014/main" id="{3594EC54-7CFD-739C-72D1-168E58CC2834}"/>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943DE94-6991-417E-BC35-935E276136A4}"/>
              </a:ext>
            </a:extLst>
          </p:cNvPr>
          <p:cNvSpPr txBox="1"/>
          <p:nvPr/>
        </p:nvSpPr>
        <p:spPr>
          <a:xfrm>
            <a:off x="6025505" y="3848987"/>
            <a:ext cx="1229809"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8DD2E983-DB6B-E22E-B81D-F77884F82219}"/>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6AD9289-8053-896B-3D53-15C563A45C3D}"/>
              </a:ext>
            </a:extLst>
          </p:cNvPr>
          <p:cNvSpPr txBox="1"/>
          <p:nvPr/>
        </p:nvSpPr>
        <p:spPr>
          <a:xfrm>
            <a:off x="1831846" y="3800139"/>
            <a:ext cx="1003380"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A59F4209-0F48-FCBE-0077-CAECF930BD03}"/>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66B6604-F38E-FE07-6824-25F13115F96B}"/>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A364F28E-45C8-1713-FFA3-CE8C60FA3B0B}"/>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DDDCB09-EAE1-BC0B-44B4-FEE35B1330F9}"/>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E158276D-0313-0C27-4C2C-9C9F5A6AB82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313CD6B-B460-A644-9C45-A026EE4BD582}"/>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45049F-FD44-BFB7-27E5-AD77307F51DB}"/>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8D9C376-27CE-F964-2345-2A7420FF9670}"/>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A311F0E-1896-80EE-0329-6AC83F91CC46}"/>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3855602-24F4-444B-0784-E8479690EB16}"/>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46A5599B-29A7-4A5C-F647-85FF858977DC}"/>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C7310F97-675F-E3D6-13D9-803866210149}"/>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93AF84D-4AF6-5197-3FBA-D15F7DA88EB5}"/>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A668B86-D055-DAB0-91FC-B111F9B5129A}"/>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1E82FDA-B77B-0B22-EBDC-F883CA62CFCD}"/>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DC89C1E8-292C-8D46-FCC3-8A849A787EC1}"/>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FECE5419-F925-790F-A4A7-D067E81D05B6}"/>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38921A5C-D62B-9018-C4D6-1F0542D1B7D6}"/>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953A2372-8009-B939-EFD3-4381D443844F}"/>
              </a:ext>
            </a:extLst>
          </p:cNvPr>
          <p:cNvSpPr/>
          <p:nvPr/>
        </p:nvSpPr>
        <p:spPr>
          <a:xfrm>
            <a:off x="3868888" y="261756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9A82748C-4751-038C-01C9-F8804FD6D4B5}"/>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E0B9295-E848-AE3B-2EC4-0DBC979E7263}"/>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A49E4854-45CD-E962-D8C3-C773E6F881BD}"/>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04A60E7-C0B4-2E52-C028-E0EEC98226F8}"/>
              </a:ext>
            </a:extLst>
          </p:cNvPr>
          <p:cNvSpPr txBox="1"/>
          <p:nvPr/>
        </p:nvSpPr>
        <p:spPr>
          <a:xfrm>
            <a:off x="5414941" y="661763"/>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82841BCA-5E78-5A6A-EE53-C0F32A4CD64E}"/>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F425CE02-F4ED-AE3D-7B19-067E7727B68C}"/>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4A5303F-6C43-8D18-EAA5-85571D07D20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BA942150-676C-8EF7-3B09-3C495D80D6CF}"/>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2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D4692-489B-176A-DA76-2D0242E316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9BD05F-EE64-5A07-8286-D42D657AF1DA}"/>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Business plan</a:t>
            </a:r>
          </a:p>
        </p:txBody>
      </p:sp>
      <p:sp>
        <p:nvSpPr>
          <p:cNvPr id="80" name="Oval 79">
            <a:extLst>
              <a:ext uri="{FF2B5EF4-FFF2-40B4-BE49-F238E27FC236}">
                <a16:creationId xmlns:a16="http://schemas.microsoft.com/office/drawing/2014/main" id="{59152F0D-17E2-F707-731F-B57FC95DED54}"/>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BDB1183-073C-8995-A08E-74BBEF30BA53}"/>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4CEE8005-D09F-A8A1-4A9A-E04DDA7FB807}"/>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A9006F-08BA-AE80-1286-64A60B84133C}"/>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19" name="Oval 18">
            <a:extLst>
              <a:ext uri="{FF2B5EF4-FFF2-40B4-BE49-F238E27FC236}">
                <a16:creationId xmlns:a16="http://schemas.microsoft.com/office/drawing/2014/main" id="{B7F901F2-598B-9EC5-4EB0-3B86137FDED1}"/>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F3CC52E-720B-6C7B-6625-96DF219BD994}"/>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8C3EB630-538B-8E75-A366-52468F62AE52}"/>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82FBED0B-0F41-2D46-6870-5C27846D6C56}"/>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5A4DD347-513E-B124-7158-C674DADE8F49}"/>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43ABC408-4A2B-17B5-2568-0C386B91072E}"/>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E8AC2BCB-BACF-6611-6AF6-A3897543678B}"/>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D496EF5F-B42B-E65B-89BA-817327D4F1DB}"/>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C7EAB8F5-0749-F62B-C350-7C40E8152191}"/>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DCC8B992-37B8-A42C-FA45-E60E78D23CBB}"/>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2166B604-5966-15B0-1811-B3DDD5CD75B0}"/>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A9B635D3-6391-0FE3-3FBD-37ADFD349E6C}"/>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12D1A2BB-5B3B-9A39-3A4A-958EE4E8FD3A}"/>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4" name="Straight Arrow Connector 83">
            <a:extLst>
              <a:ext uri="{FF2B5EF4-FFF2-40B4-BE49-F238E27FC236}">
                <a16:creationId xmlns:a16="http://schemas.microsoft.com/office/drawing/2014/main" id="{78BDC4BB-36B2-D345-4FB0-A9EDBE1C6796}"/>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4038EB7-DFC3-6CF8-5C60-CF0D7B13235E}"/>
              </a:ext>
            </a:extLst>
          </p:cNvPr>
          <p:cNvSpPr txBox="1"/>
          <p:nvPr/>
        </p:nvSpPr>
        <p:spPr>
          <a:xfrm>
            <a:off x="5414941" y="661763"/>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19799BDF-D0DC-D36C-A745-6A274B5BB879}"/>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4CB49A6D-523F-C179-9397-11A2219AD755}"/>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2D0A834-B5A6-8D6F-E235-8A09323943E7}"/>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3C4C7513-5E23-02CE-1CD7-E2810B4121B8}"/>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3B2F340D-C3BC-7625-077F-75DA96BB335E}"/>
              </a:ext>
            </a:extLst>
          </p:cNvPr>
          <p:cNvSpPr/>
          <p:nvPr/>
        </p:nvSpPr>
        <p:spPr>
          <a:xfrm>
            <a:off x="-8221" y="-19414"/>
            <a:ext cx="9160437" cy="6886564"/>
          </a:xfrm>
          <a:prstGeom prst="rect">
            <a:avLst/>
          </a:prstGeom>
          <a:solidFill>
            <a:schemeClr val="tx1">
              <a:lumMod val="95000"/>
              <a:lumOff val="5000"/>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8962614-6919-4663-B2B1-9462D6E68324}"/>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4FDD728-75CA-85F7-D048-FEF678468128}"/>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cxnSp>
        <p:nvCxnSpPr>
          <p:cNvPr id="33" name="Straight Arrow Connector 32">
            <a:extLst>
              <a:ext uri="{FF2B5EF4-FFF2-40B4-BE49-F238E27FC236}">
                <a16:creationId xmlns:a16="http://schemas.microsoft.com/office/drawing/2014/main" id="{1EE97F38-C5BD-7094-6C58-7FECA00435CA}"/>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61E08AAB-B2BF-C570-6A3B-75762A4B5205}"/>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4B9F339-CDD1-3128-93F0-CF753525E89A}"/>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cxnSp>
        <p:nvCxnSpPr>
          <p:cNvPr id="58" name="Straight Arrow Connector 57">
            <a:extLst>
              <a:ext uri="{FF2B5EF4-FFF2-40B4-BE49-F238E27FC236}">
                <a16:creationId xmlns:a16="http://schemas.microsoft.com/office/drawing/2014/main" id="{337EAEC8-AC89-31EA-BE0E-DAADF5AAFB18}"/>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73" name="Oval 72">
            <a:extLst>
              <a:ext uri="{FF2B5EF4-FFF2-40B4-BE49-F238E27FC236}">
                <a16:creationId xmlns:a16="http://schemas.microsoft.com/office/drawing/2014/main" id="{4326014D-28C4-2CB1-77C3-A031B3BD7ADA}"/>
              </a:ext>
            </a:extLst>
          </p:cNvPr>
          <p:cNvSpPr/>
          <p:nvPr/>
        </p:nvSpPr>
        <p:spPr>
          <a:xfrm>
            <a:off x="3868888" y="2617562"/>
            <a:ext cx="1406221" cy="829160"/>
          </a:xfrm>
          <a:prstGeom prst="ellipse">
            <a:avLst/>
          </a:prstGeom>
          <a:solidFill>
            <a:srgbClr val="2787C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FC3385FD-DBEB-432C-AE1B-AA916217FDDA}"/>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75" name="Straight Arrow Connector 74">
            <a:extLst>
              <a:ext uri="{FF2B5EF4-FFF2-40B4-BE49-F238E27FC236}">
                <a16:creationId xmlns:a16="http://schemas.microsoft.com/office/drawing/2014/main" id="{1E9B994A-1D3F-C4DD-FAF9-CAB43348C9E8}"/>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8BA86E3F-A6E2-4ECD-5932-7DB557A6904C}"/>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C41063C-6F9C-F41D-301C-A9735AE3F18B}"/>
              </a:ext>
            </a:extLst>
          </p:cNvPr>
          <p:cNvSpPr txBox="1"/>
          <p:nvPr/>
        </p:nvSpPr>
        <p:spPr>
          <a:xfrm>
            <a:off x="6025505" y="3848987"/>
            <a:ext cx="1229809" cy="461665"/>
          </a:xfrm>
          <a:prstGeom prst="rect">
            <a:avLst/>
          </a:prstGeom>
          <a:noFill/>
        </p:spPr>
        <p:txBody>
          <a:bodyPr wrap="square" rtlCol="0">
            <a:spAutoFit/>
          </a:bodyPr>
          <a:lstStyle/>
          <a:p>
            <a:pPr algn="ctr"/>
            <a:r>
              <a:rPr lang="en-US" sz="1200" dirty="0"/>
              <a:t>Basics of bookkeeping</a:t>
            </a:r>
          </a:p>
        </p:txBody>
      </p:sp>
      <p:sp>
        <p:nvSpPr>
          <p:cNvPr id="22" name="Rectangle 21">
            <a:extLst>
              <a:ext uri="{FF2B5EF4-FFF2-40B4-BE49-F238E27FC236}">
                <a16:creationId xmlns:a16="http://schemas.microsoft.com/office/drawing/2014/main" id="{1E69E6D4-709A-1B12-B89B-8C9B9CE010BE}"/>
              </a:ext>
            </a:extLst>
          </p:cNvPr>
          <p:cNvSpPr/>
          <p:nvPr/>
        </p:nvSpPr>
        <p:spPr>
          <a:xfrm>
            <a:off x="5797684" y="705825"/>
            <a:ext cx="3143508" cy="44025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blue logo with a couple of people climbing a mountain&#10;&#10;Description automatically generated">
            <a:extLst>
              <a:ext uri="{FF2B5EF4-FFF2-40B4-BE49-F238E27FC236}">
                <a16:creationId xmlns:a16="http://schemas.microsoft.com/office/drawing/2014/main" id="{BAA1BF3D-BFF1-A50B-3CAB-BAE2A21F0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682" y="971400"/>
            <a:ext cx="1257684" cy="1005261"/>
          </a:xfrm>
          <a:prstGeom prst="rect">
            <a:avLst/>
          </a:prstGeom>
        </p:spPr>
      </p:pic>
      <p:sp>
        <p:nvSpPr>
          <p:cNvPr id="25" name="TextBox 24">
            <a:extLst>
              <a:ext uri="{FF2B5EF4-FFF2-40B4-BE49-F238E27FC236}">
                <a16:creationId xmlns:a16="http://schemas.microsoft.com/office/drawing/2014/main" id="{45EEC72A-1B03-A12A-2E17-07AB15AE5AD6}"/>
              </a:ext>
            </a:extLst>
          </p:cNvPr>
          <p:cNvSpPr txBox="1"/>
          <p:nvPr/>
        </p:nvSpPr>
        <p:spPr>
          <a:xfrm>
            <a:off x="6123441" y="2123996"/>
            <a:ext cx="2528173" cy="2800767"/>
          </a:xfrm>
          <a:prstGeom prst="rect">
            <a:avLst/>
          </a:prstGeom>
          <a:noFill/>
        </p:spPr>
        <p:txBody>
          <a:bodyPr wrap="square">
            <a:spAutoFit/>
          </a:bodyPr>
          <a:lstStyle/>
          <a:p>
            <a:pPr algn="ctr"/>
            <a:r>
              <a:rPr lang="en-US" sz="1600" b="1" dirty="0">
                <a:latin typeface="Poppins" panose="00000500000000000000" pitchFamily="2" charset="0"/>
                <a:cs typeface="Poppins" panose="00000500000000000000" pitchFamily="2" charset="0"/>
              </a:rPr>
              <a:t>Next steps</a:t>
            </a:r>
            <a:endParaRPr lang="en-US" sz="1600" dirty="0">
              <a:latin typeface="Poppins" panose="00000500000000000000" pitchFamily="2" charset="0"/>
              <a:cs typeface="Poppins" panose="00000500000000000000" pitchFamily="2" charset="0"/>
            </a:endParaRPr>
          </a:p>
          <a:p>
            <a:pPr algn="ctr"/>
            <a:r>
              <a:rPr lang="en-US" sz="1600" dirty="0">
                <a:latin typeface="Poppins" panose="00000500000000000000" pitchFamily="2" charset="0"/>
                <a:cs typeface="Poppins" panose="00000500000000000000" pitchFamily="2" charset="0"/>
              </a:rPr>
              <a:t>After engaging with this presentation on business plans, a good next step is reviewing material on </a:t>
            </a:r>
            <a:r>
              <a:rPr lang="en-US" sz="1600" u="sng" dirty="0">
                <a:latin typeface="Poppins" panose="00000500000000000000" pitchFamily="2" charset="0"/>
                <a:cs typeface="Poppins" panose="00000500000000000000" pitchFamily="2" charset="0"/>
              </a:rPr>
              <a:t>Financial Management</a:t>
            </a:r>
            <a:r>
              <a:rPr lang="en-US" sz="1600" dirty="0">
                <a:latin typeface="Poppins" panose="00000500000000000000" pitchFamily="2" charset="0"/>
                <a:cs typeface="Poppins" panose="00000500000000000000" pitchFamily="2" charset="0"/>
              </a:rPr>
              <a:t> and then issues contained in the presentation on </a:t>
            </a:r>
            <a:r>
              <a:rPr lang="en-US" sz="1600" u="sng" dirty="0">
                <a:latin typeface="Poppins" panose="00000500000000000000" pitchFamily="2" charset="0"/>
                <a:cs typeface="Poppins" panose="00000500000000000000" pitchFamily="2" charset="0"/>
              </a:rPr>
              <a:t>Making it Official &amp; Attorneys</a:t>
            </a:r>
            <a:r>
              <a:rPr lang="en-US" sz="1600" dirty="0">
                <a:latin typeface="Poppins" panose="00000500000000000000" pitchFamily="2" charset="0"/>
                <a:cs typeface="Poppins" panose="00000500000000000000" pitchFamily="2" charset="0"/>
              </a:rPr>
              <a:t>.</a:t>
            </a:r>
            <a:endParaRPr lang="en-US" sz="1600" u="sng" dirty="0">
              <a:solidFill>
                <a:schemeClr val="tx1"/>
              </a:solidFill>
              <a:latin typeface="Poppins" panose="00000500000000000000" pitchFamily="2" charset="0"/>
              <a:cs typeface="Poppins" panose="00000500000000000000" pitchFamily="2" charset="0"/>
            </a:endParaRPr>
          </a:p>
        </p:txBody>
      </p:sp>
      <p:sp>
        <p:nvSpPr>
          <p:cNvPr id="14" name="Oval 13">
            <a:extLst>
              <a:ext uri="{FF2B5EF4-FFF2-40B4-BE49-F238E27FC236}">
                <a16:creationId xmlns:a16="http://schemas.microsoft.com/office/drawing/2014/main" id="{63F48113-699E-EE5F-2B3E-80220D05A756}"/>
              </a:ext>
            </a:extLst>
          </p:cNvPr>
          <p:cNvSpPr/>
          <p:nvPr/>
        </p:nvSpPr>
        <p:spPr>
          <a:xfrm>
            <a:off x="1682925" y="3700407"/>
            <a:ext cx="1406221" cy="829160"/>
          </a:xfrm>
          <a:prstGeom prst="ellipse">
            <a:avLst/>
          </a:prstGeom>
          <a:solidFill>
            <a:srgbClr val="2787C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64EC312-6D89-3FF4-8909-09F25D14DC50}"/>
              </a:ext>
            </a:extLst>
          </p:cNvPr>
          <p:cNvSpPr txBox="1"/>
          <p:nvPr/>
        </p:nvSpPr>
        <p:spPr>
          <a:xfrm>
            <a:off x="1831846" y="3800139"/>
            <a:ext cx="1003380" cy="646331"/>
          </a:xfrm>
          <a:prstGeom prst="rect">
            <a:avLst/>
          </a:prstGeom>
          <a:noFill/>
        </p:spPr>
        <p:txBody>
          <a:bodyPr wrap="square" rtlCol="0">
            <a:spAutoFit/>
          </a:bodyPr>
          <a:lstStyle/>
          <a:p>
            <a:pPr algn="ctr"/>
            <a:r>
              <a:rPr lang="en-US" sz="1200" dirty="0"/>
              <a:t>Making it official &amp; attorneys</a:t>
            </a:r>
          </a:p>
        </p:txBody>
      </p:sp>
      <p:cxnSp>
        <p:nvCxnSpPr>
          <p:cNvPr id="39" name="Straight Arrow Connector 38">
            <a:extLst>
              <a:ext uri="{FF2B5EF4-FFF2-40B4-BE49-F238E27FC236}">
                <a16:creationId xmlns:a16="http://schemas.microsoft.com/office/drawing/2014/main" id="{A45E2098-1731-5826-CFE3-2C6814031101}"/>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389300E1-2EDA-D668-8B9D-E34054D00E40}"/>
              </a:ext>
            </a:extLst>
          </p:cNvPr>
          <p:cNvSpPr/>
          <p:nvPr/>
        </p:nvSpPr>
        <p:spPr>
          <a:xfrm>
            <a:off x="3868888" y="3700408"/>
            <a:ext cx="1406221" cy="82916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104B0CF-1E64-E2D2-2DD8-1ACB840910B3}"/>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Tree>
    <p:extLst>
      <p:ext uri="{BB962C8B-B14F-4D97-AF65-F5344CB8AC3E}">
        <p14:creationId xmlns:p14="http://schemas.microsoft.com/office/powerpoint/2010/main" val="59430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501162" y="747228"/>
            <a:ext cx="8194429" cy="3289106"/>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Purpose</a:t>
            </a:r>
            <a:endParaRPr lang="en-US" dirty="0">
              <a:latin typeface="Poppins" panose="00000500000000000000" pitchFamily="2" charset="0"/>
              <a:cs typeface="Poppins" panose="00000500000000000000" pitchFamily="2" charset="0"/>
            </a:endParaRPr>
          </a:p>
          <a:p>
            <a:endParaRPr lang="en-US" dirty="0">
              <a:latin typeface="Poppins" panose="00000500000000000000" pitchFamily="2" charset="0"/>
              <a:cs typeface="Poppins" panose="00000500000000000000" pitchFamily="2" charset="0"/>
            </a:endParaRPr>
          </a:p>
          <a:p>
            <a:pPr algn="ctr">
              <a:lnSpc>
                <a:spcPct val="150000"/>
              </a:lnSpc>
            </a:pPr>
            <a:r>
              <a:rPr lang="en-US" sz="1600" dirty="0">
                <a:latin typeface="Poppins" panose="00000500000000000000" pitchFamily="2" charset="0"/>
                <a:cs typeface="Poppins" panose="00000500000000000000" pitchFamily="2" charset="0"/>
              </a:rPr>
              <a:t>The purpose of this presentation is to provide you an introduction to business plans – both their uses and the information that goes in them. Building a business plan is often the next step following putting together a business idea sketch and pitch deck, and it is often a critical step before an entrepreneur seeks money for their business from banks or other investors. As seen on the next slide, this presentation is meant to be viewed after engaging with the </a:t>
            </a:r>
            <a:r>
              <a:rPr lang="en-US" sz="1600" u="sng" dirty="0">
                <a:latin typeface="Poppins" panose="00000500000000000000" pitchFamily="2" charset="0"/>
                <a:cs typeface="Poppins" panose="00000500000000000000" pitchFamily="2" charset="0"/>
              </a:rPr>
              <a:t>Business Pitch</a:t>
            </a:r>
            <a:r>
              <a:rPr lang="en-US" sz="1600" dirty="0">
                <a:latin typeface="Poppins" panose="00000500000000000000" pitchFamily="2" charset="0"/>
                <a:cs typeface="Poppins" panose="00000500000000000000" pitchFamily="2" charset="0"/>
              </a:rPr>
              <a:t> and </a:t>
            </a:r>
            <a:r>
              <a:rPr lang="en-US" sz="1600" u="sng" dirty="0">
                <a:latin typeface="Poppins" panose="00000500000000000000" pitchFamily="2" charset="0"/>
                <a:cs typeface="Poppins" panose="00000500000000000000" pitchFamily="2" charset="0"/>
              </a:rPr>
              <a:t>Business Idea Sketch</a:t>
            </a:r>
            <a:r>
              <a:rPr lang="en-US" sz="1600" dirty="0">
                <a:latin typeface="Poppins" panose="00000500000000000000" pitchFamily="2" charset="0"/>
                <a:cs typeface="Poppins" panose="00000500000000000000" pitchFamily="2" charset="0"/>
              </a:rPr>
              <a:t> presentations.</a:t>
            </a:r>
          </a:p>
        </p:txBody>
      </p:sp>
      <p:sp>
        <p:nvSpPr>
          <p:cNvPr id="3" name="TextBox 2">
            <a:extLst>
              <a:ext uri="{FF2B5EF4-FFF2-40B4-BE49-F238E27FC236}">
                <a16:creationId xmlns:a16="http://schemas.microsoft.com/office/drawing/2014/main" id="{64B5536A-DF0A-FA86-40BC-E7394E01CF73}"/>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
        <p:nvSpPr>
          <p:cNvPr id="4" name="TextBox 3">
            <a:extLst>
              <a:ext uri="{FF2B5EF4-FFF2-40B4-BE49-F238E27FC236}">
                <a16:creationId xmlns:a16="http://schemas.microsoft.com/office/drawing/2014/main" id="{E9F42149-F071-65F8-FEF3-93D668B5A0C0}"/>
              </a:ext>
            </a:extLst>
          </p:cNvPr>
          <p:cNvSpPr txBox="1"/>
          <p:nvPr/>
        </p:nvSpPr>
        <p:spPr>
          <a:xfrm>
            <a:off x="845344" y="4321897"/>
            <a:ext cx="7506064" cy="2246769"/>
          </a:xfrm>
          <a:prstGeom prst="rect">
            <a:avLst/>
          </a:prstGeom>
          <a:noFill/>
        </p:spPr>
        <p:txBody>
          <a:bodyPr wrap="square">
            <a:spAutoFit/>
          </a:bodyPr>
          <a:lstStyle/>
          <a:p>
            <a:pPr algn="ctr"/>
            <a:r>
              <a:rPr lang="en-US" sz="1400" b="1" dirty="0"/>
              <a:t>Disclaimer: </a:t>
            </a:r>
          </a:p>
          <a:p>
            <a:pPr algn="ctr"/>
            <a:r>
              <a:rPr lang="en-US" sz="1400" dirty="0"/>
              <a:t>The information provided in this content does not, and is not intended to, constitute: legal advice, accounting, tax, financial advice, an offer to buy or sell securities, nor is it intended as financial or investment advice; instead, all information, content, and materials available in this content are for general educational purposes only. Information in this content may not constitute the most up-to-date legal, financial, accounting, financial, or investment information.  The content may contain links to other third-party websites and to content generated by third parties.  Such links and content are only for the convenience of the user; the authors of this content do not recommend or endorse the content of any third-party sites or content.</a:t>
            </a:r>
          </a:p>
        </p:txBody>
      </p:sp>
    </p:spTree>
    <p:extLst>
      <p:ext uri="{BB962C8B-B14F-4D97-AF65-F5344CB8AC3E}">
        <p14:creationId xmlns:p14="http://schemas.microsoft.com/office/powerpoint/2010/main" val="111258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67835-C97E-8DD7-96E4-DCF0410C7A8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AA6EDE-806B-161D-BCF0-4E3370764886}"/>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 Business plan</a:t>
            </a:r>
          </a:p>
        </p:txBody>
      </p:sp>
      <p:sp>
        <p:nvSpPr>
          <p:cNvPr id="80" name="Oval 79">
            <a:extLst>
              <a:ext uri="{FF2B5EF4-FFF2-40B4-BE49-F238E27FC236}">
                <a16:creationId xmlns:a16="http://schemas.microsoft.com/office/drawing/2014/main" id="{B906EDA6-0F6F-FA7F-DA88-681780476A71}"/>
              </a:ext>
            </a:extLst>
          </p:cNvPr>
          <p:cNvSpPr/>
          <p:nvPr/>
        </p:nvSpPr>
        <p:spPr>
          <a:xfrm>
            <a:off x="3868888" y="5845234"/>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CD75030-BFCF-2FC6-845D-F79C97D66B20}"/>
              </a:ext>
            </a:extLst>
          </p:cNvPr>
          <p:cNvSpPr txBox="1"/>
          <p:nvPr/>
        </p:nvSpPr>
        <p:spPr>
          <a:xfrm>
            <a:off x="4117846" y="5936648"/>
            <a:ext cx="908304" cy="646331"/>
          </a:xfrm>
          <a:prstGeom prst="rect">
            <a:avLst/>
          </a:prstGeom>
          <a:noFill/>
        </p:spPr>
        <p:txBody>
          <a:bodyPr wrap="square" rtlCol="0">
            <a:spAutoFit/>
          </a:bodyPr>
          <a:lstStyle/>
          <a:p>
            <a:pPr algn="ctr"/>
            <a:r>
              <a:rPr lang="en-US" sz="1200" dirty="0"/>
              <a:t>Business idea sketch</a:t>
            </a:r>
          </a:p>
        </p:txBody>
      </p:sp>
      <p:sp>
        <p:nvSpPr>
          <p:cNvPr id="6" name="Oval 5">
            <a:extLst>
              <a:ext uri="{FF2B5EF4-FFF2-40B4-BE49-F238E27FC236}">
                <a16:creationId xmlns:a16="http://schemas.microsoft.com/office/drawing/2014/main" id="{0C8D7FC2-46C2-D2DF-FDF7-258460C5097C}"/>
              </a:ext>
            </a:extLst>
          </p:cNvPr>
          <p:cNvSpPr/>
          <p:nvPr/>
        </p:nvSpPr>
        <p:spPr>
          <a:xfrm>
            <a:off x="3868888" y="4772821"/>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43E87FA-99F3-2723-B0F1-720E1DF0465A}"/>
              </a:ext>
            </a:extLst>
          </p:cNvPr>
          <p:cNvSpPr txBox="1"/>
          <p:nvPr/>
        </p:nvSpPr>
        <p:spPr>
          <a:xfrm>
            <a:off x="4117846" y="4956568"/>
            <a:ext cx="908304" cy="461665"/>
          </a:xfrm>
          <a:prstGeom prst="rect">
            <a:avLst/>
          </a:prstGeom>
          <a:noFill/>
        </p:spPr>
        <p:txBody>
          <a:bodyPr wrap="square" rtlCol="0">
            <a:spAutoFit/>
          </a:bodyPr>
          <a:lstStyle/>
          <a:p>
            <a:pPr algn="ctr"/>
            <a:r>
              <a:rPr lang="en-US" sz="1200" dirty="0"/>
              <a:t>Business pitch</a:t>
            </a:r>
          </a:p>
        </p:txBody>
      </p:sp>
      <p:sp>
        <p:nvSpPr>
          <p:cNvPr id="8" name="Oval 7">
            <a:extLst>
              <a:ext uri="{FF2B5EF4-FFF2-40B4-BE49-F238E27FC236}">
                <a16:creationId xmlns:a16="http://schemas.microsoft.com/office/drawing/2014/main" id="{AC4756CC-3438-946E-9DDA-A9E13C8FF8D7}"/>
              </a:ext>
            </a:extLst>
          </p:cNvPr>
          <p:cNvSpPr/>
          <p:nvPr/>
        </p:nvSpPr>
        <p:spPr>
          <a:xfrm>
            <a:off x="3868888" y="3700408"/>
            <a:ext cx="1406221" cy="829160"/>
          </a:xfrm>
          <a:prstGeom prst="ellipse">
            <a:avLst/>
          </a:prstGeom>
          <a:solidFill>
            <a:srgbClr val="2787C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558DBB6-CC9C-5BA4-E3F8-2553774C358D}"/>
              </a:ext>
            </a:extLst>
          </p:cNvPr>
          <p:cNvSpPr txBox="1"/>
          <p:nvPr/>
        </p:nvSpPr>
        <p:spPr>
          <a:xfrm>
            <a:off x="4117846" y="3884155"/>
            <a:ext cx="908304" cy="461665"/>
          </a:xfrm>
          <a:prstGeom prst="rect">
            <a:avLst/>
          </a:prstGeom>
          <a:noFill/>
        </p:spPr>
        <p:txBody>
          <a:bodyPr wrap="square" rtlCol="0">
            <a:spAutoFit/>
          </a:bodyPr>
          <a:lstStyle/>
          <a:p>
            <a:pPr algn="ctr"/>
            <a:r>
              <a:rPr lang="en-US" sz="1200" dirty="0"/>
              <a:t>Business plan</a:t>
            </a:r>
          </a:p>
        </p:txBody>
      </p:sp>
      <p:sp>
        <p:nvSpPr>
          <p:cNvPr id="10" name="Oval 9">
            <a:extLst>
              <a:ext uri="{FF2B5EF4-FFF2-40B4-BE49-F238E27FC236}">
                <a16:creationId xmlns:a16="http://schemas.microsoft.com/office/drawing/2014/main" id="{6C0C6C64-18A6-A8B6-0677-D6DB9CABC84A}"/>
              </a:ext>
            </a:extLst>
          </p:cNvPr>
          <p:cNvSpPr/>
          <p:nvPr/>
        </p:nvSpPr>
        <p:spPr>
          <a:xfrm>
            <a:off x="3868888" y="156605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00A9EE8-B4BC-4BEB-44DC-CBB7B91495AA}"/>
              </a:ext>
            </a:extLst>
          </p:cNvPr>
          <p:cNvSpPr txBox="1"/>
          <p:nvPr/>
        </p:nvSpPr>
        <p:spPr>
          <a:xfrm>
            <a:off x="3993367" y="1738245"/>
            <a:ext cx="1157262" cy="461665"/>
          </a:xfrm>
          <a:prstGeom prst="rect">
            <a:avLst/>
          </a:prstGeom>
          <a:noFill/>
        </p:spPr>
        <p:txBody>
          <a:bodyPr wrap="square" rtlCol="0">
            <a:spAutoFit/>
          </a:bodyPr>
          <a:lstStyle/>
          <a:p>
            <a:pPr algn="ctr"/>
            <a:r>
              <a:rPr lang="en-US" sz="1200" dirty="0"/>
              <a:t>Introduction to financing</a:t>
            </a:r>
          </a:p>
        </p:txBody>
      </p:sp>
      <p:sp>
        <p:nvSpPr>
          <p:cNvPr id="12" name="Oval 11">
            <a:extLst>
              <a:ext uri="{FF2B5EF4-FFF2-40B4-BE49-F238E27FC236}">
                <a16:creationId xmlns:a16="http://schemas.microsoft.com/office/drawing/2014/main" id="{3EB385BC-94C3-8DD1-A024-01C6EF063492}"/>
              </a:ext>
            </a:extLst>
          </p:cNvPr>
          <p:cNvSpPr/>
          <p:nvPr/>
        </p:nvSpPr>
        <p:spPr>
          <a:xfrm>
            <a:off x="5926288"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DE342F6-9679-93DF-491E-3D892347BF17}"/>
              </a:ext>
            </a:extLst>
          </p:cNvPr>
          <p:cNvSpPr txBox="1"/>
          <p:nvPr/>
        </p:nvSpPr>
        <p:spPr>
          <a:xfrm>
            <a:off x="6025505" y="3848987"/>
            <a:ext cx="1229809" cy="461665"/>
          </a:xfrm>
          <a:prstGeom prst="rect">
            <a:avLst/>
          </a:prstGeom>
          <a:noFill/>
        </p:spPr>
        <p:txBody>
          <a:bodyPr wrap="square" rtlCol="0">
            <a:spAutoFit/>
          </a:bodyPr>
          <a:lstStyle/>
          <a:p>
            <a:pPr algn="ctr"/>
            <a:r>
              <a:rPr lang="en-US" sz="1200" dirty="0"/>
              <a:t>Basics of bookkeeping</a:t>
            </a:r>
          </a:p>
        </p:txBody>
      </p:sp>
      <p:sp>
        <p:nvSpPr>
          <p:cNvPr id="14" name="Oval 13">
            <a:extLst>
              <a:ext uri="{FF2B5EF4-FFF2-40B4-BE49-F238E27FC236}">
                <a16:creationId xmlns:a16="http://schemas.microsoft.com/office/drawing/2014/main" id="{E13AFBE0-BC23-A4BD-85D2-D07AE8D74E77}"/>
              </a:ext>
            </a:extLst>
          </p:cNvPr>
          <p:cNvSpPr/>
          <p:nvPr/>
        </p:nvSpPr>
        <p:spPr>
          <a:xfrm>
            <a:off x="1682925" y="3700407"/>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23035FC-CDA5-9D83-1BE1-2577F418B1BF}"/>
              </a:ext>
            </a:extLst>
          </p:cNvPr>
          <p:cNvSpPr txBox="1"/>
          <p:nvPr/>
        </p:nvSpPr>
        <p:spPr>
          <a:xfrm>
            <a:off x="1831846" y="3800139"/>
            <a:ext cx="1003380" cy="646331"/>
          </a:xfrm>
          <a:prstGeom prst="rect">
            <a:avLst/>
          </a:prstGeom>
          <a:noFill/>
        </p:spPr>
        <p:txBody>
          <a:bodyPr wrap="square" rtlCol="0">
            <a:spAutoFit/>
          </a:bodyPr>
          <a:lstStyle/>
          <a:p>
            <a:pPr algn="ctr"/>
            <a:r>
              <a:rPr lang="en-US" sz="1200" dirty="0"/>
              <a:t>Making it official &amp; attorneys</a:t>
            </a:r>
          </a:p>
        </p:txBody>
      </p:sp>
      <p:sp>
        <p:nvSpPr>
          <p:cNvPr id="17" name="Oval 16">
            <a:extLst>
              <a:ext uri="{FF2B5EF4-FFF2-40B4-BE49-F238E27FC236}">
                <a16:creationId xmlns:a16="http://schemas.microsoft.com/office/drawing/2014/main" id="{12B51D62-648A-9D07-D916-2138A305B48E}"/>
              </a:ext>
            </a:extLst>
          </p:cNvPr>
          <p:cNvSpPr/>
          <p:nvPr/>
        </p:nvSpPr>
        <p:spPr>
          <a:xfrm>
            <a:off x="7183588" y="259470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3C9F930-8C1B-E4A4-05CA-20427B98863D}"/>
              </a:ext>
            </a:extLst>
          </p:cNvPr>
          <p:cNvSpPr txBox="1"/>
          <p:nvPr/>
        </p:nvSpPr>
        <p:spPr>
          <a:xfrm>
            <a:off x="7308067" y="2700878"/>
            <a:ext cx="1157262" cy="646331"/>
          </a:xfrm>
          <a:prstGeom prst="rect">
            <a:avLst/>
          </a:prstGeom>
          <a:noFill/>
        </p:spPr>
        <p:txBody>
          <a:bodyPr wrap="square" rtlCol="0">
            <a:spAutoFit/>
          </a:bodyPr>
          <a:lstStyle/>
          <a:p>
            <a:pPr algn="ctr"/>
            <a:r>
              <a:rPr lang="en-US" sz="1200" dirty="0"/>
              <a:t>Accounting basics: tax &amp; audits</a:t>
            </a:r>
          </a:p>
        </p:txBody>
      </p:sp>
      <p:sp>
        <p:nvSpPr>
          <p:cNvPr id="19" name="Oval 18">
            <a:extLst>
              <a:ext uri="{FF2B5EF4-FFF2-40B4-BE49-F238E27FC236}">
                <a16:creationId xmlns:a16="http://schemas.microsoft.com/office/drawing/2014/main" id="{5A1513F2-513D-0884-2E38-3A6F89A6304D}"/>
              </a:ext>
            </a:extLst>
          </p:cNvPr>
          <p:cNvSpPr/>
          <p:nvPr/>
        </p:nvSpPr>
        <p:spPr>
          <a:xfrm>
            <a:off x="1682921" y="2395212"/>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9E874B2-3EC6-2717-47AE-4D7BB2667C0B}"/>
              </a:ext>
            </a:extLst>
          </p:cNvPr>
          <p:cNvSpPr txBox="1"/>
          <p:nvPr/>
        </p:nvSpPr>
        <p:spPr>
          <a:xfrm>
            <a:off x="1774562" y="2671293"/>
            <a:ext cx="1153432" cy="276999"/>
          </a:xfrm>
          <a:prstGeom prst="rect">
            <a:avLst/>
          </a:prstGeom>
          <a:noFill/>
        </p:spPr>
        <p:txBody>
          <a:bodyPr wrap="square" rtlCol="0">
            <a:spAutoFit/>
          </a:bodyPr>
          <a:lstStyle/>
          <a:p>
            <a:pPr algn="ctr"/>
            <a:r>
              <a:rPr lang="en-US" sz="1200" dirty="0"/>
              <a:t>Contracts</a:t>
            </a:r>
          </a:p>
        </p:txBody>
      </p:sp>
      <p:cxnSp>
        <p:nvCxnSpPr>
          <p:cNvPr id="81" name="Straight Arrow Connector 80">
            <a:extLst>
              <a:ext uri="{FF2B5EF4-FFF2-40B4-BE49-F238E27FC236}">
                <a16:creationId xmlns:a16="http://schemas.microsoft.com/office/drawing/2014/main" id="{DDECC57A-9A2F-3461-121C-6E8F576439B4}"/>
              </a:ext>
            </a:extLst>
          </p:cNvPr>
          <p:cNvCxnSpPr>
            <a:cxnSpLocks/>
            <a:stCxn id="80" idx="0"/>
            <a:endCxn id="6" idx="4"/>
          </p:cNvCxnSpPr>
          <p:nvPr/>
        </p:nvCxnSpPr>
        <p:spPr>
          <a:xfrm flipV="1">
            <a:off x="4571999" y="5601981"/>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D409FBBA-E914-2072-086B-7F4C215D6611}"/>
              </a:ext>
            </a:extLst>
          </p:cNvPr>
          <p:cNvCxnSpPr>
            <a:cxnSpLocks/>
            <a:stCxn id="6" idx="0"/>
            <a:endCxn id="8" idx="4"/>
          </p:cNvCxnSpPr>
          <p:nvPr/>
        </p:nvCxnSpPr>
        <p:spPr>
          <a:xfrm flipV="1">
            <a:off x="4571999" y="4529568"/>
            <a:ext cx="0" cy="24325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0DB50DEB-3F98-178C-F9B7-7BA8BDFD579E}"/>
              </a:ext>
            </a:extLst>
          </p:cNvPr>
          <p:cNvCxnSpPr>
            <a:cxnSpLocks/>
            <a:stCxn id="8" idx="0"/>
            <a:endCxn id="73" idx="4"/>
          </p:cNvCxnSpPr>
          <p:nvPr/>
        </p:nvCxnSpPr>
        <p:spPr>
          <a:xfrm flipV="1">
            <a:off x="4571999" y="3446722"/>
            <a:ext cx="0" cy="25368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833660FC-5241-EC6A-7964-72F3E22F4211}"/>
              </a:ext>
            </a:extLst>
          </p:cNvPr>
          <p:cNvCxnSpPr>
            <a:cxnSpLocks/>
            <a:stCxn id="10" idx="7"/>
            <a:endCxn id="65" idx="4"/>
          </p:cNvCxnSpPr>
          <p:nvPr/>
        </p:nvCxnSpPr>
        <p:spPr>
          <a:xfrm flipV="1">
            <a:off x="5069173" y="1387650"/>
            <a:ext cx="985682"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1D877678-1AE1-AE47-F08E-E34CEAD001CF}"/>
              </a:ext>
            </a:extLst>
          </p:cNvPr>
          <p:cNvCxnSpPr>
            <a:cxnSpLocks/>
            <a:stCxn id="10" idx="1"/>
            <a:endCxn id="63" idx="4"/>
          </p:cNvCxnSpPr>
          <p:nvPr/>
        </p:nvCxnSpPr>
        <p:spPr>
          <a:xfrm flipH="1" flipV="1">
            <a:off x="3089146" y="1387650"/>
            <a:ext cx="985678" cy="29983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9CCC0B9-8E34-F1D6-B022-5AF31502EA08}"/>
              </a:ext>
            </a:extLst>
          </p:cNvPr>
          <p:cNvCxnSpPr>
            <a:cxnSpLocks/>
            <a:stCxn id="8" idx="2"/>
            <a:endCxn id="14" idx="6"/>
          </p:cNvCxnSpPr>
          <p:nvPr/>
        </p:nvCxnSpPr>
        <p:spPr>
          <a:xfrm flipH="1" flipV="1">
            <a:off x="3089146" y="4114987"/>
            <a:ext cx="779742" cy="1"/>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A1D77B38-0875-2E63-5102-123FE6B29D13}"/>
              </a:ext>
            </a:extLst>
          </p:cNvPr>
          <p:cNvCxnSpPr>
            <a:cxnSpLocks/>
            <a:stCxn id="73" idx="5"/>
            <a:endCxn id="12" idx="2"/>
          </p:cNvCxnSpPr>
          <p:nvPr/>
        </p:nvCxnSpPr>
        <p:spPr>
          <a:xfrm>
            <a:off x="5069173" y="3325294"/>
            <a:ext cx="857115" cy="789693"/>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5F2754AC-CC20-2D32-0EF2-A9F654865FED}"/>
              </a:ext>
            </a:extLst>
          </p:cNvPr>
          <p:cNvCxnSpPr>
            <a:cxnSpLocks/>
            <a:stCxn id="12" idx="6"/>
            <a:endCxn id="17" idx="4"/>
          </p:cNvCxnSpPr>
          <p:nvPr/>
        </p:nvCxnSpPr>
        <p:spPr>
          <a:xfrm flipV="1">
            <a:off x="7332509" y="3423868"/>
            <a:ext cx="554190" cy="69111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039C4527-7BB1-5A89-4B19-3D4CB782F9DB}"/>
              </a:ext>
            </a:extLst>
          </p:cNvPr>
          <p:cNvCxnSpPr>
            <a:cxnSpLocks/>
            <a:stCxn id="14" idx="0"/>
            <a:endCxn id="19" idx="4"/>
          </p:cNvCxnSpPr>
          <p:nvPr/>
        </p:nvCxnSpPr>
        <p:spPr>
          <a:xfrm flipH="1" flipV="1">
            <a:off x="2386032" y="3224372"/>
            <a:ext cx="4" cy="47603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B7DD2E40-3055-75A3-29B1-FC03309D5258}"/>
              </a:ext>
            </a:extLst>
          </p:cNvPr>
          <p:cNvCxnSpPr>
            <a:cxnSpLocks/>
            <a:stCxn id="19" idx="7"/>
            <a:endCxn id="10" idx="2"/>
          </p:cNvCxnSpPr>
          <p:nvPr/>
        </p:nvCxnSpPr>
        <p:spPr>
          <a:xfrm flipV="1">
            <a:off x="2883206" y="1980632"/>
            <a:ext cx="985682" cy="53600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63455959-7722-255F-C313-06A8780E9D55}"/>
              </a:ext>
            </a:extLst>
          </p:cNvPr>
          <p:cNvCxnSpPr>
            <a:cxnSpLocks/>
            <a:stCxn id="17" idx="2"/>
            <a:endCxn id="79" idx="3"/>
          </p:cNvCxnSpPr>
          <p:nvPr/>
        </p:nvCxnSpPr>
        <p:spPr>
          <a:xfrm flipH="1" flipV="1">
            <a:off x="5246483" y="2990720"/>
            <a:ext cx="1937105" cy="18568"/>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21284637-5519-AA34-8D78-EF6D0DC9B6DF}"/>
              </a:ext>
            </a:extLst>
          </p:cNvPr>
          <p:cNvSpPr/>
          <p:nvPr/>
        </p:nvSpPr>
        <p:spPr>
          <a:xfrm>
            <a:off x="2386035"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E4DED63-E197-8DAC-8597-EA046E94FA87}"/>
              </a:ext>
            </a:extLst>
          </p:cNvPr>
          <p:cNvSpPr txBox="1"/>
          <p:nvPr/>
        </p:nvSpPr>
        <p:spPr>
          <a:xfrm>
            <a:off x="2439577" y="750765"/>
            <a:ext cx="1279826" cy="461665"/>
          </a:xfrm>
          <a:prstGeom prst="rect">
            <a:avLst/>
          </a:prstGeom>
          <a:noFill/>
        </p:spPr>
        <p:txBody>
          <a:bodyPr wrap="square" rtlCol="0">
            <a:spAutoFit/>
          </a:bodyPr>
          <a:lstStyle/>
          <a:p>
            <a:pPr algn="ctr"/>
            <a:r>
              <a:rPr lang="en-US" sz="1200" dirty="0"/>
              <a:t>Equity-based</a:t>
            </a:r>
          </a:p>
          <a:p>
            <a:pPr algn="ctr"/>
            <a:r>
              <a:rPr lang="en-US" sz="1200" dirty="0"/>
              <a:t>investment</a:t>
            </a:r>
          </a:p>
        </p:txBody>
      </p:sp>
      <p:sp>
        <p:nvSpPr>
          <p:cNvPr id="65" name="Oval 64">
            <a:extLst>
              <a:ext uri="{FF2B5EF4-FFF2-40B4-BE49-F238E27FC236}">
                <a16:creationId xmlns:a16="http://schemas.microsoft.com/office/drawing/2014/main" id="{AECD24E0-7DE5-1CC4-9C45-5948711BA2D3}"/>
              </a:ext>
            </a:extLst>
          </p:cNvPr>
          <p:cNvSpPr/>
          <p:nvPr/>
        </p:nvSpPr>
        <p:spPr>
          <a:xfrm>
            <a:off x="5351744" y="558490"/>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AE869916-23DC-DC87-4C96-3E454C77DC7A}"/>
              </a:ext>
            </a:extLst>
          </p:cNvPr>
          <p:cNvSpPr/>
          <p:nvPr/>
        </p:nvSpPr>
        <p:spPr>
          <a:xfrm>
            <a:off x="3868888" y="2617562"/>
            <a:ext cx="1406221" cy="82916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745CCE22-E769-5238-2C3A-F77E79AA16AE}"/>
              </a:ext>
            </a:extLst>
          </p:cNvPr>
          <p:cNvCxnSpPr>
            <a:cxnSpLocks/>
            <a:stCxn id="73" idx="0"/>
            <a:endCxn id="10" idx="4"/>
          </p:cNvCxnSpPr>
          <p:nvPr/>
        </p:nvCxnSpPr>
        <p:spPr>
          <a:xfrm flipV="1">
            <a:off x="4571999" y="2395212"/>
            <a:ext cx="0" cy="22235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CB353C54-14FD-733A-4898-D8361F798C0A}"/>
              </a:ext>
            </a:extLst>
          </p:cNvPr>
          <p:cNvSpPr txBox="1"/>
          <p:nvPr/>
        </p:nvSpPr>
        <p:spPr>
          <a:xfrm>
            <a:off x="3897513" y="2759887"/>
            <a:ext cx="1348970" cy="461665"/>
          </a:xfrm>
          <a:prstGeom prst="rect">
            <a:avLst/>
          </a:prstGeom>
          <a:noFill/>
        </p:spPr>
        <p:txBody>
          <a:bodyPr wrap="square" rtlCol="0">
            <a:spAutoFit/>
          </a:bodyPr>
          <a:lstStyle/>
          <a:p>
            <a:pPr algn="ctr"/>
            <a:r>
              <a:rPr lang="en-US" sz="1200" dirty="0"/>
              <a:t>Financial management</a:t>
            </a:r>
          </a:p>
        </p:txBody>
      </p:sp>
      <p:cxnSp>
        <p:nvCxnSpPr>
          <p:cNvPr id="84" name="Straight Arrow Connector 83">
            <a:extLst>
              <a:ext uri="{FF2B5EF4-FFF2-40B4-BE49-F238E27FC236}">
                <a16:creationId xmlns:a16="http://schemas.microsoft.com/office/drawing/2014/main" id="{5AF29FB8-1294-1957-912B-ABA87D4F1AF3}"/>
              </a:ext>
            </a:extLst>
          </p:cNvPr>
          <p:cNvCxnSpPr>
            <a:cxnSpLocks/>
            <a:stCxn id="17" idx="1"/>
            <a:endCxn id="10" idx="6"/>
          </p:cNvCxnSpPr>
          <p:nvPr/>
        </p:nvCxnSpPr>
        <p:spPr>
          <a:xfrm flipH="1" flipV="1">
            <a:off x="5275109" y="1980632"/>
            <a:ext cx="2114415" cy="735504"/>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9379053-3C3E-7BF2-878E-49B4EB65050B}"/>
              </a:ext>
            </a:extLst>
          </p:cNvPr>
          <p:cNvSpPr txBox="1"/>
          <p:nvPr/>
        </p:nvSpPr>
        <p:spPr>
          <a:xfrm>
            <a:off x="5414941" y="661763"/>
            <a:ext cx="1279826" cy="646331"/>
          </a:xfrm>
          <a:prstGeom prst="rect">
            <a:avLst/>
          </a:prstGeom>
          <a:noFill/>
        </p:spPr>
        <p:txBody>
          <a:bodyPr wrap="square" rtlCol="0">
            <a:spAutoFit/>
          </a:bodyPr>
          <a:lstStyle/>
          <a:p>
            <a:pPr algn="ctr"/>
            <a:r>
              <a:rPr lang="en-US" sz="1200" dirty="0"/>
              <a:t>Debt- and other financing</a:t>
            </a:r>
          </a:p>
        </p:txBody>
      </p:sp>
      <p:sp>
        <p:nvSpPr>
          <p:cNvPr id="5" name="Oval 4">
            <a:extLst>
              <a:ext uri="{FF2B5EF4-FFF2-40B4-BE49-F238E27FC236}">
                <a16:creationId xmlns:a16="http://schemas.microsoft.com/office/drawing/2014/main" id="{D98A1D9D-E762-43CA-44E7-5B2ED2D2846F}"/>
              </a:ext>
            </a:extLst>
          </p:cNvPr>
          <p:cNvSpPr/>
          <p:nvPr/>
        </p:nvSpPr>
        <p:spPr>
          <a:xfrm>
            <a:off x="276700" y="1692998"/>
            <a:ext cx="1406221" cy="829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A0C9E553-C2D6-CE7A-58B1-EC4FF04D4BEF}"/>
              </a:ext>
            </a:extLst>
          </p:cNvPr>
          <p:cNvCxnSpPr>
            <a:cxnSpLocks/>
            <a:stCxn id="63" idx="3"/>
            <a:endCxn id="5" idx="7"/>
          </p:cNvCxnSpPr>
          <p:nvPr/>
        </p:nvCxnSpPr>
        <p:spPr>
          <a:xfrm flipH="1">
            <a:off x="1476985" y="1266222"/>
            <a:ext cx="1114986" cy="548204"/>
          </a:xfrm>
          <a:prstGeom prst="straightConnector1">
            <a:avLst/>
          </a:prstGeom>
          <a:ln>
            <a:solidFill>
              <a:schemeClr val="tx1"/>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1BDB6DB3-6AD8-4A7E-6652-E14AC6274591}"/>
              </a:ext>
            </a:extLst>
          </p:cNvPr>
          <p:cNvSpPr txBox="1"/>
          <p:nvPr/>
        </p:nvSpPr>
        <p:spPr>
          <a:xfrm>
            <a:off x="398011" y="1969078"/>
            <a:ext cx="1153432" cy="276999"/>
          </a:xfrm>
          <a:prstGeom prst="rect">
            <a:avLst/>
          </a:prstGeom>
          <a:noFill/>
        </p:spPr>
        <p:txBody>
          <a:bodyPr wrap="square" rtlCol="0">
            <a:spAutoFit/>
          </a:bodyPr>
          <a:lstStyle/>
          <a:p>
            <a:pPr algn="ctr"/>
            <a:r>
              <a:rPr lang="en-US" sz="1200" dirty="0"/>
              <a:t>ESOPs</a:t>
            </a:r>
          </a:p>
        </p:txBody>
      </p:sp>
      <p:cxnSp>
        <p:nvCxnSpPr>
          <p:cNvPr id="32" name="Straight Arrow Connector 31">
            <a:extLst>
              <a:ext uri="{FF2B5EF4-FFF2-40B4-BE49-F238E27FC236}">
                <a16:creationId xmlns:a16="http://schemas.microsoft.com/office/drawing/2014/main" id="{27B4AE4E-2F46-CB5F-297E-A2C08A2D0807}"/>
              </a:ext>
            </a:extLst>
          </p:cNvPr>
          <p:cNvCxnSpPr>
            <a:cxnSpLocks/>
            <a:stCxn id="14" idx="2"/>
            <a:endCxn id="5" idx="4"/>
          </p:cNvCxnSpPr>
          <p:nvPr/>
        </p:nvCxnSpPr>
        <p:spPr>
          <a:xfrm flipH="1" flipV="1">
            <a:off x="979811" y="2522158"/>
            <a:ext cx="703114" cy="1592829"/>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42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E3C94-9D8A-29E5-02B9-4AE894ACF4B0}"/>
              </a:ext>
            </a:extLst>
          </p:cNvPr>
          <p:cNvSpPr txBox="1"/>
          <p:nvPr/>
        </p:nvSpPr>
        <p:spPr>
          <a:xfrm>
            <a:off x="187213" y="779425"/>
            <a:ext cx="8769573" cy="3742050"/>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400" dirty="0">
              <a:latin typeface="Poppins" panose="00000500000000000000" pitchFamily="2" charset="0"/>
              <a:cs typeface="Poppins" panose="00000500000000000000" pitchFamily="2" charset="0"/>
            </a:endParaRPr>
          </a:p>
          <a:p>
            <a:pPr>
              <a:lnSpc>
                <a:spcPct val="150000"/>
              </a:lnSpc>
            </a:pPr>
            <a:endParaRPr lang="en-US" sz="24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What is a business plan and what is it used for?</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Parts of a business plan</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Recommendations for writing a business plan</a:t>
            </a: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Summary</a:t>
            </a:r>
          </a:p>
          <a:p>
            <a:pPr marL="514350" indent="-514350">
              <a:lnSpc>
                <a:spcPct val="150000"/>
              </a:lnSpc>
              <a:buFontTx/>
              <a:buAutoNum type="arabicPeriod"/>
            </a:pPr>
            <a:r>
              <a:rPr lang="en-US" sz="2000" dirty="0">
                <a:latin typeface="Poppins" panose="00000500000000000000" pitchFamily="2" charset="0"/>
                <a:cs typeface="Poppins" panose="00000500000000000000" pitchFamily="2" charset="0"/>
              </a:rPr>
              <a:t>What’s next</a:t>
            </a: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9A84FD0C-B569-C8B4-DEC9-5961DD08CC7D}"/>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Tree>
    <p:extLst>
      <p:ext uri="{BB962C8B-B14F-4D97-AF65-F5344CB8AC3E}">
        <p14:creationId xmlns:p14="http://schemas.microsoft.com/office/powerpoint/2010/main" val="70690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02EAA-FF7F-24F4-BF2D-EEAE81A262B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D125141-9E34-10C1-EF1D-CBC0DC02906A}"/>
              </a:ext>
            </a:extLst>
          </p:cNvPr>
          <p:cNvSpPr txBox="1"/>
          <p:nvPr/>
        </p:nvSpPr>
        <p:spPr>
          <a:xfrm>
            <a:off x="187213" y="779425"/>
            <a:ext cx="8769573" cy="3742050"/>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Overview</a:t>
            </a:r>
            <a:endParaRPr lang="en-US" sz="2400" dirty="0">
              <a:latin typeface="Poppins" panose="00000500000000000000" pitchFamily="2" charset="0"/>
              <a:cs typeface="Poppins" panose="00000500000000000000" pitchFamily="2" charset="0"/>
            </a:endParaRPr>
          </a:p>
          <a:p>
            <a:pPr>
              <a:lnSpc>
                <a:spcPct val="150000"/>
              </a:lnSpc>
            </a:pPr>
            <a:endParaRPr lang="en-US" sz="2400" dirty="0">
              <a:latin typeface="Poppins" panose="00000500000000000000" pitchFamily="2" charset="0"/>
              <a:cs typeface="Poppins" panose="00000500000000000000" pitchFamily="2" charset="0"/>
            </a:endParaRPr>
          </a:p>
          <a:p>
            <a:pPr marL="514350" indent="-514350">
              <a:lnSpc>
                <a:spcPct val="150000"/>
              </a:lnSpc>
              <a:buAutoNum type="arabicPeriod"/>
            </a:pPr>
            <a:r>
              <a:rPr lang="en-US" sz="2000" dirty="0">
                <a:latin typeface="Poppins" panose="00000500000000000000" pitchFamily="2" charset="0"/>
                <a:cs typeface="Poppins" panose="00000500000000000000" pitchFamily="2" charset="0"/>
              </a:rPr>
              <a:t>What is a business plan and what is it used for?</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Parts of a business plan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Recommendations for writing a business plan</a:t>
            </a:r>
          </a:p>
          <a:p>
            <a:pPr marL="514350" indent="-514350">
              <a:lnSpc>
                <a:spcPct val="150000"/>
              </a:lnSpc>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Summary</a:t>
            </a:r>
          </a:p>
          <a:p>
            <a:pPr marL="514350" indent="-514350">
              <a:lnSpc>
                <a:spcPct val="150000"/>
              </a:lnSpc>
              <a:buFontTx/>
              <a:buAutoNum type="arabicPeriod"/>
            </a:pPr>
            <a:r>
              <a:rPr lang="en-US" sz="2000" dirty="0">
                <a:solidFill>
                  <a:schemeClr val="bg1">
                    <a:lumMod val="65000"/>
                  </a:schemeClr>
                </a:solidFill>
                <a:latin typeface="Poppins" panose="00000500000000000000" pitchFamily="2" charset="0"/>
                <a:cs typeface="Poppins" panose="00000500000000000000" pitchFamily="2" charset="0"/>
              </a:rPr>
              <a:t>What’s next</a:t>
            </a:r>
          </a:p>
          <a:p>
            <a:pPr marL="514350" indent="-514350">
              <a:lnSpc>
                <a:spcPct val="150000"/>
              </a:lnSpc>
              <a:buAutoNum type="arabicPeriod"/>
            </a:pPr>
            <a:endParaRPr lang="en-US" sz="2000"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624AEB6C-4131-1121-CEDA-334443F0131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Tree>
    <p:extLst>
      <p:ext uri="{BB962C8B-B14F-4D97-AF65-F5344CB8AC3E}">
        <p14:creationId xmlns:p14="http://schemas.microsoft.com/office/powerpoint/2010/main" val="69253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F35A5C-F37E-7184-0E47-02BD896795DE}"/>
              </a:ext>
            </a:extLst>
          </p:cNvPr>
          <p:cNvSpPr/>
          <p:nvPr/>
        </p:nvSpPr>
        <p:spPr>
          <a:xfrm>
            <a:off x="5401056" y="1147306"/>
            <a:ext cx="3172968" cy="396849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95D447-30EB-AA20-606A-3831A406771C}"/>
              </a:ext>
            </a:extLst>
          </p:cNvPr>
          <p:cNvSpPr/>
          <p:nvPr/>
        </p:nvSpPr>
        <p:spPr>
          <a:xfrm>
            <a:off x="5553456" y="1306697"/>
            <a:ext cx="3172968" cy="396849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F4E3C94-9D8A-29E5-02B9-4AE894ACF4B0}"/>
              </a:ext>
            </a:extLst>
          </p:cNvPr>
          <p:cNvSpPr txBox="1"/>
          <p:nvPr/>
        </p:nvSpPr>
        <p:spPr>
          <a:xfrm>
            <a:off x="265176" y="1351508"/>
            <a:ext cx="5085268" cy="4154984"/>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Business plans</a:t>
            </a:r>
            <a:endParaRPr lang="en-US" sz="2400" dirty="0">
              <a:latin typeface="Poppins" panose="00000500000000000000" pitchFamily="2" charset="0"/>
              <a:cs typeface="Poppins" panose="00000500000000000000" pitchFamily="2" charset="0"/>
            </a:endParaRPr>
          </a:p>
          <a:p>
            <a:pPr algn="ctr">
              <a:lnSpc>
                <a:spcPct val="150000"/>
              </a:lnSpc>
            </a:pPr>
            <a:r>
              <a:rPr lang="en-US" sz="2000" dirty="0">
                <a:latin typeface="Poppins" panose="00000500000000000000" pitchFamily="2" charset="0"/>
                <a:cs typeface="Poppins" panose="00000500000000000000" pitchFamily="2" charset="0"/>
              </a:rPr>
              <a:t>A business pitch is a document that outlines a company’s goals and the plans to achieve them.</a:t>
            </a:r>
          </a:p>
          <a:p>
            <a:pPr algn="ctr">
              <a:lnSpc>
                <a:spcPct val="150000"/>
              </a:lnSpc>
            </a:pPr>
            <a:endParaRPr lang="en-US" sz="20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b="1" dirty="0">
                <a:latin typeface="Poppins" panose="00000500000000000000" pitchFamily="2" charset="0"/>
                <a:cs typeface="Poppins" panose="00000500000000000000" pitchFamily="2" charset="0"/>
              </a:rPr>
              <a:t>Business pitches are written out </a:t>
            </a:r>
            <a:r>
              <a:rPr lang="en-US" sz="2000" dirty="0">
                <a:latin typeface="Poppins" panose="00000500000000000000" pitchFamily="2" charset="0"/>
                <a:cs typeface="Poppins" panose="00000500000000000000" pitchFamily="2" charset="0"/>
              </a:rPr>
              <a:t>– often in relatively great detail across 10s or 100s of pages;</a:t>
            </a:r>
          </a:p>
          <a:p>
            <a:pPr marL="342900" indent="-342900">
              <a:buFont typeface="Arial" panose="020B0604020202020204" pitchFamily="34" charset="0"/>
              <a:buChar char="•"/>
            </a:pPr>
            <a:endParaRPr lang="en-US" sz="2000"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US" sz="2000" dirty="0">
                <a:latin typeface="Poppins" panose="00000500000000000000" pitchFamily="2" charset="0"/>
                <a:cs typeface="Poppins" panose="00000500000000000000" pitchFamily="2" charset="0"/>
              </a:rPr>
              <a:t>Business plans are helpful even if a business doesn’t need funding.</a:t>
            </a:r>
          </a:p>
        </p:txBody>
      </p:sp>
      <p:sp>
        <p:nvSpPr>
          <p:cNvPr id="3" name="Rectangle 2">
            <a:extLst>
              <a:ext uri="{FF2B5EF4-FFF2-40B4-BE49-F238E27FC236}">
                <a16:creationId xmlns:a16="http://schemas.microsoft.com/office/drawing/2014/main" id="{2CF867ED-230A-85D8-54EA-86789F19C296}"/>
              </a:ext>
            </a:extLst>
          </p:cNvPr>
          <p:cNvSpPr/>
          <p:nvPr/>
        </p:nvSpPr>
        <p:spPr>
          <a:xfrm>
            <a:off x="5705856" y="1459097"/>
            <a:ext cx="3172968" cy="396849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758949A-11ED-51A7-8E45-7E8F34953B16}"/>
              </a:ext>
            </a:extLst>
          </p:cNvPr>
          <p:cNvSpPr txBox="1"/>
          <p:nvPr/>
        </p:nvSpPr>
        <p:spPr>
          <a:xfrm>
            <a:off x="5897880" y="2670048"/>
            <a:ext cx="2002536" cy="369332"/>
          </a:xfrm>
          <a:prstGeom prst="rect">
            <a:avLst/>
          </a:prstGeom>
          <a:noFill/>
        </p:spPr>
        <p:txBody>
          <a:bodyPr wrap="square" rtlCol="0">
            <a:spAutoFit/>
          </a:bodyPr>
          <a:lstStyle/>
          <a:p>
            <a:r>
              <a:rPr lang="en-US" b="1" dirty="0">
                <a:latin typeface="Poppins" panose="00000500000000000000" pitchFamily="2" charset="0"/>
                <a:cs typeface="Poppins" panose="00000500000000000000" pitchFamily="2" charset="0"/>
              </a:rPr>
              <a:t>Business plan</a:t>
            </a:r>
          </a:p>
        </p:txBody>
      </p:sp>
      <p:sp>
        <p:nvSpPr>
          <p:cNvPr id="6" name="TextBox 5">
            <a:extLst>
              <a:ext uri="{FF2B5EF4-FFF2-40B4-BE49-F238E27FC236}">
                <a16:creationId xmlns:a16="http://schemas.microsoft.com/office/drawing/2014/main" id="{9A6F3EBF-B5F9-76FD-066F-C7F83CC6ED4E}"/>
              </a:ext>
            </a:extLst>
          </p:cNvPr>
          <p:cNvSpPr txBox="1"/>
          <p:nvPr/>
        </p:nvSpPr>
        <p:spPr>
          <a:xfrm>
            <a:off x="5864352" y="1931392"/>
            <a:ext cx="2743200" cy="369332"/>
          </a:xfrm>
          <a:prstGeom prst="rect">
            <a:avLst/>
          </a:prstGeom>
          <a:noFill/>
        </p:spPr>
        <p:txBody>
          <a:bodyPr wrap="square" rtlCol="0">
            <a:spAutoFit/>
          </a:bodyPr>
          <a:lstStyle/>
          <a:p>
            <a:r>
              <a:rPr lang="en-US" dirty="0">
                <a:latin typeface="Poppins" panose="00000500000000000000" pitchFamily="2" charset="0"/>
                <a:cs typeface="Poppins" panose="00000500000000000000" pitchFamily="2" charset="0"/>
              </a:rPr>
              <a:t>[Name of business]</a:t>
            </a:r>
          </a:p>
        </p:txBody>
      </p:sp>
      <p:sp>
        <p:nvSpPr>
          <p:cNvPr id="7" name="TextBox 6">
            <a:extLst>
              <a:ext uri="{FF2B5EF4-FFF2-40B4-BE49-F238E27FC236}">
                <a16:creationId xmlns:a16="http://schemas.microsoft.com/office/drawing/2014/main" id="{98BFF98A-A8CD-E747-CE42-5104116558FA}"/>
              </a:ext>
            </a:extLst>
          </p:cNvPr>
          <p:cNvSpPr txBox="1"/>
          <p:nvPr/>
        </p:nvSpPr>
        <p:spPr>
          <a:xfrm>
            <a:off x="5897880" y="3637524"/>
            <a:ext cx="2743200" cy="523220"/>
          </a:xfrm>
          <a:prstGeom prst="rect">
            <a:avLst/>
          </a:prstGeom>
          <a:noFill/>
        </p:spPr>
        <p:txBody>
          <a:bodyPr wrap="square" rtlCol="0">
            <a:spAutoFit/>
          </a:bodyPr>
          <a:lstStyle/>
          <a:p>
            <a:r>
              <a:rPr lang="en-US" sz="1400" dirty="0">
                <a:latin typeface="Poppins" panose="00000500000000000000" pitchFamily="2" charset="0"/>
                <a:cs typeface="Poppins" panose="00000500000000000000" pitchFamily="2" charset="0"/>
              </a:rPr>
              <a:t>Prepared for</a:t>
            </a:r>
          </a:p>
          <a:p>
            <a:r>
              <a:rPr lang="en-US" sz="1400" dirty="0">
                <a:latin typeface="Poppins" panose="00000500000000000000" pitchFamily="2" charset="0"/>
                <a:cs typeface="Poppins" panose="00000500000000000000" pitchFamily="2" charset="0"/>
              </a:rPr>
              <a:t>[Name of lender/investor]</a:t>
            </a:r>
          </a:p>
        </p:txBody>
      </p:sp>
      <p:sp>
        <p:nvSpPr>
          <p:cNvPr id="9" name="TextBox 8">
            <a:extLst>
              <a:ext uri="{FF2B5EF4-FFF2-40B4-BE49-F238E27FC236}">
                <a16:creationId xmlns:a16="http://schemas.microsoft.com/office/drawing/2014/main" id="{71F49937-DD8C-A5E3-1660-F08C3B768DAC}"/>
              </a:ext>
            </a:extLst>
          </p:cNvPr>
          <p:cNvSpPr txBox="1"/>
          <p:nvPr/>
        </p:nvSpPr>
        <p:spPr>
          <a:xfrm>
            <a:off x="5897880" y="4382649"/>
            <a:ext cx="2743200" cy="523220"/>
          </a:xfrm>
          <a:prstGeom prst="rect">
            <a:avLst/>
          </a:prstGeom>
          <a:noFill/>
        </p:spPr>
        <p:txBody>
          <a:bodyPr wrap="square" rtlCol="0">
            <a:spAutoFit/>
          </a:bodyPr>
          <a:lstStyle/>
          <a:p>
            <a:r>
              <a:rPr lang="en-US" sz="1400" dirty="0">
                <a:latin typeface="Poppins" panose="00000500000000000000" pitchFamily="2" charset="0"/>
                <a:cs typeface="Poppins" panose="00000500000000000000" pitchFamily="2" charset="0"/>
              </a:rPr>
              <a:t>Prepared by</a:t>
            </a:r>
          </a:p>
          <a:p>
            <a:r>
              <a:rPr lang="en-US" sz="1400" dirty="0">
                <a:latin typeface="Poppins" panose="00000500000000000000" pitchFamily="2" charset="0"/>
                <a:cs typeface="Poppins" panose="00000500000000000000" pitchFamily="2" charset="0"/>
              </a:rPr>
              <a:t>[Name of author]</a:t>
            </a:r>
          </a:p>
        </p:txBody>
      </p:sp>
      <p:sp>
        <p:nvSpPr>
          <p:cNvPr id="10" name="TextBox 9">
            <a:extLst>
              <a:ext uri="{FF2B5EF4-FFF2-40B4-BE49-F238E27FC236}">
                <a16:creationId xmlns:a16="http://schemas.microsoft.com/office/drawing/2014/main" id="{ED696849-82D9-D7FF-4FBD-1776036956B3}"/>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Tree>
    <p:extLst>
      <p:ext uri="{BB962C8B-B14F-4D97-AF65-F5344CB8AC3E}">
        <p14:creationId xmlns:p14="http://schemas.microsoft.com/office/powerpoint/2010/main" val="2319849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4E3C94-9D8A-29E5-02B9-4AE894ACF4B0}"/>
              </a:ext>
            </a:extLst>
          </p:cNvPr>
          <p:cNvSpPr txBox="1"/>
          <p:nvPr/>
        </p:nvSpPr>
        <p:spPr>
          <a:xfrm>
            <a:off x="277586" y="602007"/>
            <a:ext cx="8588827" cy="461665"/>
          </a:xfrm>
          <a:prstGeom prst="rect">
            <a:avLst/>
          </a:prstGeom>
          <a:noFill/>
        </p:spPr>
        <p:txBody>
          <a:bodyPr wrap="square" rtlCol="0">
            <a:spAutoFit/>
          </a:bodyPr>
          <a:lstStyle/>
          <a:p>
            <a:pPr algn="ctr"/>
            <a:r>
              <a:rPr lang="en-US" sz="2400" b="1" dirty="0">
                <a:latin typeface="Poppins" panose="00000500000000000000" pitchFamily="2" charset="0"/>
                <a:cs typeface="Poppins" panose="00000500000000000000" pitchFamily="2" charset="0"/>
              </a:rPr>
              <a:t>Uses of the business plan</a:t>
            </a:r>
            <a:endParaRPr lang="en-US" sz="2400" dirty="0">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716F91B9-8F3E-C5A2-3C1A-A1377B8F21ED}"/>
              </a:ext>
            </a:extLst>
          </p:cNvPr>
          <p:cNvSpPr txBox="1"/>
          <p:nvPr/>
        </p:nvSpPr>
        <p:spPr>
          <a:xfrm>
            <a:off x="804671" y="1063672"/>
            <a:ext cx="7534656" cy="400110"/>
          </a:xfrm>
          <a:prstGeom prst="rect">
            <a:avLst/>
          </a:prstGeom>
          <a:noFill/>
        </p:spPr>
        <p:txBody>
          <a:bodyPr wrap="square">
            <a:spAutoFit/>
          </a:bodyPr>
          <a:lstStyle/>
          <a:p>
            <a:pPr algn="ctr"/>
            <a:r>
              <a:rPr lang="en-US" sz="2000" dirty="0"/>
              <a:t>There are at least three purposes for business plans:</a:t>
            </a:r>
          </a:p>
        </p:txBody>
      </p:sp>
      <p:graphicFrame>
        <p:nvGraphicFramePr>
          <p:cNvPr id="9" name="Table 8">
            <a:extLst>
              <a:ext uri="{FF2B5EF4-FFF2-40B4-BE49-F238E27FC236}">
                <a16:creationId xmlns:a16="http://schemas.microsoft.com/office/drawing/2014/main" id="{60AE036B-19DD-0AF0-DCD8-5B7D4664B4D1}"/>
              </a:ext>
            </a:extLst>
          </p:cNvPr>
          <p:cNvGraphicFramePr>
            <a:graphicFrameLocks noGrp="1"/>
          </p:cNvGraphicFramePr>
          <p:nvPr>
            <p:extLst>
              <p:ext uri="{D42A27DB-BD31-4B8C-83A1-F6EECF244321}">
                <p14:modId xmlns:p14="http://schemas.microsoft.com/office/powerpoint/2010/main" val="285347934"/>
              </p:ext>
            </p:extLst>
          </p:nvPr>
        </p:nvGraphicFramePr>
        <p:xfrm>
          <a:off x="315468" y="1610300"/>
          <a:ext cx="8513064" cy="4272280"/>
        </p:xfrm>
        <a:graphic>
          <a:graphicData uri="http://schemas.openxmlformats.org/drawingml/2006/table">
            <a:tbl>
              <a:tblPr firstRow="1" bandRow="1">
                <a:tableStyleId>{5C22544A-7EE6-4342-B048-85BDC9FD1C3A}</a:tableStyleId>
              </a:tblPr>
              <a:tblGrid>
                <a:gridCol w="3076956">
                  <a:extLst>
                    <a:ext uri="{9D8B030D-6E8A-4147-A177-3AD203B41FA5}">
                      <a16:colId xmlns:a16="http://schemas.microsoft.com/office/drawing/2014/main" val="3279711898"/>
                    </a:ext>
                  </a:extLst>
                </a:gridCol>
                <a:gridCol w="5436108">
                  <a:extLst>
                    <a:ext uri="{9D8B030D-6E8A-4147-A177-3AD203B41FA5}">
                      <a16:colId xmlns:a16="http://schemas.microsoft.com/office/drawing/2014/main" val="3258539235"/>
                    </a:ext>
                  </a:extLst>
                </a:gridCol>
              </a:tblGrid>
              <a:tr h="370840">
                <a:tc>
                  <a:txBody>
                    <a:bodyPr/>
                    <a:lstStyle/>
                    <a:p>
                      <a:r>
                        <a:rPr lang="en-US" sz="1400" dirty="0">
                          <a:solidFill>
                            <a:schemeClr val="tx1"/>
                          </a:solidFill>
                          <a:latin typeface="Poppins" panose="00000500000000000000" pitchFamily="2" charset="0"/>
                          <a:cs typeface="Poppins" panose="00000500000000000000" pitchFamily="2" charset="0"/>
                        </a:rPr>
                        <a:t>Type of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latin typeface="Poppins" panose="00000500000000000000" pitchFamily="2" charset="0"/>
                          <a:cs typeface="Poppins" panose="00000500000000000000" pitchFamily="2" charset="0"/>
                        </a:rPr>
                        <a:t>Note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4010402"/>
                  </a:ext>
                </a:extLst>
              </a:tr>
              <a:tr h="370840">
                <a:tc>
                  <a:txBody>
                    <a:bodyPr/>
                    <a:lstStyle/>
                    <a:p>
                      <a:r>
                        <a:rPr lang="en-US" sz="1400" b="1" dirty="0">
                          <a:latin typeface="Poppins" panose="00000500000000000000" pitchFamily="2" charset="0"/>
                          <a:cs typeface="Poppins" panose="00000500000000000000" pitchFamily="2" charset="0"/>
                        </a:rPr>
                        <a:t>Laying a roadmap: </a:t>
                      </a:r>
                      <a:r>
                        <a:rPr lang="en-US" sz="1400" b="0" dirty="0">
                          <a:latin typeface="Poppins" panose="00000500000000000000" pitchFamily="2" charset="0"/>
                          <a:cs typeface="Poppins" panose="00000500000000000000" pitchFamily="2" charset="0"/>
                        </a:rPr>
                        <a:t>detailing </a:t>
                      </a:r>
                      <a:r>
                        <a:rPr lang="en-US" sz="1400" dirty="0">
                          <a:latin typeface="Poppins" panose="00000500000000000000" pitchFamily="2" charset="0"/>
                          <a:cs typeface="Poppins" panose="00000500000000000000" pitchFamily="2" charset="0"/>
                        </a:rPr>
                        <a:t>a business idea, its goals, and the plans to meet those goals, for the entrepreneur and those they are working with</a:t>
                      </a:r>
                      <a:endParaRPr lang="en-US" sz="1400" dirty="0">
                        <a:solidFill>
                          <a:schemeClr val="tx1"/>
                        </a:solidFill>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latin typeface="Poppins" panose="00000500000000000000" pitchFamily="2" charset="0"/>
                          <a:cs typeface="Poppins" panose="00000500000000000000" pitchFamily="2" charset="0"/>
                        </a:rPr>
                        <a:t>Most entrepreneurs have found it more effective in terms of time to build out the basics of their idea  and plan in a pitch deck rather than write a long business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048367"/>
                  </a:ext>
                </a:extLst>
              </a:tr>
              <a:tr h="370840">
                <a:tc>
                  <a:txBody>
                    <a:bodyPr/>
                    <a:lstStyle/>
                    <a:p>
                      <a:r>
                        <a:rPr lang="en-US" sz="1400" b="1" dirty="0">
                          <a:latin typeface="Poppins" panose="00000500000000000000" pitchFamily="2" charset="0"/>
                          <a:cs typeface="Poppins" panose="00000500000000000000" pitchFamily="2" charset="0"/>
                        </a:rPr>
                        <a:t>Communication: </a:t>
                      </a:r>
                      <a:r>
                        <a:rPr lang="en-US" sz="1400" dirty="0">
                          <a:latin typeface="Poppins" panose="00000500000000000000" pitchFamily="2" charset="0"/>
                          <a:cs typeface="Poppins" panose="00000500000000000000" pitchFamily="2" charset="0"/>
                        </a:rPr>
                        <a:t>communicate a vision for the future of a business to others including potential employees or partners </a:t>
                      </a:r>
                      <a:endParaRPr lang="en-US" sz="1400" dirty="0">
                        <a:solidFill>
                          <a:schemeClr val="tx1"/>
                        </a:solidFill>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latin typeface="Poppins" panose="00000500000000000000" pitchFamily="2" charset="0"/>
                          <a:cs typeface="Poppins" panose="00000500000000000000" pitchFamily="2" charset="0"/>
                        </a:rPr>
                        <a:t>Many potential employees or partners are often busy, thus it is a good idea to summarize main points from a business plan with the use of a pitch deck – often these can be sent together to someone to allow them a quick, and then a more detailed picture of topics where needed </a:t>
                      </a:r>
                    </a:p>
                    <a:p>
                      <a:r>
                        <a:rPr lang="en-US" sz="1400" dirty="0">
                          <a:solidFill>
                            <a:schemeClr val="tx1"/>
                          </a:solidFill>
                          <a:latin typeface="Poppins" panose="00000500000000000000" pitchFamily="2" charset="0"/>
                          <a:cs typeface="Poppins" panose="00000500000000000000" pitchFamily="2" charset="0"/>
                        </a:rPr>
                        <a:t>(see the </a:t>
                      </a:r>
                      <a:r>
                        <a:rPr lang="en-US" sz="1400" u="sng" dirty="0">
                          <a:solidFill>
                            <a:schemeClr val="tx1"/>
                          </a:solidFill>
                          <a:latin typeface="Poppins" panose="00000500000000000000" pitchFamily="2" charset="0"/>
                          <a:cs typeface="Poppins" panose="00000500000000000000" pitchFamily="2" charset="0"/>
                        </a:rPr>
                        <a:t>Business Idea Pitch</a:t>
                      </a:r>
                      <a:r>
                        <a:rPr lang="en-US" sz="1400" u="none" dirty="0">
                          <a:solidFill>
                            <a:schemeClr val="tx1"/>
                          </a:solidFill>
                          <a:latin typeface="Poppins" panose="00000500000000000000" pitchFamily="2" charset="0"/>
                          <a:cs typeface="Poppins" panose="00000500000000000000" pitchFamily="2" charset="0"/>
                        </a:rPr>
                        <a:t> </a:t>
                      </a:r>
                      <a:r>
                        <a:rPr lang="en-US" sz="1400" dirty="0">
                          <a:solidFill>
                            <a:schemeClr val="tx1"/>
                          </a:solidFill>
                          <a:latin typeface="Poppins" panose="00000500000000000000" pitchFamily="2" charset="0"/>
                          <a:cs typeface="Poppins" panose="00000500000000000000" pitchFamily="2" charset="0"/>
                        </a:rPr>
                        <a:t>module)</a:t>
                      </a:r>
                    </a:p>
                    <a:p>
                      <a:endParaRPr lang="en-US" sz="1400" dirty="0">
                        <a:solidFill>
                          <a:schemeClr val="tx1"/>
                        </a:solidFill>
                        <a:latin typeface="Poppins" panose="00000500000000000000" pitchFamily="2" charset="0"/>
                        <a:cs typeface="Poppins" panose="00000500000000000000" pitchFamily="2" charset="0"/>
                      </a:endParaRPr>
                    </a:p>
                    <a:p>
                      <a:endParaRPr lang="en-US" sz="1400" dirty="0">
                        <a:solidFill>
                          <a:schemeClr val="tx1"/>
                        </a:solidFill>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7290899"/>
                  </a:ext>
                </a:extLst>
              </a:tr>
              <a:tr h="370840">
                <a:tc>
                  <a:txBody>
                    <a:bodyPr/>
                    <a:lstStyle/>
                    <a:p>
                      <a:r>
                        <a:rPr lang="en-US" sz="1400" b="1" dirty="0">
                          <a:latin typeface="Poppins" panose="00000500000000000000" pitchFamily="2" charset="0"/>
                          <a:cs typeface="Poppins" panose="00000500000000000000" pitchFamily="2" charset="0"/>
                        </a:rPr>
                        <a:t>Fundraising: </a:t>
                      </a:r>
                      <a:r>
                        <a:rPr lang="en-US" sz="1400" dirty="0">
                          <a:latin typeface="Poppins" panose="00000500000000000000" pitchFamily="2" charset="0"/>
                          <a:cs typeface="Poppins" panose="00000500000000000000" pitchFamily="2" charset="0"/>
                        </a:rPr>
                        <a:t>attracting investment from potential investors – either debt-based or equity-based </a:t>
                      </a:r>
                      <a:endParaRPr lang="en-US" sz="1400" dirty="0">
                        <a:solidFill>
                          <a:schemeClr val="tx1"/>
                        </a:solidFill>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chemeClr val="tx1"/>
                          </a:solidFill>
                          <a:latin typeface="Poppins" panose="00000500000000000000" pitchFamily="2" charset="0"/>
                          <a:cs typeface="Poppins" panose="00000500000000000000" pitchFamily="2" charset="0"/>
                        </a:rPr>
                        <a:t>Business plans are often required to obtain money from a bank or investor; you will be judged on the business idea but also your thoughtful analysis and professional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6258938"/>
                  </a:ext>
                </a:extLst>
              </a:tr>
            </a:tbl>
          </a:graphicData>
        </a:graphic>
      </p:graphicFrame>
      <p:sp>
        <p:nvSpPr>
          <p:cNvPr id="2" name="TextBox 1">
            <a:extLst>
              <a:ext uri="{FF2B5EF4-FFF2-40B4-BE49-F238E27FC236}">
                <a16:creationId xmlns:a16="http://schemas.microsoft.com/office/drawing/2014/main" id="{63D40651-FD0A-18B9-B8A4-B4480509AF92}"/>
              </a:ext>
            </a:extLst>
          </p:cNvPr>
          <p:cNvSpPr txBox="1"/>
          <p:nvPr/>
        </p:nvSpPr>
        <p:spPr>
          <a:xfrm>
            <a:off x="0" y="0"/>
            <a:ext cx="9144000" cy="461665"/>
          </a:xfrm>
          <a:prstGeom prst="rect">
            <a:avLst/>
          </a:prstGeom>
          <a:gradFill flip="none" rotWithShape="1">
            <a:gsLst>
              <a:gs pos="90000">
                <a:srgbClr val="233973"/>
              </a:gs>
              <a:gs pos="28000">
                <a:srgbClr val="C1CA2F"/>
              </a:gs>
              <a:gs pos="50000">
                <a:srgbClr val="67ACBC"/>
              </a:gs>
              <a:gs pos="76000">
                <a:srgbClr val="558E8E">
                  <a:lumMod val="96000"/>
                  <a:lumOff val="4000"/>
                </a:srgbClr>
              </a:gs>
              <a:gs pos="0">
                <a:srgbClr val="F7AF21"/>
              </a:gs>
            </a:gsLst>
            <a:lin ang="0" scaled="1"/>
            <a:tileRect/>
          </a:gradFill>
        </p:spPr>
        <p:txBody>
          <a:bodyPr wrap="square" rtlCol="0">
            <a:spAutoFit/>
          </a:bodyPr>
          <a:lstStyle/>
          <a:p>
            <a:r>
              <a:rPr lang="en-US" sz="2400" b="1" dirty="0">
                <a:latin typeface="Poppins" panose="00000500000000000000" pitchFamily="2" charset="0"/>
                <a:cs typeface="Poppins" panose="00000500000000000000" pitchFamily="2" charset="0"/>
              </a:rPr>
              <a:t>REACH Hub </a:t>
            </a:r>
            <a:r>
              <a:rPr lang="en-US" sz="2400" dirty="0">
                <a:latin typeface="Poppins" panose="00000500000000000000" pitchFamily="2" charset="0"/>
                <a:cs typeface="Poppins" panose="00000500000000000000" pitchFamily="2" charset="0"/>
              </a:rPr>
              <a:t>|</a:t>
            </a:r>
            <a:r>
              <a:rPr lang="en-US" sz="2400" b="1" dirty="0">
                <a:latin typeface="Poppins" panose="00000500000000000000" pitchFamily="2" charset="0"/>
                <a:cs typeface="Poppins" panose="00000500000000000000" pitchFamily="2" charset="0"/>
              </a:rPr>
              <a:t> </a:t>
            </a:r>
            <a:r>
              <a:rPr lang="en-US" sz="2400" dirty="0">
                <a:latin typeface="Poppins" panose="00000500000000000000" pitchFamily="2" charset="0"/>
                <a:cs typeface="Poppins" panose="00000500000000000000" pitchFamily="2" charset="0"/>
              </a:rPr>
              <a:t>Business plan</a:t>
            </a:r>
          </a:p>
        </p:txBody>
      </p:sp>
    </p:spTree>
    <p:extLst>
      <p:ext uri="{BB962C8B-B14F-4D97-AF65-F5344CB8AC3E}">
        <p14:creationId xmlns:p14="http://schemas.microsoft.com/office/powerpoint/2010/main" val="28825883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C7E91C39EF5B499751B0661CD21A4E" ma:contentTypeVersion="4" ma:contentTypeDescription="Create a new document." ma:contentTypeScope="" ma:versionID="692d79fc11a9144e36ecc0d174caf2ce">
  <xsd:schema xmlns:xsd="http://www.w3.org/2001/XMLSchema" xmlns:xs="http://www.w3.org/2001/XMLSchema" xmlns:p="http://schemas.microsoft.com/office/2006/metadata/properties" xmlns:ns2="10799513-0051-438b-8717-9f0c4fe6a907" targetNamespace="http://schemas.microsoft.com/office/2006/metadata/properties" ma:root="true" ma:fieldsID="8b647acd8a64dd43c1e92b8b8fa040c0" ns2:_="">
    <xsd:import namespace="10799513-0051-438b-8717-9f0c4fe6a9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799513-0051-438b-8717-9f0c4fe6a9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BC0B3B-0DE7-43DA-84E4-155CEDDC1E2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86AA09F-384D-4DA7-A94D-668042F0E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799513-0051-438b-8717-9f0c4fe6a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D48DB7-1078-45DE-8D73-D5AFE98484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19311</TotalTime>
  <Words>8181</Words>
  <Application>Microsoft Office PowerPoint</Application>
  <PresentationFormat>On-screen Show (4:3)</PresentationFormat>
  <Paragraphs>614</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Aptos Display</vt:lpstr>
      <vt:lpstr>Arial</vt:lpstr>
      <vt:lpstr>Courier New</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Glosenberg, Alexander</dc:creator>
  <cp:lastModifiedBy>Glosenberg, Alexander</cp:lastModifiedBy>
  <cp:revision>413</cp:revision>
  <cp:lastPrinted>2024-10-22T23:51:59Z</cp:lastPrinted>
  <dcterms:created xsi:type="dcterms:W3CDTF">2024-10-09T23:37:00Z</dcterms:created>
  <dcterms:modified xsi:type="dcterms:W3CDTF">2025-02-03T21:57:28Z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0x0101005EC7E91C39EF5B499751B0661CD21A4E</vt:lpwstr>
  </property>
</Properties>
</file>