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4"/>
  </p:notesMasterIdLst>
  <p:sldIdLst>
    <p:sldId id="263" r:id="rId5"/>
    <p:sldId id="264" r:id="rId6"/>
    <p:sldId id="265" r:id="rId7"/>
    <p:sldId id="367" r:id="rId8"/>
    <p:sldId id="668" r:id="rId9"/>
    <p:sldId id="266" r:id="rId10"/>
    <p:sldId id="368" r:id="rId11"/>
    <p:sldId id="270" r:id="rId12"/>
    <p:sldId id="269" r:id="rId13"/>
    <p:sldId id="637" r:id="rId14"/>
    <p:sldId id="375" r:id="rId15"/>
    <p:sldId id="374" r:id="rId16"/>
    <p:sldId id="638" r:id="rId17"/>
    <p:sldId id="369" r:id="rId18"/>
    <p:sldId id="640" r:id="rId19"/>
    <p:sldId id="639" r:id="rId20"/>
    <p:sldId id="372" r:id="rId21"/>
    <p:sldId id="635" r:id="rId22"/>
    <p:sldId id="636" r:id="rId23"/>
    <p:sldId id="373" r:id="rId24"/>
    <p:sldId id="370" r:id="rId25"/>
    <p:sldId id="633" r:id="rId26"/>
    <p:sldId id="371" r:id="rId27"/>
    <p:sldId id="641" r:id="rId28"/>
    <p:sldId id="648" r:id="rId29"/>
    <p:sldId id="655" r:id="rId30"/>
    <p:sldId id="659" r:id="rId31"/>
    <p:sldId id="660" r:id="rId32"/>
    <p:sldId id="642" r:id="rId33"/>
    <p:sldId id="654" r:id="rId34"/>
    <p:sldId id="656" r:id="rId35"/>
    <p:sldId id="657" r:id="rId36"/>
    <p:sldId id="661" r:id="rId37"/>
    <p:sldId id="658" r:id="rId38"/>
    <p:sldId id="643" r:id="rId39"/>
    <p:sldId id="662" r:id="rId40"/>
    <p:sldId id="663" r:id="rId41"/>
    <p:sldId id="664" r:id="rId42"/>
    <p:sldId id="665" r:id="rId43"/>
    <p:sldId id="644" r:id="rId44"/>
    <p:sldId id="649" r:id="rId45"/>
    <p:sldId id="653" r:id="rId46"/>
    <p:sldId id="651" r:id="rId47"/>
    <p:sldId id="652" r:id="rId48"/>
    <p:sldId id="645" r:id="rId49"/>
    <p:sldId id="632" r:id="rId50"/>
    <p:sldId id="646" r:id="rId51"/>
    <p:sldId id="545" r:id="rId52"/>
    <p:sldId id="66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A25772-8DF3-436B-C1C0-5499E7E41296}" name="Miranda Rodriguez" initials="MR" userId="S::miranda@thecenterbylendistry.org::99bc4226-6f35-4293-a452-c0f617a1ebf8" providerId="AD"/>
  <p188:author id="{2DA790BD-FB97-B474-C439-DCA18AC5F06D}" name="Marina Garcia" initials="MG" userId="S::marina.garcia@thecenterbylendistry.org::6bc00be0-b331-4b40-a5c2-02e4a2e133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6CE"/>
    <a:srgbClr val="CCC52C"/>
    <a:srgbClr val="D3C12A"/>
    <a:srgbClr val="518890"/>
    <a:srgbClr val="1B42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88475" autoAdjust="0"/>
  </p:normalViewPr>
  <p:slideViewPr>
    <p:cSldViewPr snapToGrid="0" snapToObjects="1">
      <p:cViewPr varScale="1">
        <p:scale>
          <a:sx n="94" d="100"/>
          <a:sy n="94" d="100"/>
        </p:scale>
        <p:origin x="1914"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8FFBE-49F7-428B-8C2A-34897780F4EA}" type="doc">
      <dgm:prSet loTypeId="urn:microsoft.com/office/officeart/2005/8/layout/process5" loCatId="" qsTypeId="urn:microsoft.com/office/officeart/2005/8/quickstyle/simple2" qsCatId="simple" csTypeId="urn:microsoft.com/office/officeart/2005/8/colors/accent3_1" csCatId="accent3" phldr="1"/>
      <dgm:spPr/>
      <dgm:t>
        <a:bodyPr/>
        <a:lstStyle/>
        <a:p>
          <a:endParaRPr lang="en-US"/>
        </a:p>
      </dgm:t>
    </dgm:pt>
    <dgm:pt modelId="{C4D4688B-4C38-4F02-A684-7ED5FCEE3F0D}">
      <dgm:prSet custT="1"/>
      <dgm:spPr/>
      <dgm:t>
        <a:bodyPr/>
        <a:lstStyle/>
        <a:p>
          <a:r>
            <a:rPr lang="en-US" sz="1400" b="1" dirty="0">
              <a:latin typeface="Poppins" panose="00000500000000000000" pitchFamily="2" charset="0"/>
              <a:cs typeface="Poppins" panose="00000500000000000000" pitchFamily="2" charset="0"/>
            </a:rPr>
            <a:t>Record Transactions</a:t>
          </a:r>
          <a:r>
            <a:rPr lang="en-US" sz="1400" dirty="0">
              <a:latin typeface="Poppins" panose="00000500000000000000" pitchFamily="2" charset="0"/>
              <a:cs typeface="Poppins" panose="00000500000000000000" pitchFamily="2" charset="0"/>
            </a:rPr>
            <a:t>: Document daily business activities like sales, expenses, and payroll. </a:t>
          </a:r>
        </a:p>
      </dgm:t>
    </dgm:pt>
    <dgm:pt modelId="{EFD67D45-CC5D-420B-87F0-0C4B7B46D6D0}" type="parTrans" cxnId="{A1927DBF-D684-4735-8D17-4C6BB2B7E3C2}">
      <dgm:prSet/>
      <dgm:spPr/>
      <dgm:t>
        <a:bodyPr/>
        <a:lstStyle/>
        <a:p>
          <a:endParaRPr lang="en-US" sz="1400">
            <a:latin typeface="Poppins" panose="00000500000000000000" pitchFamily="2" charset="0"/>
            <a:cs typeface="Poppins" panose="00000500000000000000" pitchFamily="2" charset="0"/>
          </a:endParaRPr>
        </a:p>
      </dgm:t>
    </dgm:pt>
    <dgm:pt modelId="{A0FA8AF5-3E6B-49FB-BD02-181FD61A0237}" type="sibTrans" cxnId="{A1927DBF-D684-4735-8D17-4C6BB2B7E3C2}">
      <dgm:prSet phldrT="1" phldr="0" custT="1"/>
      <dgm:spPr/>
      <dgm:t>
        <a:bodyPr/>
        <a:lstStyle/>
        <a:p>
          <a:r>
            <a:rPr lang="en-US" sz="1400">
              <a:latin typeface="Poppins" panose="00000500000000000000" pitchFamily="2" charset="0"/>
              <a:cs typeface="Poppins" panose="00000500000000000000" pitchFamily="2" charset="0"/>
            </a:rPr>
            <a:t>1</a:t>
          </a:r>
        </a:p>
      </dgm:t>
    </dgm:pt>
    <dgm:pt modelId="{A9E885E9-094F-4112-BE63-271CD83B874E}">
      <dgm:prSet custT="1"/>
      <dgm:spPr/>
      <dgm:t>
        <a:bodyPr/>
        <a:lstStyle/>
        <a:p>
          <a:r>
            <a:rPr lang="en-US" sz="1400" b="1" dirty="0">
              <a:latin typeface="Poppins" panose="00000500000000000000" pitchFamily="2" charset="0"/>
              <a:cs typeface="Poppins" panose="00000500000000000000" pitchFamily="2" charset="0"/>
            </a:rPr>
            <a:t>Organize the Data</a:t>
          </a:r>
          <a:r>
            <a:rPr lang="en-US" sz="1400" dirty="0">
              <a:latin typeface="Poppins" panose="00000500000000000000" pitchFamily="2" charset="0"/>
              <a:cs typeface="Poppins" panose="00000500000000000000" pitchFamily="2" charset="0"/>
            </a:rPr>
            <a:t>: Categorize transactions into </a:t>
          </a:r>
          <a:r>
            <a:rPr lang="en-US" sz="1400" b="0" dirty="0">
              <a:latin typeface="Poppins" panose="00000500000000000000" pitchFamily="2" charset="0"/>
              <a:cs typeface="Poppins" panose="00000500000000000000" pitchFamily="2" charset="0"/>
            </a:rPr>
            <a:t>accounts</a:t>
          </a:r>
          <a:r>
            <a:rPr lang="en-US" sz="1400" dirty="0">
              <a:latin typeface="Poppins" panose="00000500000000000000" pitchFamily="2" charset="0"/>
              <a:cs typeface="Poppins" panose="00000500000000000000" pitchFamily="2" charset="0"/>
            </a:rPr>
            <a:t> (revenue, expenses)</a:t>
          </a:r>
        </a:p>
      </dgm:t>
    </dgm:pt>
    <dgm:pt modelId="{5F3A43C4-0D50-4DF8-B31D-8B35BB221A82}" type="parTrans" cxnId="{22116B9E-89AA-41AD-8B59-2A8C3EF9DC8C}">
      <dgm:prSet/>
      <dgm:spPr/>
      <dgm:t>
        <a:bodyPr/>
        <a:lstStyle/>
        <a:p>
          <a:endParaRPr lang="en-US" sz="1400">
            <a:latin typeface="Poppins" panose="00000500000000000000" pitchFamily="2" charset="0"/>
            <a:cs typeface="Poppins" panose="00000500000000000000" pitchFamily="2" charset="0"/>
          </a:endParaRPr>
        </a:p>
      </dgm:t>
    </dgm:pt>
    <dgm:pt modelId="{DB2C883A-6B57-44C9-A5DA-8650457D11E8}" type="sibTrans" cxnId="{22116B9E-89AA-41AD-8B59-2A8C3EF9DC8C}">
      <dgm:prSet phldrT="2" phldr="0" custT="1"/>
      <dgm:spPr/>
      <dgm:t>
        <a:bodyPr/>
        <a:lstStyle/>
        <a:p>
          <a:r>
            <a:rPr lang="en-US" sz="1400">
              <a:latin typeface="Poppins" panose="00000500000000000000" pitchFamily="2" charset="0"/>
              <a:cs typeface="Poppins" panose="00000500000000000000" pitchFamily="2" charset="0"/>
            </a:rPr>
            <a:t>2</a:t>
          </a:r>
        </a:p>
      </dgm:t>
    </dgm:pt>
    <dgm:pt modelId="{4B0FAE3D-8BF3-49D4-A1ED-86421BD6ECC3}">
      <dgm:prSet custT="1"/>
      <dgm:spPr/>
      <dgm:t>
        <a:bodyPr/>
        <a:lstStyle/>
        <a:p>
          <a:r>
            <a:rPr lang="en-US" sz="1400" b="1" dirty="0">
              <a:latin typeface="Poppins" panose="00000500000000000000" pitchFamily="2" charset="0"/>
              <a:cs typeface="Poppins" panose="00000500000000000000" pitchFamily="2" charset="0"/>
            </a:rPr>
            <a:t>Summarize the Data</a:t>
          </a:r>
          <a:r>
            <a:rPr lang="en-US" sz="1400" dirty="0">
              <a:latin typeface="Poppins" panose="00000500000000000000" pitchFamily="2" charset="0"/>
              <a:cs typeface="Poppins" panose="00000500000000000000" pitchFamily="2" charset="0"/>
            </a:rPr>
            <a:t>: </a:t>
          </a:r>
          <a:r>
            <a:rPr lang="en-US" sz="1400" b="0" dirty="0">
              <a:latin typeface="Poppins" panose="00000500000000000000" pitchFamily="2" charset="0"/>
              <a:cs typeface="Poppins" panose="00000500000000000000" pitchFamily="2" charset="0"/>
            </a:rPr>
            <a:t>Prepare a Trial Balance to check if everything is recorded correctly </a:t>
          </a:r>
          <a:r>
            <a:rPr lang="en-US" sz="1400" dirty="0">
              <a:latin typeface="Poppins" panose="00000500000000000000" pitchFamily="2" charset="0"/>
              <a:cs typeface="Poppins" panose="00000500000000000000" pitchFamily="2" charset="0"/>
            </a:rPr>
            <a:t>(debits = credits).</a:t>
          </a:r>
        </a:p>
      </dgm:t>
    </dgm:pt>
    <dgm:pt modelId="{90C607EB-352D-43E5-A32A-C31C0E8A4B3A}" type="parTrans" cxnId="{D75463E7-F3EE-4022-9C42-6A914543EA1C}">
      <dgm:prSet/>
      <dgm:spPr/>
      <dgm:t>
        <a:bodyPr/>
        <a:lstStyle/>
        <a:p>
          <a:endParaRPr lang="en-US" sz="1400">
            <a:latin typeface="Poppins" panose="00000500000000000000" pitchFamily="2" charset="0"/>
            <a:cs typeface="Poppins" panose="00000500000000000000" pitchFamily="2" charset="0"/>
          </a:endParaRPr>
        </a:p>
      </dgm:t>
    </dgm:pt>
    <dgm:pt modelId="{1B8DDB60-C990-4F7E-8F8A-635304538572}" type="sibTrans" cxnId="{D75463E7-F3EE-4022-9C42-6A914543EA1C}">
      <dgm:prSet phldrT="3" phldr="0" custT="1"/>
      <dgm:spPr/>
      <dgm:t>
        <a:bodyPr/>
        <a:lstStyle/>
        <a:p>
          <a:r>
            <a:rPr lang="en-US" sz="1400">
              <a:latin typeface="Poppins" panose="00000500000000000000" pitchFamily="2" charset="0"/>
              <a:cs typeface="Poppins" panose="00000500000000000000" pitchFamily="2" charset="0"/>
            </a:rPr>
            <a:t>3</a:t>
          </a:r>
        </a:p>
      </dgm:t>
    </dgm:pt>
    <dgm:pt modelId="{80EBEA9C-0294-4ECE-827A-94237D411115}">
      <dgm:prSet custT="1"/>
      <dgm:spPr/>
      <dgm:t>
        <a:bodyPr/>
        <a:lstStyle/>
        <a:p>
          <a:r>
            <a:rPr lang="en-US" sz="1400" b="1" dirty="0">
              <a:latin typeface="Poppins" panose="00000500000000000000" pitchFamily="2" charset="0"/>
              <a:cs typeface="Poppins" panose="00000500000000000000" pitchFamily="2" charset="0"/>
            </a:rPr>
            <a:t>Adjust for Accuracy</a:t>
          </a:r>
          <a:r>
            <a:rPr lang="en-US" sz="1400" dirty="0">
              <a:latin typeface="Poppins" panose="00000500000000000000" pitchFamily="2" charset="0"/>
              <a:cs typeface="Poppins" panose="00000500000000000000" pitchFamily="2" charset="0"/>
            </a:rPr>
            <a:t>: Make corrections (adjusting entries) for things like unpaid bills (accruals) or prepaid expenses.</a:t>
          </a:r>
        </a:p>
      </dgm:t>
    </dgm:pt>
    <dgm:pt modelId="{8C25B00C-7335-4591-8692-D485D9F79257}" type="parTrans" cxnId="{5DA28517-5C10-472C-B312-EB958ADEB69E}">
      <dgm:prSet/>
      <dgm:spPr/>
      <dgm:t>
        <a:bodyPr/>
        <a:lstStyle/>
        <a:p>
          <a:endParaRPr lang="en-US" sz="1400">
            <a:latin typeface="Poppins" panose="00000500000000000000" pitchFamily="2" charset="0"/>
            <a:cs typeface="Poppins" panose="00000500000000000000" pitchFamily="2" charset="0"/>
          </a:endParaRPr>
        </a:p>
      </dgm:t>
    </dgm:pt>
    <dgm:pt modelId="{58A40F09-66E9-49C9-AD66-E255D1300555}" type="sibTrans" cxnId="{5DA28517-5C10-472C-B312-EB958ADEB69E}">
      <dgm:prSet phldrT="4" phldr="0" custT="1"/>
      <dgm:spPr/>
      <dgm:t>
        <a:bodyPr/>
        <a:lstStyle/>
        <a:p>
          <a:r>
            <a:rPr lang="en-US" sz="1400">
              <a:latin typeface="Poppins" panose="00000500000000000000" pitchFamily="2" charset="0"/>
              <a:cs typeface="Poppins" panose="00000500000000000000" pitchFamily="2" charset="0"/>
            </a:rPr>
            <a:t>4</a:t>
          </a:r>
        </a:p>
      </dgm:t>
    </dgm:pt>
    <dgm:pt modelId="{3775A38B-1628-4ADD-8490-71D904664E08}">
      <dgm:prSet custT="1"/>
      <dgm:spPr/>
      <dgm:t>
        <a:bodyPr/>
        <a:lstStyle/>
        <a:p>
          <a:r>
            <a:rPr lang="en-US" sz="1400" b="1" dirty="0">
              <a:latin typeface="Poppins" panose="00000500000000000000" pitchFamily="2" charset="0"/>
              <a:cs typeface="Poppins" panose="00000500000000000000" pitchFamily="2" charset="0"/>
            </a:rPr>
            <a:t>Prepare Financial Reports</a:t>
          </a:r>
          <a:r>
            <a:rPr lang="en-US" sz="1400" dirty="0">
              <a:latin typeface="Poppins" panose="00000500000000000000" pitchFamily="2" charset="0"/>
              <a:cs typeface="Poppins" panose="00000500000000000000" pitchFamily="2" charset="0"/>
            </a:rPr>
            <a:t>: Use the </a:t>
          </a:r>
          <a:r>
            <a:rPr lang="en-US" sz="1400" b="0" dirty="0">
              <a:latin typeface="Poppins" panose="00000500000000000000" pitchFamily="2" charset="0"/>
              <a:cs typeface="Poppins" panose="00000500000000000000" pitchFamily="2" charset="0"/>
            </a:rPr>
            <a:t>organized data to create Income Statement and Balance Sheet</a:t>
          </a:r>
        </a:p>
      </dgm:t>
    </dgm:pt>
    <dgm:pt modelId="{5376BD6A-6D36-48F2-A329-1A86F4098FCE}" type="parTrans" cxnId="{4EF88DE6-1F7F-4B99-A36E-6BB5046225DF}">
      <dgm:prSet/>
      <dgm:spPr/>
      <dgm:t>
        <a:bodyPr/>
        <a:lstStyle/>
        <a:p>
          <a:endParaRPr lang="en-US" sz="1400">
            <a:latin typeface="Poppins" panose="00000500000000000000" pitchFamily="2" charset="0"/>
            <a:cs typeface="Poppins" panose="00000500000000000000" pitchFamily="2" charset="0"/>
          </a:endParaRPr>
        </a:p>
      </dgm:t>
    </dgm:pt>
    <dgm:pt modelId="{4F6A2636-3DC6-48A3-A49E-7F9809D0E3F0}" type="sibTrans" cxnId="{4EF88DE6-1F7F-4B99-A36E-6BB5046225DF}">
      <dgm:prSet phldrT="5" phldr="0" custT="1"/>
      <dgm:spPr/>
      <dgm:t>
        <a:bodyPr/>
        <a:lstStyle/>
        <a:p>
          <a:r>
            <a:rPr lang="en-US" sz="1400">
              <a:latin typeface="Poppins" panose="00000500000000000000" pitchFamily="2" charset="0"/>
              <a:cs typeface="Poppins" panose="00000500000000000000" pitchFamily="2" charset="0"/>
            </a:rPr>
            <a:t>5</a:t>
          </a:r>
        </a:p>
      </dgm:t>
    </dgm:pt>
    <dgm:pt modelId="{DB12D543-ED21-4439-A53B-DE85C058D8DF}">
      <dgm:prSet custT="1"/>
      <dgm:spPr/>
      <dgm:t>
        <a:bodyPr/>
        <a:lstStyle/>
        <a:p>
          <a:r>
            <a:rPr lang="en-US" sz="1400" b="1" dirty="0">
              <a:latin typeface="Poppins" panose="00000500000000000000" pitchFamily="2" charset="0"/>
              <a:cs typeface="Poppins" panose="00000500000000000000" pitchFamily="2" charset="0"/>
            </a:rPr>
            <a:t>Start Fresh</a:t>
          </a:r>
          <a:r>
            <a:rPr lang="en-US" sz="1400" dirty="0">
              <a:latin typeface="Poppins" panose="00000500000000000000" pitchFamily="2" charset="0"/>
              <a:cs typeface="Poppins" panose="00000500000000000000" pitchFamily="2" charset="0"/>
            </a:rPr>
            <a:t>: Close the accounts for the period (e.g., monthly, yearly) and start again for the next period.</a:t>
          </a:r>
        </a:p>
      </dgm:t>
    </dgm:pt>
    <dgm:pt modelId="{05B2ACA2-0DC1-4035-9239-67644E3B5FC3}" type="parTrans" cxnId="{35BD1F25-C407-40A7-B20E-25C83367C56A}">
      <dgm:prSet/>
      <dgm:spPr/>
      <dgm:t>
        <a:bodyPr/>
        <a:lstStyle/>
        <a:p>
          <a:endParaRPr lang="en-US" sz="1400">
            <a:latin typeface="Poppins" panose="00000500000000000000" pitchFamily="2" charset="0"/>
            <a:cs typeface="Poppins" panose="00000500000000000000" pitchFamily="2" charset="0"/>
          </a:endParaRPr>
        </a:p>
      </dgm:t>
    </dgm:pt>
    <dgm:pt modelId="{D048935F-66C0-4E9E-BC6F-72C6914C4E15}" type="sibTrans" cxnId="{35BD1F25-C407-40A7-B20E-25C83367C56A}">
      <dgm:prSet phldrT="6" phldr="0" custT="1"/>
      <dgm:spPr/>
      <dgm:t>
        <a:bodyPr/>
        <a:lstStyle/>
        <a:p>
          <a:endParaRPr lang="en-US" sz="1400">
            <a:latin typeface="Poppins" panose="00000500000000000000" pitchFamily="2" charset="0"/>
            <a:cs typeface="Poppins" panose="00000500000000000000" pitchFamily="2" charset="0"/>
          </a:endParaRPr>
        </a:p>
      </dgm:t>
    </dgm:pt>
    <dgm:pt modelId="{44124C26-9FC8-6644-ADB9-7D47DB5387F4}" type="pres">
      <dgm:prSet presAssocID="{AFF8FFBE-49F7-428B-8C2A-34897780F4EA}" presName="diagram" presStyleCnt="0">
        <dgm:presLayoutVars>
          <dgm:dir/>
          <dgm:resizeHandles val="exact"/>
        </dgm:presLayoutVars>
      </dgm:prSet>
      <dgm:spPr/>
    </dgm:pt>
    <dgm:pt modelId="{C79B0168-A2DE-3D47-8E7A-11D639D80F05}" type="pres">
      <dgm:prSet presAssocID="{C4D4688B-4C38-4F02-A684-7ED5FCEE3F0D}" presName="node" presStyleLbl="node1" presStyleIdx="0" presStyleCnt="6" custScaleY="130775">
        <dgm:presLayoutVars>
          <dgm:bulletEnabled val="1"/>
        </dgm:presLayoutVars>
      </dgm:prSet>
      <dgm:spPr/>
    </dgm:pt>
    <dgm:pt modelId="{3D72C533-F5B0-AB42-82CC-E9AEC7C0DD29}" type="pres">
      <dgm:prSet presAssocID="{A0FA8AF5-3E6B-49FB-BD02-181FD61A0237}" presName="sibTrans" presStyleLbl="sibTrans2D1" presStyleIdx="0" presStyleCnt="5"/>
      <dgm:spPr/>
    </dgm:pt>
    <dgm:pt modelId="{0ACAE083-A3B4-5549-9A1F-418BB8DFC558}" type="pres">
      <dgm:prSet presAssocID="{A0FA8AF5-3E6B-49FB-BD02-181FD61A0237}" presName="connectorText" presStyleLbl="sibTrans2D1" presStyleIdx="0" presStyleCnt="5"/>
      <dgm:spPr/>
    </dgm:pt>
    <dgm:pt modelId="{000587AF-B49A-634C-B8C4-EC54ADEFE177}" type="pres">
      <dgm:prSet presAssocID="{A9E885E9-094F-4112-BE63-271CD83B874E}" presName="node" presStyleLbl="node1" presStyleIdx="1" presStyleCnt="6" custScaleY="130775">
        <dgm:presLayoutVars>
          <dgm:bulletEnabled val="1"/>
        </dgm:presLayoutVars>
      </dgm:prSet>
      <dgm:spPr/>
    </dgm:pt>
    <dgm:pt modelId="{B9864FA9-CF55-DC4F-BFEA-D8BF1771FBD1}" type="pres">
      <dgm:prSet presAssocID="{DB2C883A-6B57-44C9-A5DA-8650457D11E8}" presName="sibTrans" presStyleLbl="sibTrans2D1" presStyleIdx="1" presStyleCnt="5"/>
      <dgm:spPr/>
    </dgm:pt>
    <dgm:pt modelId="{6D4FD474-46F8-3247-BA22-4BE31EF82DFE}" type="pres">
      <dgm:prSet presAssocID="{DB2C883A-6B57-44C9-A5DA-8650457D11E8}" presName="connectorText" presStyleLbl="sibTrans2D1" presStyleIdx="1" presStyleCnt="5"/>
      <dgm:spPr/>
    </dgm:pt>
    <dgm:pt modelId="{778039FB-AF95-054E-8424-9D20E3139238}" type="pres">
      <dgm:prSet presAssocID="{4B0FAE3D-8BF3-49D4-A1ED-86421BD6ECC3}" presName="node" presStyleLbl="node1" presStyleIdx="2" presStyleCnt="6" custScaleY="130775">
        <dgm:presLayoutVars>
          <dgm:bulletEnabled val="1"/>
        </dgm:presLayoutVars>
      </dgm:prSet>
      <dgm:spPr/>
    </dgm:pt>
    <dgm:pt modelId="{36F5ECD4-8F68-C048-893F-04301C2EDC23}" type="pres">
      <dgm:prSet presAssocID="{1B8DDB60-C990-4F7E-8F8A-635304538572}" presName="sibTrans" presStyleLbl="sibTrans2D1" presStyleIdx="2" presStyleCnt="5"/>
      <dgm:spPr/>
    </dgm:pt>
    <dgm:pt modelId="{D3411EA0-CF6A-D947-8CD3-32F8D79028E2}" type="pres">
      <dgm:prSet presAssocID="{1B8DDB60-C990-4F7E-8F8A-635304538572}" presName="connectorText" presStyleLbl="sibTrans2D1" presStyleIdx="2" presStyleCnt="5"/>
      <dgm:spPr/>
    </dgm:pt>
    <dgm:pt modelId="{0F491919-E21A-914A-9366-DDE553F19F53}" type="pres">
      <dgm:prSet presAssocID="{80EBEA9C-0294-4ECE-827A-94237D411115}" presName="node" presStyleLbl="node1" presStyleIdx="3" presStyleCnt="6" custScaleY="130775">
        <dgm:presLayoutVars>
          <dgm:bulletEnabled val="1"/>
        </dgm:presLayoutVars>
      </dgm:prSet>
      <dgm:spPr/>
    </dgm:pt>
    <dgm:pt modelId="{495EA1C8-71DF-5249-A8E5-C46B1FD8B25D}" type="pres">
      <dgm:prSet presAssocID="{58A40F09-66E9-49C9-AD66-E255D1300555}" presName="sibTrans" presStyleLbl="sibTrans2D1" presStyleIdx="3" presStyleCnt="5"/>
      <dgm:spPr/>
    </dgm:pt>
    <dgm:pt modelId="{32914235-CD1E-0D48-B73C-0FB908FBFC43}" type="pres">
      <dgm:prSet presAssocID="{58A40F09-66E9-49C9-AD66-E255D1300555}" presName="connectorText" presStyleLbl="sibTrans2D1" presStyleIdx="3" presStyleCnt="5"/>
      <dgm:spPr/>
    </dgm:pt>
    <dgm:pt modelId="{38EF86C0-AFE0-E44D-8AFF-C72884B8729A}" type="pres">
      <dgm:prSet presAssocID="{3775A38B-1628-4ADD-8490-71D904664E08}" presName="node" presStyleLbl="node1" presStyleIdx="4" presStyleCnt="6" custScaleY="130775">
        <dgm:presLayoutVars>
          <dgm:bulletEnabled val="1"/>
        </dgm:presLayoutVars>
      </dgm:prSet>
      <dgm:spPr/>
    </dgm:pt>
    <dgm:pt modelId="{A088D2CB-3E3B-0E4D-B95E-B644B31EAF4F}" type="pres">
      <dgm:prSet presAssocID="{4F6A2636-3DC6-48A3-A49E-7F9809D0E3F0}" presName="sibTrans" presStyleLbl="sibTrans2D1" presStyleIdx="4" presStyleCnt="5"/>
      <dgm:spPr/>
    </dgm:pt>
    <dgm:pt modelId="{8A015E0A-E1B2-4642-84B6-E9F32D010F53}" type="pres">
      <dgm:prSet presAssocID="{4F6A2636-3DC6-48A3-A49E-7F9809D0E3F0}" presName="connectorText" presStyleLbl="sibTrans2D1" presStyleIdx="4" presStyleCnt="5"/>
      <dgm:spPr/>
    </dgm:pt>
    <dgm:pt modelId="{4AC073AF-089A-F14B-B6A0-697085597A8C}" type="pres">
      <dgm:prSet presAssocID="{DB12D543-ED21-4439-A53B-DE85C058D8DF}" presName="node" presStyleLbl="node1" presStyleIdx="5" presStyleCnt="6" custScaleY="130775">
        <dgm:presLayoutVars>
          <dgm:bulletEnabled val="1"/>
        </dgm:presLayoutVars>
      </dgm:prSet>
      <dgm:spPr/>
    </dgm:pt>
  </dgm:ptLst>
  <dgm:cxnLst>
    <dgm:cxn modelId="{93B43D0A-C627-DB45-80A2-A1C8557F139E}" type="presOf" srcId="{A0FA8AF5-3E6B-49FB-BD02-181FD61A0237}" destId="{3D72C533-F5B0-AB42-82CC-E9AEC7C0DD29}" srcOrd="0" destOrd="0" presId="urn:microsoft.com/office/officeart/2005/8/layout/process5"/>
    <dgm:cxn modelId="{EEB77A11-54F0-B644-A169-79BD03445449}" type="presOf" srcId="{A0FA8AF5-3E6B-49FB-BD02-181FD61A0237}" destId="{0ACAE083-A3B4-5549-9A1F-418BB8DFC558}" srcOrd="1" destOrd="0" presId="urn:microsoft.com/office/officeart/2005/8/layout/process5"/>
    <dgm:cxn modelId="{5DA28517-5C10-472C-B312-EB958ADEB69E}" srcId="{AFF8FFBE-49F7-428B-8C2A-34897780F4EA}" destId="{80EBEA9C-0294-4ECE-827A-94237D411115}" srcOrd="3" destOrd="0" parTransId="{8C25B00C-7335-4591-8692-D485D9F79257}" sibTransId="{58A40F09-66E9-49C9-AD66-E255D1300555}"/>
    <dgm:cxn modelId="{35BD1F25-C407-40A7-B20E-25C83367C56A}" srcId="{AFF8FFBE-49F7-428B-8C2A-34897780F4EA}" destId="{DB12D543-ED21-4439-A53B-DE85C058D8DF}" srcOrd="5" destOrd="0" parTransId="{05B2ACA2-0DC1-4035-9239-67644E3B5FC3}" sibTransId="{D048935F-66C0-4E9E-BC6F-72C6914C4E15}"/>
    <dgm:cxn modelId="{A5569935-CC2E-FA4A-B266-FB51476AE123}" type="presOf" srcId="{4F6A2636-3DC6-48A3-A49E-7F9809D0E3F0}" destId="{A088D2CB-3E3B-0E4D-B95E-B644B31EAF4F}" srcOrd="0" destOrd="0" presId="urn:microsoft.com/office/officeart/2005/8/layout/process5"/>
    <dgm:cxn modelId="{D44CA15C-B51B-4D4C-91F1-BD0C708CFE71}" type="presOf" srcId="{58A40F09-66E9-49C9-AD66-E255D1300555}" destId="{32914235-CD1E-0D48-B73C-0FB908FBFC43}" srcOrd="1" destOrd="0" presId="urn:microsoft.com/office/officeart/2005/8/layout/process5"/>
    <dgm:cxn modelId="{3438F870-DCA9-BA4F-AAD5-094FB6F33D59}" type="presOf" srcId="{3775A38B-1628-4ADD-8490-71D904664E08}" destId="{38EF86C0-AFE0-E44D-8AFF-C72884B8729A}" srcOrd="0" destOrd="0" presId="urn:microsoft.com/office/officeart/2005/8/layout/process5"/>
    <dgm:cxn modelId="{2A88B553-D6F4-FE4F-B8C6-7091E530B05D}" type="presOf" srcId="{58A40F09-66E9-49C9-AD66-E255D1300555}" destId="{495EA1C8-71DF-5249-A8E5-C46B1FD8B25D}" srcOrd="0" destOrd="0" presId="urn:microsoft.com/office/officeart/2005/8/layout/process5"/>
    <dgm:cxn modelId="{508BF77D-B49A-9B4E-A3F0-A7CA57AD40D4}" type="presOf" srcId="{DB2C883A-6B57-44C9-A5DA-8650457D11E8}" destId="{B9864FA9-CF55-DC4F-BFEA-D8BF1771FBD1}" srcOrd="0" destOrd="0" presId="urn:microsoft.com/office/officeart/2005/8/layout/process5"/>
    <dgm:cxn modelId="{77BA8784-8A7A-1944-A10E-2BE34CED362A}" type="presOf" srcId="{1B8DDB60-C990-4F7E-8F8A-635304538572}" destId="{36F5ECD4-8F68-C048-893F-04301C2EDC23}" srcOrd="0" destOrd="0" presId="urn:microsoft.com/office/officeart/2005/8/layout/process5"/>
    <dgm:cxn modelId="{D2F0CD85-F48C-D24D-BCDE-ACC5C4826695}" type="presOf" srcId="{DB2C883A-6B57-44C9-A5DA-8650457D11E8}" destId="{6D4FD474-46F8-3247-BA22-4BE31EF82DFE}" srcOrd="1" destOrd="0" presId="urn:microsoft.com/office/officeart/2005/8/layout/process5"/>
    <dgm:cxn modelId="{EBE47B89-94B6-F640-9CF2-CEA8664AB60D}" type="presOf" srcId="{1B8DDB60-C990-4F7E-8F8A-635304538572}" destId="{D3411EA0-CF6A-D947-8CD3-32F8D79028E2}" srcOrd="1" destOrd="0" presId="urn:microsoft.com/office/officeart/2005/8/layout/process5"/>
    <dgm:cxn modelId="{22116B9E-89AA-41AD-8B59-2A8C3EF9DC8C}" srcId="{AFF8FFBE-49F7-428B-8C2A-34897780F4EA}" destId="{A9E885E9-094F-4112-BE63-271CD83B874E}" srcOrd="1" destOrd="0" parTransId="{5F3A43C4-0D50-4DF8-B31D-8B35BB221A82}" sibTransId="{DB2C883A-6B57-44C9-A5DA-8650457D11E8}"/>
    <dgm:cxn modelId="{2DC99CA3-55E5-6D43-8A51-BAA2DC272684}" type="presOf" srcId="{AFF8FFBE-49F7-428B-8C2A-34897780F4EA}" destId="{44124C26-9FC8-6644-ADB9-7D47DB5387F4}" srcOrd="0" destOrd="0" presId="urn:microsoft.com/office/officeart/2005/8/layout/process5"/>
    <dgm:cxn modelId="{5DF0F0AA-BBBE-9A45-8BB9-8CF29632418D}" type="presOf" srcId="{A9E885E9-094F-4112-BE63-271CD83B874E}" destId="{000587AF-B49A-634C-B8C4-EC54ADEFE177}" srcOrd="0" destOrd="0" presId="urn:microsoft.com/office/officeart/2005/8/layout/process5"/>
    <dgm:cxn modelId="{261E2CBE-41DC-A643-8F7A-7B774B7E6507}" type="presOf" srcId="{4B0FAE3D-8BF3-49D4-A1ED-86421BD6ECC3}" destId="{778039FB-AF95-054E-8424-9D20E3139238}" srcOrd="0" destOrd="0" presId="urn:microsoft.com/office/officeart/2005/8/layout/process5"/>
    <dgm:cxn modelId="{A1927DBF-D684-4735-8D17-4C6BB2B7E3C2}" srcId="{AFF8FFBE-49F7-428B-8C2A-34897780F4EA}" destId="{C4D4688B-4C38-4F02-A684-7ED5FCEE3F0D}" srcOrd="0" destOrd="0" parTransId="{EFD67D45-CC5D-420B-87F0-0C4B7B46D6D0}" sibTransId="{A0FA8AF5-3E6B-49FB-BD02-181FD61A0237}"/>
    <dgm:cxn modelId="{F37B54C2-516A-AA4C-9BE4-9C22CE5317B3}" type="presOf" srcId="{4F6A2636-3DC6-48A3-A49E-7F9809D0E3F0}" destId="{8A015E0A-E1B2-4642-84B6-E9F32D010F53}" srcOrd="1" destOrd="0" presId="urn:microsoft.com/office/officeart/2005/8/layout/process5"/>
    <dgm:cxn modelId="{4EF88DE6-1F7F-4B99-A36E-6BB5046225DF}" srcId="{AFF8FFBE-49F7-428B-8C2A-34897780F4EA}" destId="{3775A38B-1628-4ADD-8490-71D904664E08}" srcOrd="4" destOrd="0" parTransId="{5376BD6A-6D36-48F2-A329-1A86F4098FCE}" sibTransId="{4F6A2636-3DC6-48A3-A49E-7F9809D0E3F0}"/>
    <dgm:cxn modelId="{105CD0E6-A3A4-E54D-9B5F-8B85B37BCC42}" type="presOf" srcId="{C4D4688B-4C38-4F02-A684-7ED5FCEE3F0D}" destId="{C79B0168-A2DE-3D47-8E7A-11D639D80F05}" srcOrd="0" destOrd="0" presId="urn:microsoft.com/office/officeart/2005/8/layout/process5"/>
    <dgm:cxn modelId="{D75463E7-F3EE-4022-9C42-6A914543EA1C}" srcId="{AFF8FFBE-49F7-428B-8C2A-34897780F4EA}" destId="{4B0FAE3D-8BF3-49D4-A1ED-86421BD6ECC3}" srcOrd="2" destOrd="0" parTransId="{90C607EB-352D-43E5-A32A-C31C0E8A4B3A}" sibTransId="{1B8DDB60-C990-4F7E-8F8A-635304538572}"/>
    <dgm:cxn modelId="{CA5A6EE8-61C4-5A4D-85F3-FD03D06F8D0B}" type="presOf" srcId="{DB12D543-ED21-4439-A53B-DE85C058D8DF}" destId="{4AC073AF-089A-F14B-B6A0-697085597A8C}" srcOrd="0" destOrd="0" presId="urn:microsoft.com/office/officeart/2005/8/layout/process5"/>
    <dgm:cxn modelId="{6CE047EC-C873-2C40-9EB0-771AC4F939CE}" type="presOf" srcId="{80EBEA9C-0294-4ECE-827A-94237D411115}" destId="{0F491919-E21A-914A-9366-DDE553F19F53}" srcOrd="0" destOrd="0" presId="urn:microsoft.com/office/officeart/2005/8/layout/process5"/>
    <dgm:cxn modelId="{78C7CE4E-EB67-E145-8F34-D7238C700745}" type="presParOf" srcId="{44124C26-9FC8-6644-ADB9-7D47DB5387F4}" destId="{C79B0168-A2DE-3D47-8E7A-11D639D80F05}" srcOrd="0" destOrd="0" presId="urn:microsoft.com/office/officeart/2005/8/layout/process5"/>
    <dgm:cxn modelId="{0A8B2508-3B1F-6348-84CC-8929BAB36AC3}" type="presParOf" srcId="{44124C26-9FC8-6644-ADB9-7D47DB5387F4}" destId="{3D72C533-F5B0-AB42-82CC-E9AEC7C0DD29}" srcOrd="1" destOrd="0" presId="urn:microsoft.com/office/officeart/2005/8/layout/process5"/>
    <dgm:cxn modelId="{44A84A40-D9C6-0B4D-AB1A-2A3548E55054}" type="presParOf" srcId="{3D72C533-F5B0-AB42-82CC-E9AEC7C0DD29}" destId="{0ACAE083-A3B4-5549-9A1F-418BB8DFC558}" srcOrd="0" destOrd="0" presId="urn:microsoft.com/office/officeart/2005/8/layout/process5"/>
    <dgm:cxn modelId="{0D7A42CD-644B-6441-84F9-B209E4313CF9}" type="presParOf" srcId="{44124C26-9FC8-6644-ADB9-7D47DB5387F4}" destId="{000587AF-B49A-634C-B8C4-EC54ADEFE177}" srcOrd="2" destOrd="0" presId="urn:microsoft.com/office/officeart/2005/8/layout/process5"/>
    <dgm:cxn modelId="{B17BC094-AF22-8647-B31D-E99501646371}" type="presParOf" srcId="{44124C26-9FC8-6644-ADB9-7D47DB5387F4}" destId="{B9864FA9-CF55-DC4F-BFEA-D8BF1771FBD1}" srcOrd="3" destOrd="0" presId="urn:microsoft.com/office/officeart/2005/8/layout/process5"/>
    <dgm:cxn modelId="{7432DB51-2432-3A43-BBF5-946D7B794B24}" type="presParOf" srcId="{B9864FA9-CF55-DC4F-BFEA-D8BF1771FBD1}" destId="{6D4FD474-46F8-3247-BA22-4BE31EF82DFE}" srcOrd="0" destOrd="0" presId="urn:microsoft.com/office/officeart/2005/8/layout/process5"/>
    <dgm:cxn modelId="{31A6546E-4E3D-1A45-942D-666F3F8405B5}" type="presParOf" srcId="{44124C26-9FC8-6644-ADB9-7D47DB5387F4}" destId="{778039FB-AF95-054E-8424-9D20E3139238}" srcOrd="4" destOrd="0" presId="urn:microsoft.com/office/officeart/2005/8/layout/process5"/>
    <dgm:cxn modelId="{853D78A8-734E-7041-A1DB-CD08469231C2}" type="presParOf" srcId="{44124C26-9FC8-6644-ADB9-7D47DB5387F4}" destId="{36F5ECD4-8F68-C048-893F-04301C2EDC23}" srcOrd="5" destOrd="0" presId="urn:microsoft.com/office/officeart/2005/8/layout/process5"/>
    <dgm:cxn modelId="{E3E42B14-8672-7A46-9F94-B9EBF6E57501}" type="presParOf" srcId="{36F5ECD4-8F68-C048-893F-04301C2EDC23}" destId="{D3411EA0-CF6A-D947-8CD3-32F8D79028E2}" srcOrd="0" destOrd="0" presId="urn:microsoft.com/office/officeart/2005/8/layout/process5"/>
    <dgm:cxn modelId="{C361835B-32E6-794A-B70C-85F78E8A20B9}" type="presParOf" srcId="{44124C26-9FC8-6644-ADB9-7D47DB5387F4}" destId="{0F491919-E21A-914A-9366-DDE553F19F53}" srcOrd="6" destOrd="0" presId="urn:microsoft.com/office/officeart/2005/8/layout/process5"/>
    <dgm:cxn modelId="{9D82D85D-84C1-AF4B-8C32-185BF97688A3}" type="presParOf" srcId="{44124C26-9FC8-6644-ADB9-7D47DB5387F4}" destId="{495EA1C8-71DF-5249-A8E5-C46B1FD8B25D}" srcOrd="7" destOrd="0" presId="urn:microsoft.com/office/officeart/2005/8/layout/process5"/>
    <dgm:cxn modelId="{0E11FFBC-724B-6A43-AEF3-7E0E50FC28EF}" type="presParOf" srcId="{495EA1C8-71DF-5249-A8E5-C46B1FD8B25D}" destId="{32914235-CD1E-0D48-B73C-0FB908FBFC43}" srcOrd="0" destOrd="0" presId="urn:microsoft.com/office/officeart/2005/8/layout/process5"/>
    <dgm:cxn modelId="{D3349625-4D17-4C47-B493-AA4F18D7C7FA}" type="presParOf" srcId="{44124C26-9FC8-6644-ADB9-7D47DB5387F4}" destId="{38EF86C0-AFE0-E44D-8AFF-C72884B8729A}" srcOrd="8" destOrd="0" presId="urn:microsoft.com/office/officeart/2005/8/layout/process5"/>
    <dgm:cxn modelId="{3346EB1E-65D8-0E43-8D8F-C75CB10C4F1A}" type="presParOf" srcId="{44124C26-9FC8-6644-ADB9-7D47DB5387F4}" destId="{A088D2CB-3E3B-0E4D-B95E-B644B31EAF4F}" srcOrd="9" destOrd="0" presId="urn:microsoft.com/office/officeart/2005/8/layout/process5"/>
    <dgm:cxn modelId="{E37DAA12-D85D-1246-B527-9A9DC90E1C8A}" type="presParOf" srcId="{A088D2CB-3E3B-0E4D-B95E-B644B31EAF4F}" destId="{8A015E0A-E1B2-4642-84B6-E9F32D010F53}" srcOrd="0" destOrd="0" presId="urn:microsoft.com/office/officeart/2005/8/layout/process5"/>
    <dgm:cxn modelId="{104954FB-E99C-714A-9A43-94B573269047}" type="presParOf" srcId="{44124C26-9FC8-6644-ADB9-7D47DB5387F4}" destId="{4AC073AF-089A-F14B-B6A0-697085597A8C}"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B0168-A2DE-3D47-8E7A-11D639D80F05}">
      <dsp:nvSpPr>
        <dsp:cNvPr id="0" name=""/>
        <dsp:cNvSpPr/>
      </dsp:nvSpPr>
      <dsp:spPr>
        <a:xfrm>
          <a:off x="7408" y="248055"/>
          <a:ext cx="2214181" cy="173735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anose="00000500000000000000" pitchFamily="2" charset="0"/>
              <a:cs typeface="Poppins" panose="00000500000000000000" pitchFamily="2" charset="0"/>
            </a:rPr>
            <a:t>Record Transactions</a:t>
          </a:r>
          <a:r>
            <a:rPr lang="en-US" sz="1400" kern="1200" dirty="0">
              <a:latin typeface="Poppins" panose="00000500000000000000" pitchFamily="2" charset="0"/>
              <a:cs typeface="Poppins" panose="00000500000000000000" pitchFamily="2" charset="0"/>
            </a:rPr>
            <a:t>: Document daily business activities like sales, expenses, and payroll. </a:t>
          </a:r>
        </a:p>
      </dsp:txBody>
      <dsp:txXfrm>
        <a:off x="58293" y="298940"/>
        <a:ext cx="2112411" cy="1635587"/>
      </dsp:txXfrm>
    </dsp:sp>
    <dsp:sp modelId="{3D72C533-F5B0-AB42-82CC-E9AEC7C0DD29}">
      <dsp:nvSpPr>
        <dsp:cNvPr id="0" name=""/>
        <dsp:cNvSpPr/>
      </dsp:nvSpPr>
      <dsp:spPr>
        <a:xfrm>
          <a:off x="2416437" y="842175"/>
          <a:ext cx="469406" cy="549116"/>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Poppins" panose="00000500000000000000" pitchFamily="2" charset="0"/>
              <a:cs typeface="Poppins" panose="00000500000000000000" pitchFamily="2" charset="0"/>
            </a:rPr>
            <a:t>1</a:t>
          </a:r>
        </a:p>
      </dsp:txBody>
      <dsp:txXfrm>
        <a:off x="2416437" y="951998"/>
        <a:ext cx="328584" cy="329470"/>
      </dsp:txXfrm>
    </dsp:sp>
    <dsp:sp modelId="{000587AF-B49A-634C-B8C4-EC54ADEFE177}">
      <dsp:nvSpPr>
        <dsp:cNvPr id="0" name=""/>
        <dsp:cNvSpPr/>
      </dsp:nvSpPr>
      <dsp:spPr>
        <a:xfrm>
          <a:off x="3107261" y="248055"/>
          <a:ext cx="2214181" cy="173735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anose="00000500000000000000" pitchFamily="2" charset="0"/>
              <a:cs typeface="Poppins" panose="00000500000000000000" pitchFamily="2" charset="0"/>
            </a:rPr>
            <a:t>Organize the Data</a:t>
          </a:r>
          <a:r>
            <a:rPr lang="en-US" sz="1400" kern="1200" dirty="0">
              <a:latin typeface="Poppins" panose="00000500000000000000" pitchFamily="2" charset="0"/>
              <a:cs typeface="Poppins" panose="00000500000000000000" pitchFamily="2" charset="0"/>
            </a:rPr>
            <a:t>: Categorize transactions into </a:t>
          </a:r>
          <a:r>
            <a:rPr lang="en-US" sz="1400" b="0" kern="1200" dirty="0">
              <a:latin typeface="Poppins" panose="00000500000000000000" pitchFamily="2" charset="0"/>
              <a:cs typeface="Poppins" panose="00000500000000000000" pitchFamily="2" charset="0"/>
            </a:rPr>
            <a:t>accounts</a:t>
          </a:r>
          <a:r>
            <a:rPr lang="en-US" sz="1400" kern="1200" dirty="0">
              <a:latin typeface="Poppins" panose="00000500000000000000" pitchFamily="2" charset="0"/>
              <a:cs typeface="Poppins" panose="00000500000000000000" pitchFamily="2" charset="0"/>
            </a:rPr>
            <a:t> (revenue, expenses)</a:t>
          </a:r>
        </a:p>
      </dsp:txBody>
      <dsp:txXfrm>
        <a:off x="3158146" y="298940"/>
        <a:ext cx="2112411" cy="1635587"/>
      </dsp:txXfrm>
    </dsp:sp>
    <dsp:sp modelId="{B9864FA9-CF55-DC4F-BFEA-D8BF1771FBD1}">
      <dsp:nvSpPr>
        <dsp:cNvPr id="0" name=""/>
        <dsp:cNvSpPr/>
      </dsp:nvSpPr>
      <dsp:spPr>
        <a:xfrm>
          <a:off x="5516290" y="842175"/>
          <a:ext cx="469406" cy="549116"/>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Poppins" panose="00000500000000000000" pitchFamily="2" charset="0"/>
              <a:cs typeface="Poppins" panose="00000500000000000000" pitchFamily="2" charset="0"/>
            </a:rPr>
            <a:t>2</a:t>
          </a:r>
        </a:p>
      </dsp:txBody>
      <dsp:txXfrm>
        <a:off x="5516290" y="951998"/>
        <a:ext cx="328584" cy="329470"/>
      </dsp:txXfrm>
    </dsp:sp>
    <dsp:sp modelId="{778039FB-AF95-054E-8424-9D20E3139238}">
      <dsp:nvSpPr>
        <dsp:cNvPr id="0" name=""/>
        <dsp:cNvSpPr/>
      </dsp:nvSpPr>
      <dsp:spPr>
        <a:xfrm>
          <a:off x="6207114" y="248055"/>
          <a:ext cx="2214181" cy="173735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anose="00000500000000000000" pitchFamily="2" charset="0"/>
              <a:cs typeface="Poppins" panose="00000500000000000000" pitchFamily="2" charset="0"/>
            </a:rPr>
            <a:t>Summarize the Data</a:t>
          </a:r>
          <a:r>
            <a:rPr lang="en-US" sz="1400" kern="1200" dirty="0">
              <a:latin typeface="Poppins" panose="00000500000000000000" pitchFamily="2" charset="0"/>
              <a:cs typeface="Poppins" panose="00000500000000000000" pitchFamily="2" charset="0"/>
            </a:rPr>
            <a:t>: </a:t>
          </a:r>
          <a:r>
            <a:rPr lang="en-US" sz="1400" b="0" kern="1200" dirty="0">
              <a:latin typeface="Poppins" panose="00000500000000000000" pitchFamily="2" charset="0"/>
              <a:cs typeface="Poppins" panose="00000500000000000000" pitchFamily="2" charset="0"/>
            </a:rPr>
            <a:t>Prepare a Trial Balance to check if everything is recorded correctly </a:t>
          </a:r>
          <a:r>
            <a:rPr lang="en-US" sz="1400" kern="1200" dirty="0">
              <a:latin typeface="Poppins" panose="00000500000000000000" pitchFamily="2" charset="0"/>
              <a:cs typeface="Poppins" panose="00000500000000000000" pitchFamily="2" charset="0"/>
            </a:rPr>
            <a:t>(debits = credits).</a:t>
          </a:r>
        </a:p>
      </dsp:txBody>
      <dsp:txXfrm>
        <a:off x="6257999" y="298940"/>
        <a:ext cx="2112411" cy="1635587"/>
      </dsp:txXfrm>
    </dsp:sp>
    <dsp:sp modelId="{36F5ECD4-8F68-C048-893F-04301C2EDC23}">
      <dsp:nvSpPr>
        <dsp:cNvPr id="0" name=""/>
        <dsp:cNvSpPr/>
      </dsp:nvSpPr>
      <dsp:spPr>
        <a:xfrm rot="5400000">
          <a:off x="7079502" y="2140405"/>
          <a:ext cx="469406" cy="549116"/>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Poppins" panose="00000500000000000000" pitchFamily="2" charset="0"/>
              <a:cs typeface="Poppins" panose="00000500000000000000" pitchFamily="2" charset="0"/>
            </a:rPr>
            <a:t>3</a:t>
          </a:r>
        </a:p>
      </dsp:txBody>
      <dsp:txXfrm rot="-5400000">
        <a:off x="7149470" y="2180260"/>
        <a:ext cx="329470" cy="328584"/>
      </dsp:txXfrm>
    </dsp:sp>
    <dsp:sp modelId="{0F491919-E21A-914A-9366-DDE553F19F53}">
      <dsp:nvSpPr>
        <dsp:cNvPr id="0" name=""/>
        <dsp:cNvSpPr/>
      </dsp:nvSpPr>
      <dsp:spPr>
        <a:xfrm>
          <a:off x="6207114" y="2871085"/>
          <a:ext cx="2214181" cy="173735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anose="00000500000000000000" pitchFamily="2" charset="0"/>
              <a:cs typeface="Poppins" panose="00000500000000000000" pitchFamily="2" charset="0"/>
            </a:rPr>
            <a:t>Adjust for Accuracy</a:t>
          </a:r>
          <a:r>
            <a:rPr lang="en-US" sz="1400" kern="1200" dirty="0">
              <a:latin typeface="Poppins" panose="00000500000000000000" pitchFamily="2" charset="0"/>
              <a:cs typeface="Poppins" panose="00000500000000000000" pitchFamily="2" charset="0"/>
            </a:rPr>
            <a:t>: Make corrections (adjusting entries) for things like unpaid bills (accruals) or prepaid expenses.</a:t>
          </a:r>
        </a:p>
      </dsp:txBody>
      <dsp:txXfrm>
        <a:off x="6257999" y="2921970"/>
        <a:ext cx="2112411" cy="1635587"/>
      </dsp:txXfrm>
    </dsp:sp>
    <dsp:sp modelId="{495EA1C8-71DF-5249-A8E5-C46B1FD8B25D}">
      <dsp:nvSpPr>
        <dsp:cNvPr id="0" name=""/>
        <dsp:cNvSpPr/>
      </dsp:nvSpPr>
      <dsp:spPr>
        <a:xfrm rot="10800000">
          <a:off x="5542860" y="3465205"/>
          <a:ext cx="469406" cy="549116"/>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Poppins" panose="00000500000000000000" pitchFamily="2" charset="0"/>
              <a:cs typeface="Poppins" panose="00000500000000000000" pitchFamily="2" charset="0"/>
            </a:rPr>
            <a:t>4</a:t>
          </a:r>
        </a:p>
      </dsp:txBody>
      <dsp:txXfrm rot="10800000">
        <a:off x="5683682" y="3575028"/>
        <a:ext cx="328584" cy="329470"/>
      </dsp:txXfrm>
    </dsp:sp>
    <dsp:sp modelId="{38EF86C0-AFE0-E44D-8AFF-C72884B8729A}">
      <dsp:nvSpPr>
        <dsp:cNvPr id="0" name=""/>
        <dsp:cNvSpPr/>
      </dsp:nvSpPr>
      <dsp:spPr>
        <a:xfrm>
          <a:off x="3107261" y="2871085"/>
          <a:ext cx="2214181" cy="173735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anose="00000500000000000000" pitchFamily="2" charset="0"/>
              <a:cs typeface="Poppins" panose="00000500000000000000" pitchFamily="2" charset="0"/>
            </a:rPr>
            <a:t>Prepare Financial Reports</a:t>
          </a:r>
          <a:r>
            <a:rPr lang="en-US" sz="1400" kern="1200" dirty="0">
              <a:latin typeface="Poppins" panose="00000500000000000000" pitchFamily="2" charset="0"/>
              <a:cs typeface="Poppins" panose="00000500000000000000" pitchFamily="2" charset="0"/>
            </a:rPr>
            <a:t>: Use the </a:t>
          </a:r>
          <a:r>
            <a:rPr lang="en-US" sz="1400" b="0" kern="1200" dirty="0">
              <a:latin typeface="Poppins" panose="00000500000000000000" pitchFamily="2" charset="0"/>
              <a:cs typeface="Poppins" panose="00000500000000000000" pitchFamily="2" charset="0"/>
            </a:rPr>
            <a:t>organized data to create Income Statement and Balance Sheet</a:t>
          </a:r>
        </a:p>
      </dsp:txBody>
      <dsp:txXfrm>
        <a:off x="3158146" y="2921970"/>
        <a:ext cx="2112411" cy="1635587"/>
      </dsp:txXfrm>
    </dsp:sp>
    <dsp:sp modelId="{A088D2CB-3E3B-0E4D-B95E-B644B31EAF4F}">
      <dsp:nvSpPr>
        <dsp:cNvPr id="0" name=""/>
        <dsp:cNvSpPr/>
      </dsp:nvSpPr>
      <dsp:spPr>
        <a:xfrm rot="10800000">
          <a:off x="2443007" y="3465205"/>
          <a:ext cx="469406" cy="549116"/>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Poppins" panose="00000500000000000000" pitchFamily="2" charset="0"/>
              <a:cs typeface="Poppins" panose="00000500000000000000" pitchFamily="2" charset="0"/>
            </a:rPr>
            <a:t>5</a:t>
          </a:r>
        </a:p>
      </dsp:txBody>
      <dsp:txXfrm rot="10800000">
        <a:off x="2583829" y="3575028"/>
        <a:ext cx="328584" cy="329470"/>
      </dsp:txXfrm>
    </dsp:sp>
    <dsp:sp modelId="{4AC073AF-089A-F14B-B6A0-697085597A8C}">
      <dsp:nvSpPr>
        <dsp:cNvPr id="0" name=""/>
        <dsp:cNvSpPr/>
      </dsp:nvSpPr>
      <dsp:spPr>
        <a:xfrm>
          <a:off x="7408" y="2871085"/>
          <a:ext cx="2214181" cy="173735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oppins" panose="00000500000000000000" pitchFamily="2" charset="0"/>
              <a:cs typeface="Poppins" panose="00000500000000000000" pitchFamily="2" charset="0"/>
            </a:rPr>
            <a:t>Start Fresh</a:t>
          </a:r>
          <a:r>
            <a:rPr lang="en-US" sz="1400" kern="1200" dirty="0">
              <a:latin typeface="Poppins" panose="00000500000000000000" pitchFamily="2" charset="0"/>
              <a:cs typeface="Poppins" panose="00000500000000000000" pitchFamily="2" charset="0"/>
            </a:rPr>
            <a:t>: Close the accounts for the period (e.g., monthly, yearly) and start again for the next period.</a:t>
          </a:r>
        </a:p>
      </dsp:txBody>
      <dsp:txXfrm>
        <a:off x="58293" y="2921970"/>
        <a:ext cx="2112411" cy="16355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EF485-A04E-744B-9DBF-14EECAE0ACD2}" type="datetimeFigureOut">
              <a:rPr lang="en-US" smtClean="0"/>
              <a:t>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AB1A7-E7DE-AF42-8FE9-4492F64519FB}" type="slidenum">
              <a:rPr lang="en-US" smtClean="0"/>
              <a:t>‹#›</a:t>
            </a:fld>
            <a:endParaRPr lang="en-US"/>
          </a:p>
        </p:txBody>
      </p:sp>
    </p:spTree>
    <p:extLst>
      <p:ext uri="{BB962C8B-B14F-4D97-AF65-F5344CB8AC3E}">
        <p14:creationId xmlns:p14="http://schemas.microsoft.com/office/powerpoint/2010/main" val="85830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30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128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410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29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3362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934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118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9797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8431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8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179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149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6559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0571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379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3516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981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611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566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951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701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275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387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4717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707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46</a:t>
            </a:fld>
            <a:endParaRPr lang="en-US"/>
          </a:p>
        </p:txBody>
      </p:sp>
    </p:spTree>
    <p:extLst>
      <p:ext uri="{BB962C8B-B14F-4D97-AF65-F5344CB8AC3E}">
        <p14:creationId xmlns:p14="http://schemas.microsoft.com/office/powerpoint/2010/main" val="2066254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93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37DBB-0B83-438C-BC68-DE72AFE8E986}" type="slidenum">
              <a:rPr lang="en-US" smtClean="0"/>
              <a:t>4</a:t>
            </a:fld>
            <a:endParaRPr lang="en-US"/>
          </a:p>
        </p:txBody>
      </p:sp>
    </p:spTree>
    <p:extLst>
      <p:ext uri="{BB962C8B-B14F-4D97-AF65-F5344CB8AC3E}">
        <p14:creationId xmlns:p14="http://schemas.microsoft.com/office/powerpoint/2010/main" val="133949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821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EAB1A7-E7DE-AF42-8FE9-4492F64519FB}" type="slidenum">
              <a:rPr lang="en-US" smtClean="0"/>
              <a:t>9</a:t>
            </a:fld>
            <a:endParaRPr lang="en-US"/>
          </a:p>
        </p:txBody>
      </p:sp>
    </p:spTree>
    <p:extLst>
      <p:ext uri="{BB962C8B-B14F-4D97-AF65-F5344CB8AC3E}">
        <p14:creationId xmlns:p14="http://schemas.microsoft.com/office/powerpoint/2010/main" val="16583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222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86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rs.gov/credits-deductions/businesses?utm_source=chatgpt.com" TargetMode="External"/><Relationship Id="rId2" Type="http://schemas.openxmlformats.org/officeDocument/2006/relationships/hyperlink" Target="https://www.irs.gov/businesses/small-businesses-self-employed/business-tax-credits?utm_source=chatgpt.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uschamber.com/co/run/finance/small-business-tax-credits?utm_source=chatgpt.com" TargetMode="External"/><Relationship Id="rId2" Type="http://schemas.openxmlformats.org/officeDocument/2006/relationships/hyperlink" Target="https://www.irs.gov/businesses/small-businesses-self-employed/business-tax-credits?utm_source=chatgpt.com"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nerdwallet.com/article/small-business/small-business-tax-credits-guide?utm_source=chatgpt.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p:nvPr/>
        </p:nvSpPr>
        <p:spPr>
          <a:xfrm>
            <a:off x="3173861" y="265360"/>
            <a:ext cx="2962656" cy="1225111"/>
          </a:xfrm>
          <a:custGeom>
            <a:avLst/>
            <a:gdLst/>
            <a:ahLst/>
            <a:cxnLst/>
            <a:rect l="l" t="t" r="r" b="b"/>
            <a:pathLst>
              <a:path w="6440489" h="2714068" extrusionOk="0">
                <a:moveTo>
                  <a:pt x="0" y="0"/>
                </a:moveTo>
                <a:lnTo>
                  <a:pt x="6440489" y="0"/>
                </a:lnTo>
                <a:lnTo>
                  <a:pt x="6440489" y="2714069"/>
                </a:lnTo>
                <a:lnTo>
                  <a:pt x="0" y="271406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oppins"/>
              <a:ea typeface="Poppins"/>
              <a:cs typeface="Poppins"/>
              <a:sym typeface="Poppins"/>
            </a:endParaRPr>
          </a:p>
        </p:txBody>
      </p:sp>
      <p:sp>
        <p:nvSpPr>
          <p:cNvPr id="89" name="Google Shape;89;p13"/>
          <p:cNvSpPr/>
          <p:nvPr/>
        </p:nvSpPr>
        <p:spPr>
          <a:xfrm>
            <a:off x="4043436" y="5120667"/>
            <a:ext cx="1223507" cy="1159989"/>
          </a:xfrm>
          <a:custGeom>
            <a:avLst/>
            <a:gdLst/>
            <a:ahLst/>
            <a:cxnLst/>
            <a:rect l="l" t="t" r="r" b="b"/>
            <a:pathLst>
              <a:path w="1475961" h="1475961" extrusionOk="0">
                <a:moveTo>
                  <a:pt x="0" y="0"/>
                </a:moveTo>
                <a:lnTo>
                  <a:pt x="1475961" y="0"/>
                </a:lnTo>
                <a:lnTo>
                  <a:pt x="1475961" y="1475962"/>
                </a:lnTo>
                <a:lnTo>
                  <a:pt x="0" y="147596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oppins"/>
              <a:ea typeface="Poppins"/>
              <a:cs typeface="Poppins"/>
              <a:sym typeface="Poppins"/>
            </a:endParaRPr>
          </a:p>
        </p:txBody>
      </p:sp>
      <p:pic>
        <p:nvPicPr>
          <p:cNvPr id="90" name="Google Shape;90;p13"/>
          <p:cNvPicPr preferRelativeResize="0"/>
          <p:nvPr/>
        </p:nvPicPr>
        <p:blipFill rotWithShape="1">
          <a:blip r:embed="rId5">
            <a:alphaModFix/>
          </a:blip>
          <a:srcRect/>
          <a:stretch/>
        </p:blipFill>
        <p:spPr>
          <a:xfrm>
            <a:off x="6612094" y="176951"/>
            <a:ext cx="2288181" cy="2212983"/>
          </a:xfrm>
          <a:prstGeom prst="rect">
            <a:avLst/>
          </a:prstGeom>
          <a:noFill/>
          <a:ln>
            <a:noFill/>
          </a:ln>
        </p:spPr>
      </p:pic>
      <p:pic>
        <p:nvPicPr>
          <p:cNvPr id="91" name="Google Shape;91;p13"/>
          <p:cNvPicPr preferRelativeResize="0"/>
          <p:nvPr/>
        </p:nvPicPr>
        <p:blipFill rotWithShape="1">
          <a:blip r:embed="rId6">
            <a:alphaModFix/>
          </a:blip>
          <a:srcRect/>
          <a:stretch/>
        </p:blipFill>
        <p:spPr>
          <a:xfrm>
            <a:off x="6612094" y="4953836"/>
            <a:ext cx="1487553" cy="1493649"/>
          </a:xfrm>
          <a:prstGeom prst="rect">
            <a:avLst/>
          </a:prstGeom>
          <a:noFill/>
          <a:ln>
            <a:noFill/>
          </a:ln>
        </p:spPr>
      </p:pic>
      <p:pic>
        <p:nvPicPr>
          <p:cNvPr id="92" name="Google Shape;92;p13" descr="Lendistry | Small Business Lending"/>
          <p:cNvPicPr preferRelativeResize="0"/>
          <p:nvPr/>
        </p:nvPicPr>
        <p:blipFill rotWithShape="1">
          <a:blip r:embed="rId7">
            <a:alphaModFix/>
          </a:blip>
          <a:srcRect/>
          <a:stretch/>
        </p:blipFill>
        <p:spPr>
          <a:xfrm>
            <a:off x="606884" y="5213017"/>
            <a:ext cx="2579561" cy="975286"/>
          </a:xfrm>
          <a:prstGeom prst="rect">
            <a:avLst/>
          </a:prstGeom>
          <a:noFill/>
          <a:ln>
            <a:noFill/>
          </a:ln>
        </p:spPr>
      </p:pic>
      <p:pic>
        <p:nvPicPr>
          <p:cNvPr id="93" name="Google Shape;93;p13"/>
          <p:cNvPicPr preferRelativeResize="0"/>
          <p:nvPr/>
        </p:nvPicPr>
        <p:blipFill rotWithShape="1">
          <a:blip r:embed="rId5">
            <a:alphaModFix/>
          </a:blip>
          <a:srcRect/>
          <a:stretch/>
        </p:blipFill>
        <p:spPr>
          <a:xfrm flipH="1">
            <a:off x="326840" y="41970"/>
            <a:ext cx="2288180" cy="2212982"/>
          </a:xfrm>
          <a:prstGeom prst="rect">
            <a:avLst/>
          </a:prstGeom>
          <a:noFill/>
          <a:ln>
            <a:noFill/>
          </a:ln>
        </p:spPr>
      </p:pic>
      <p:sp>
        <p:nvSpPr>
          <p:cNvPr id="94" name="Google Shape;94;p13"/>
          <p:cNvSpPr txBox="1"/>
          <p:nvPr/>
        </p:nvSpPr>
        <p:spPr>
          <a:xfrm>
            <a:off x="1408585" y="1673833"/>
            <a:ext cx="6409944"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dk1"/>
                </a:solidFill>
                <a:latin typeface="Poppins"/>
                <a:ea typeface="Poppins"/>
                <a:cs typeface="Poppins"/>
                <a:sym typeface="Poppins"/>
              </a:rPr>
              <a:t>Basics of accounting: </a:t>
            </a:r>
          </a:p>
          <a:p>
            <a:pPr marL="0" marR="0" lvl="0" indent="0" algn="ctr" rtl="0">
              <a:spcBef>
                <a:spcPts val="0"/>
              </a:spcBef>
              <a:spcAft>
                <a:spcPts val="0"/>
              </a:spcAft>
              <a:buNone/>
            </a:pPr>
            <a:r>
              <a:rPr lang="en-US" sz="3600" b="1" dirty="0">
                <a:solidFill>
                  <a:schemeClr val="dk1"/>
                </a:solidFill>
                <a:latin typeface="Poppins"/>
                <a:ea typeface="Poppins"/>
                <a:cs typeface="Poppins"/>
                <a:sym typeface="Poppins"/>
              </a:rPr>
              <a:t>key tax and audit issues</a:t>
            </a:r>
            <a:endParaRPr lang="en-US" dirty="0"/>
          </a:p>
        </p:txBody>
      </p:sp>
      <p:sp>
        <p:nvSpPr>
          <p:cNvPr id="95" name="Google Shape;95;p13"/>
          <p:cNvSpPr txBox="1"/>
          <p:nvPr/>
        </p:nvSpPr>
        <p:spPr>
          <a:xfrm>
            <a:off x="0" y="3413646"/>
            <a:ext cx="9144000" cy="830997"/>
          </a:xfrm>
          <a:prstGeom prst="rect">
            <a:avLst/>
          </a:prstGeom>
          <a:gradFill>
            <a:gsLst>
              <a:gs pos="0">
                <a:srgbClr val="233973"/>
              </a:gs>
              <a:gs pos="36000">
                <a:srgbClr val="C1CA2F"/>
              </a:gs>
              <a:gs pos="58999">
                <a:srgbClr val="F7AF21"/>
              </a:gs>
              <a:gs pos="84000">
                <a:srgbClr val="67ACBC"/>
              </a:gs>
              <a:gs pos="100000">
                <a:srgbClr val="589494"/>
              </a:gs>
            </a:gsLst>
            <a:lin ang="0"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Poppins"/>
                <a:ea typeface="Poppins"/>
                <a:cs typeface="Poppins"/>
                <a:sym typeface="Poppins"/>
              </a:rPr>
              <a:t>REACH Hub</a:t>
            </a:r>
            <a:endParaRPr sz="2400" dirty="0">
              <a:solidFill>
                <a:schemeClr val="dk1"/>
              </a:solidFill>
              <a:latin typeface="Poppins"/>
              <a:ea typeface="Poppins"/>
              <a:cs typeface="Poppins"/>
              <a:sym typeface="Poppins"/>
            </a:endParaRPr>
          </a:p>
          <a:p>
            <a:pPr marL="0" marR="0" lvl="0" indent="0" algn="ctr" rtl="0">
              <a:spcBef>
                <a:spcPts val="0"/>
              </a:spcBef>
              <a:spcAft>
                <a:spcPts val="0"/>
              </a:spcAft>
              <a:buNone/>
            </a:pPr>
            <a:r>
              <a:rPr lang="en-US" sz="2400" dirty="0">
                <a:solidFill>
                  <a:schemeClr val="dk1"/>
                </a:solidFill>
                <a:latin typeface="Poppins"/>
                <a:ea typeface="Poppins"/>
                <a:cs typeface="Poppins"/>
                <a:sym typeface="Poppins"/>
              </a:rPr>
              <a:t>Resources for Entrepreneurship Advising &amp; Coaching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p16">
            <a:extLst>
              <a:ext uri="{FF2B5EF4-FFF2-40B4-BE49-F238E27FC236}">
                <a16:creationId xmlns:a16="http://schemas.microsoft.com/office/drawing/2014/main" id="{12CB0F06-49F3-2E26-4FFC-5013BFEEC2C5}"/>
              </a:ext>
            </a:extLst>
          </p:cNvPr>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Poppins"/>
                <a:ea typeface="Poppins"/>
                <a:cs typeface="Poppins"/>
                <a:sym typeface="Poppins"/>
              </a:rPr>
              <a:t>REACH Hub </a:t>
            </a:r>
            <a:r>
              <a:rPr lang="en-US" sz="2400" dirty="0">
                <a:latin typeface="Poppins"/>
                <a:ea typeface="Poppins"/>
                <a:cs typeface="Poppins"/>
                <a:sym typeface="Poppins"/>
              </a:rPr>
              <a:t>| Basics of accounting: tax &amp; audit</a:t>
            </a:r>
            <a:endParaRPr dirty="0"/>
          </a:p>
        </p:txBody>
      </p:sp>
      <p:sp>
        <p:nvSpPr>
          <p:cNvPr id="5" name="TextBox 4">
            <a:extLst>
              <a:ext uri="{FF2B5EF4-FFF2-40B4-BE49-F238E27FC236}">
                <a16:creationId xmlns:a16="http://schemas.microsoft.com/office/drawing/2014/main" id="{97EC2C32-F08B-AE17-763A-70C0CAF3EC12}"/>
              </a:ext>
            </a:extLst>
          </p:cNvPr>
          <p:cNvSpPr txBox="1"/>
          <p:nvPr/>
        </p:nvSpPr>
        <p:spPr>
          <a:xfrm>
            <a:off x="187212" y="54652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Basics of accounting</a:t>
            </a:r>
            <a:endParaRPr lang="en-US" sz="2000" b="1" dirty="0">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54E47EA1-BD71-F332-F1F3-C5E0FECBD53A}"/>
              </a:ext>
            </a:extLst>
          </p:cNvPr>
          <p:cNvSpPr txBox="1"/>
          <p:nvPr/>
        </p:nvSpPr>
        <p:spPr>
          <a:xfrm>
            <a:off x="389965" y="1000941"/>
            <a:ext cx="8566820" cy="707886"/>
          </a:xfrm>
          <a:prstGeom prst="rect">
            <a:avLst/>
          </a:prstGeom>
          <a:noFill/>
        </p:spPr>
        <p:txBody>
          <a:bodyPr wrap="square">
            <a:spAutoFit/>
          </a:bodyPr>
          <a:lstStyle/>
          <a:p>
            <a:pPr marL="0" indent="0" algn="ctr">
              <a:buNone/>
            </a:pPr>
            <a:r>
              <a:rPr lang="en-US" sz="2000" dirty="0">
                <a:latin typeface="Poppins" pitchFamily="2" charset="77"/>
                <a:cs typeface="Poppins" pitchFamily="2" charset="77"/>
              </a:rPr>
              <a:t>Accounting can be understood as focusing on tax, audit, or managerial considerations:</a:t>
            </a:r>
          </a:p>
        </p:txBody>
      </p:sp>
      <p:graphicFrame>
        <p:nvGraphicFramePr>
          <p:cNvPr id="22" name="Table 21">
            <a:extLst>
              <a:ext uri="{FF2B5EF4-FFF2-40B4-BE49-F238E27FC236}">
                <a16:creationId xmlns:a16="http://schemas.microsoft.com/office/drawing/2014/main" id="{2002CB97-A7E8-0F3C-B2E2-B9002D497CCA}"/>
              </a:ext>
            </a:extLst>
          </p:cNvPr>
          <p:cNvGraphicFramePr>
            <a:graphicFrameLocks noGrp="1"/>
          </p:cNvGraphicFramePr>
          <p:nvPr>
            <p:extLst>
              <p:ext uri="{D42A27DB-BD31-4B8C-83A1-F6EECF244321}">
                <p14:modId xmlns:p14="http://schemas.microsoft.com/office/powerpoint/2010/main" val="3949060416"/>
              </p:ext>
            </p:extLst>
          </p:nvPr>
        </p:nvGraphicFramePr>
        <p:xfrm>
          <a:off x="288588" y="2030459"/>
          <a:ext cx="8566820" cy="4023360"/>
        </p:xfrm>
        <a:graphic>
          <a:graphicData uri="http://schemas.openxmlformats.org/drawingml/2006/table">
            <a:tbl>
              <a:tblPr/>
              <a:tblGrid>
                <a:gridCol w="2141705">
                  <a:extLst>
                    <a:ext uri="{9D8B030D-6E8A-4147-A177-3AD203B41FA5}">
                      <a16:colId xmlns:a16="http://schemas.microsoft.com/office/drawing/2014/main" val="326394235"/>
                    </a:ext>
                  </a:extLst>
                </a:gridCol>
                <a:gridCol w="2141705">
                  <a:extLst>
                    <a:ext uri="{9D8B030D-6E8A-4147-A177-3AD203B41FA5}">
                      <a16:colId xmlns:a16="http://schemas.microsoft.com/office/drawing/2014/main" val="3870002407"/>
                    </a:ext>
                  </a:extLst>
                </a:gridCol>
                <a:gridCol w="2141705">
                  <a:extLst>
                    <a:ext uri="{9D8B030D-6E8A-4147-A177-3AD203B41FA5}">
                      <a16:colId xmlns:a16="http://schemas.microsoft.com/office/drawing/2014/main" val="1143463311"/>
                    </a:ext>
                  </a:extLst>
                </a:gridCol>
                <a:gridCol w="2141705">
                  <a:extLst>
                    <a:ext uri="{9D8B030D-6E8A-4147-A177-3AD203B41FA5}">
                      <a16:colId xmlns:a16="http://schemas.microsoft.com/office/drawing/2014/main" val="3993451546"/>
                    </a:ext>
                  </a:extLst>
                </a:gridCol>
              </a:tblGrid>
              <a:tr h="0">
                <a:tc>
                  <a:txBody>
                    <a:bodyPr/>
                    <a:lstStyle/>
                    <a:p>
                      <a:r>
                        <a:rPr lang="en-US" sz="1600" b="1" dirty="0">
                          <a:latin typeface="Poppins" panose="00000500000000000000" pitchFamily="2" charset="0"/>
                          <a:cs typeface="Poppins" panose="00000500000000000000" pitchFamily="2" charset="0"/>
                        </a:rPr>
                        <a:t>Accounting Type</a:t>
                      </a:r>
                      <a:endParaRPr lang="en-US" sz="16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a:latin typeface="Poppins" panose="00000500000000000000" pitchFamily="2" charset="0"/>
                          <a:cs typeface="Poppins" panose="00000500000000000000" pitchFamily="2" charset="0"/>
                        </a:rPr>
                        <a:t>Focus</a:t>
                      </a:r>
                      <a:endParaRPr lang="en-US" sz="160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a:latin typeface="Poppins" panose="00000500000000000000" pitchFamily="2" charset="0"/>
                          <a:cs typeface="Poppins" panose="00000500000000000000" pitchFamily="2" charset="0"/>
                        </a:rPr>
                        <a:t>Key Activities</a:t>
                      </a:r>
                      <a:endParaRPr lang="en-US" sz="160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a:latin typeface="Poppins" panose="00000500000000000000" pitchFamily="2" charset="0"/>
                          <a:cs typeface="Poppins" panose="00000500000000000000" pitchFamily="2" charset="0"/>
                        </a:rPr>
                        <a:t>Example</a:t>
                      </a:r>
                      <a:endParaRPr lang="en-US" sz="160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35693"/>
                  </a:ext>
                </a:extLst>
              </a:tr>
              <a:tr h="0">
                <a:tc>
                  <a:txBody>
                    <a:bodyPr/>
                    <a:lstStyle/>
                    <a:p>
                      <a:r>
                        <a:rPr lang="en-US" sz="1600" b="1" dirty="0">
                          <a:latin typeface="Poppins" panose="00000500000000000000" pitchFamily="2" charset="0"/>
                          <a:cs typeface="Poppins" panose="00000500000000000000" pitchFamily="2" charset="0"/>
                        </a:rPr>
                        <a:t>Tax Accounting</a:t>
                      </a:r>
                      <a:endParaRPr lang="en-US" sz="16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Poppins" panose="00000500000000000000" pitchFamily="2" charset="0"/>
                          <a:cs typeface="Poppins" panose="00000500000000000000" pitchFamily="2" charset="0"/>
                        </a:rPr>
                        <a:t>Tax compliance and planning.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Poppins" panose="00000500000000000000" pitchFamily="2" charset="0"/>
                          <a:cs typeface="Poppins" panose="00000500000000000000" pitchFamily="2" charset="0"/>
                        </a:rPr>
                        <a:t>Filing tax returns, tracking deductions, minimizing tax liabilities.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Poppins" panose="00000500000000000000" pitchFamily="2" charset="0"/>
                          <a:cs typeface="Poppins" panose="00000500000000000000" pitchFamily="2" charset="0"/>
                        </a:rPr>
                        <a:t>Filing income taxes while deducting expenses for equipment and travel.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9525609"/>
                  </a:ext>
                </a:extLst>
              </a:tr>
              <a:tr h="0">
                <a:tc>
                  <a:txBody>
                    <a:bodyPr/>
                    <a:lstStyle/>
                    <a:p>
                      <a:r>
                        <a:rPr lang="en-US" sz="1600" b="1">
                          <a:latin typeface="Poppins" panose="00000500000000000000" pitchFamily="2" charset="0"/>
                          <a:cs typeface="Poppins" panose="00000500000000000000" pitchFamily="2" charset="0"/>
                        </a:rPr>
                        <a:t>Audit Accounting</a:t>
                      </a:r>
                      <a:endParaRPr lang="en-US" sz="160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Poppins" panose="00000500000000000000" pitchFamily="2" charset="0"/>
                          <a:cs typeface="Poppins" panose="00000500000000000000" pitchFamily="2" charset="0"/>
                        </a:rPr>
                        <a:t>Accuracy and compliance verification.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Poppins" panose="00000500000000000000" pitchFamily="2" charset="0"/>
                          <a:cs typeface="Poppins" panose="00000500000000000000" pitchFamily="2" charset="0"/>
                        </a:rPr>
                        <a:t>Internal/external audits, fraud detection, financial statement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Poppins" panose="00000500000000000000" pitchFamily="2" charset="0"/>
                          <a:cs typeface="Poppins" panose="00000500000000000000" pitchFamily="2" charset="0"/>
                        </a:rPr>
                        <a:t>Preparing for an external audit to secure a business loan.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8087286"/>
                  </a:ext>
                </a:extLst>
              </a:tr>
              <a:tr h="0">
                <a:tc>
                  <a:txBody>
                    <a:bodyPr/>
                    <a:lstStyle/>
                    <a:p>
                      <a:r>
                        <a:rPr lang="en-US" sz="1600" b="1">
                          <a:latin typeface="Poppins" panose="00000500000000000000" pitchFamily="2" charset="0"/>
                          <a:cs typeface="Poppins" panose="00000500000000000000" pitchFamily="2" charset="0"/>
                        </a:rPr>
                        <a:t>Managerial Accounting</a:t>
                      </a:r>
                      <a:endParaRPr lang="en-US" sz="160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Poppins" panose="00000500000000000000" pitchFamily="2" charset="0"/>
                          <a:cs typeface="Poppins" panose="00000500000000000000" pitchFamily="2" charset="0"/>
                        </a:rPr>
                        <a:t>Internal decision-making.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Poppins" panose="00000500000000000000" pitchFamily="2" charset="0"/>
                          <a:cs typeface="Poppins" panose="00000500000000000000" pitchFamily="2" charset="0"/>
                        </a:rPr>
                        <a:t>Budgeting, cost analysis, financial forecasting, performance measurement.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Poppins" panose="00000500000000000000" pitchFamily="2" charset="0"/>
                          <a:cs typeface="Poppins" panose="00000500000000000000" pitchFamily="2" charset="0"/>
                        </a:rPr>
                        <a:t>Adjusting a marketing budget after analyzing ROI on advertising campaigns.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132567"/>
                  </a:ext>
                </a:extLst>
              </a:tr>
            </a:tbl>
          </a:graphicData>
        </a:graphic>
      </p:graphicFrame>
    </p:spTree>
    <p:extLst>
      <p:ext uri="{BB962C8B-B14F-4D97-AF65-F5344CB8AC3E}">
        <p14:creationId xmlns:p14="http://schemas.microsoft.com/office/powerpoint/2010/main" val="4189654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p16">
            <a:extLst>
              <a:ext uri="{FF2B5EF4-FFF2-40B4-BE49-F238E27FC236}">
                <a16:creationId xmlns:a16="http://schemas.microsoft.com/office/drawing/2014/main" id="{12CB0F06-49F3-2E26-4FFC-5013BFEEC2C5}"/>
              </a:ext>
            </a:extLst>
          </p:cNvPr>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Poppins"/>
                <a:ea typeface="Poppins"/>
                <a:cs typeface="Poppins"/>
                <a:sym typeface="Poppins"/>
              </a:rPr>
              <a:t>REACH Hub </a:t>
            </a:r>
            <a:r>
              <a:rPr lang="en-US" sz="2400" dirty="0">
                <a:latin typeface="Poppins"/>
                <a:ea typeface="Poppins"/>
                <a:cs typeface="Poppins"/>
                <a:sym typeface="Poppins"/>
              </a:rPr>
              <a:t>| Basics of accounting: tax &amp; audit</a:t>
            </a:r>
            <a:endParaRPr dirty="0"/>
          </a:p>
        </p:txBody>
      </p:sp>
      <p:sp>
        <p:nvSpPr>
          <p:cNvPr id="5" name="TextBox 4">
            <a:extLst>
              <a:ext uri="{FF2B5EF4-FFF2-40B4-BE49-F238E27FC236}">
                <a16:creationId xmlns:a16="http://schemas.microsoft.com/office/drawing/2014/main" id="{97EC2C32-F08B-AE17-763A-70C0CAF3EC12}"/>
              </a:ext>
            </a:extLst>
          </p:cNvPr>
          <p:cNvSpPr txBox="1"/>
          <p:nvPr/>
        </p:nvSpPr>
        <p:spPr>
          <a:xfrm>
            <a:off x="187212" y="542312"/>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Benefits of accounting (part 1 of 2)</a:t>
            </a:r>
            <a:endParaRPr lang="en-US" sz="2000" b="1"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666F02CB-5324-1733-7F40-3E04C07DDA2D}"/>
              </a:ext>
            </a:extLst>
          </p:cNvPr>
          <p:cNvSpPr txBox="1"/>
          <p:nvPr/>
        </p:nvSpPr>
        <p:spPr>
          <a:xfrm>
            <a:off x="389965" y="979742"/>
            <a:ext cx="8566820" cy="369332"/>
          </a:xfrm>
          <a:prstGeom prst="rect">
            <a:avLst/>
          </a:prstGeom>
          <a:noFill/>
        </p:spPr>
        <p:txBody>
          <a:bodyPr wrap="square">
            <a:spAutoFit/>
          </a:bodyPr>
          <a:lstStyle/>
          <a:p>
            <a:pPr marL="0" indent="0" algn="ctr">
              <a:buNone/>
            </a:pPr>
            <a:r>
              <a:rPr lang="en-US" dirty="0">
                <a:latin typeface="Poppins" pitchFamily="2" charset="77"/>
                <a:cs typeface="Poppins" pitchFamily="2" charset="77"/>
              </a:rPr>
              <a:t>There are a variety of benefits of accounting to small businesses</a:t>
            </a:r>
          </a:p>
        </p:txBody>
      </p:sp>
      <p:graphicFrame>
        <p:nvGraphicFramePr>
          <p:cNvPr id="30" name="Table 29">
            <a:extLst>
              <a:ext uri="{FF2B5EF4-FFF2-40B4-BE49-F238E27FC236}">
                <a16:creationId xmlns:a16="http://schemas.microsoft.com/office/drawing/2014/main" id="{57D012FD-7149-F933-5E04-30547C5D650F}"/>
              </a:ext>
            </a:extLst>
          </p:cNvPr>
          <p:cNvGraphicFramePr>
            <a:graphicFrameLocks noGrp="1"/>
          </p:cNvGraphicFramePr>
          <p:nvPr>
            <p:extLst>
              <p:ext uri="{D42A27DB-BD31-4B8C-83A1-F6EECF244321}">
                <p14:modId xmlns:p14="http://schemas.microsoft.com/office/powerpoint/2010/main" val="3403645866"/>
              </p:ext>
            </p:extLst>
          </p:nvPr>
        </p:nvGraphicFramePr>
        <p:xfrm>
          <a:off x="187210" y="1450674"/>
          <a:ext cx="8769573" cy="5332140"/>
        </p:xfrm>
        <a:graphic>
          <a:graphicData uri="http://schemas.openxmlformats.org/drawingml/2006/table">
            <a:tbl>
              <a:tblPr/>
              <a:tblGrid>
                <a:gridCol w="1225113">
                  <a:extLst>
                    <a:ext uri="{9D8B030D-6E8A-4147-A177-3AD203B41FA5}">
                      <a16:colId xmlns:a16="http://schemas.microsoft.com/office/drawing/2014/main" val="1050941979"/>
                    </a:ext>
                  </a:extLst>
                </a:gridCol>
                <a:gridCol w="3110961">
                  <a:extLst>
                    <a:ext uri="{9D8B030D-6E8A-4147-A177-3AD203B41FA5}">
                      <a16:colId xmlns:a16="http://schemas.microsoft.com/office/drawing/2014/main" val="739036020"/>
                    </a:ext>
                  </a:extLst>
                </a:gridCol>
                <a:gridCol w="4433499">
                  <a:extLst>
                    <a:ext uri="{9D8B030D-6E8A-4147-A177-3AD203B41FA5}">
                      <a16:colId xmlns:a16="http://schemas.microsoft.com/office/drawing/2014/main" val="2331513840"/>
                    </a:ext>
                  </a:extLst>
                </a:gridCol>
              </a:tblGrid>
              <a:tr h="84597">
                <a:tc>
                  <a:txBody>
                    <a:bodyPr/>
                    <a:lstStyle/>
                    <a:p>
                      <a:r>
                        <a:rPr lang="en-US" sz="1200" b="1" dirty="0">
                          <a:latin typeface="Poppins" panose="00000500000000000000" pitchFamily="2" charset="0"/>
                          <a:cs typeface="Poppins" panose="00000500000000000000" pitchFamily="2" charset="0"/>
                        </a:rPr>
                        <a:t>Benefit</a:t>
                      </a:r>
                      <a:endParaRPr lang="en-US" sz="1200" dirty="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a:latin typeface="Poppins" panose="00000500000000000000" pitchFamily="2" charset="0"/>
                          <a:cs typeface="Poppins" panose="00000500000000000000" pitchFamily="2" charset="0"/>
                        </a:rPr>
                        <a:t>Description</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a:latin typeface="Poppins" panose="00000500000000000000" pitchFamily="2" charset="0"/>
                          <a:cs typeface="Poppins" panose="00000500000000000000" pitchFamily="2" charset="0"/>
                        </a:rPr>
                        <a:t>Example</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2654807"/>
                  </a:ext>
                </a:extLst>
              </a:tr>
              <a:tr h="338390">
                <a:tc>
                  <a:txBody>
                    <a:bodyPr/>
                    <a:lstStyle/>
                    <a:p>
                      <a:r>
                        <a:rPr lang="en-US" sz="1200" b="1" dirty="0">
                          <a:latin typeface="Poppins" panose="00000500000000000000" pitchFamily="2" charset="0"/>
                          <a:cs typeface="Poppins" panose="00000500000000000000" pitchFamily="2" charset="0"/>
                        </a:rPr>
                        <a:t>Tracks Financial Performance</a:t>
                      </a:r>
                      <a:endParaRPr lang="en-US" sz="1200" dirty="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Provides insights into profitability, revenue trends, and expense patterns.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A café owner notices high summer food costs and renegotiates supplier contracts to manage expenses better.</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2141380"/>
                  </a:ext>
                </a:extLst>
              </a:tr>
              <a:tr h="338390">
                <a:tc>
                  <a:txBody>
                    <a:bodyPr/>
                    <a:lstStyle/>
                    <a:p>
                      <a:r>
                        <a:rPr lang="en-US" sz="1200" b="1">
                          <a:latin typeface="Poppins" panose="00000500000000000000" pitchFamily="2" charset="0"/>
                          <a:cs typeface="Poppins" panose="00000500000000000000" pitchFamily="2" charset="0"/>
                        </a:rPr>
                        <a:t>Helps Maintain Cash Flow</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Poppins" panose="00000500000000000000" pitchFamily="2" charset="0"/>
                          <a:cs typeface="Poppins" panose="00000500000000000000" pitchFamily="2" charset="0"/>
                        </a:rPr>
                        <a:t>Tracks cash inflows and outflows to manage liquidity and avoid shortages.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A landscaping business uses cash flow statements to predict a slow season and secures a short-term credit line.</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669614"/>
                  </a:ext>
                </a:extLst>
              </a:tr>
              <a:tr h="274942">
                <a:tc>
                  <a:txBody>
                    <a:bodyPr/>
                    <a:lstStyle/>
                    <a:p>
                      <a:r>
                        <a:rPr lang="en-US" sz="1200" b="1">
                          <a:latin typeface="Poppins" panose="00000500000000000000" pitchFamily="2" charset="0"/>
                          <a:cs typeface="Poppins" panose="00000500000000000000" pitchFamily="2" charset="0"/>
                        </a:rPr>
                        <a:t>Ensures Tax Compliance</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Helps meet tax requirements and avoid penalties.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A retailer tracks deductible expenses like rent and utilities, saving thousands during tax filing.</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256455"/>
                  </a:ext>
                </a:extLst>
              </a:tr>
              <a:tr h="274942">
                <a:tc>
                  <a:txBody>
                    <a:bodyPr/>
                    <a:lstStyle/>
                    <a:p>
                      <a:r>
                        <a:rPr lang="en-US" sz="1200" b="1">
                          <a:latin typeface="Poppins" panose="00000500000000000000" pitchFamily="2" charset="0"/>
                          <a:cs typeface="Poppins" panose="00000500000000000000" pitchFamily="2" charset="0"/>
                        </a:rPr>
                        <a:t>Supports Better Decision-Making</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Poppins" panose="00000500000000000000" pitchFamily="2" charset="0"/>
                          <a:cs typeface="Poppins" panose="00000500000000000000" pitchFamily="2" charset="0"/>
                        </a:rPr>
                        <a:t>Provides actionable insights for pricing, hiring, or expansion decisions.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Poppins" panose="00000500000000000000" pitchFamily="2" charset="0"/>
                          <a:cs typeface="Poppins" panose="00000500000000000000" pitchFamily="2" charset="0"/>
                        </a:rPr>
                        <a:t>A boutique analyzes sales trends and reallocates marketing budgets to focus on top-performing items.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4730767"/>
                  </a:ext>
                </a:extLst>
              </a:tr>
              <a:tr h="274942">
                <a:tc>
                  <a:txBody>
                    <a:bodyPr/>
                    <a:lstStyle/>
                    <a:p>
                      <a:r>
                        <a:rPr lang="en-US" sz="1200" b="1" dirty="0">
                          <a:latin typeface="Poppins" panose="00000500000000000000" pitchFamily="2" charset="0"/>
                          <a:cs typeface="Poppins" panose="00000500000000000000" pitchFamily="2" charset="0"/>
                        </a:rPr>
                        <a:t>Simplifies Loan and Investment Applications</a:t>
                      </a:r>
                      <a:endParaRPr lang="en-US" sz="1200" dirty="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Poppins" panose="00000500000000000000" pitchFamily="2" charset="0"/>
                          <a:cs typeface="Poppins" panose="00000500000000000000" pitchFamily="2" charset="0"/>
                        </a:rPr>
                        <a:t>Provides financial records needed for loans or attracting investors.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A tech startup uses financial statements to secure a $500,000 loan for product development.</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8495960"/>
                  </a:ext>
                </a:extLst>
              </a:tr>
              <a:tr h="274942">
                <a:tc>
                  <a:txBody>
                    <a:bodyPr/>
                    <a:lstStyle/>
                    <a:p>
                      <a:r>
                        <a:rPr lang="en-US" sz="1200" b="1">
                          <a:latin typeface="Poppins" panose="00000500000000000000" pitchFamily="2" charset="0"/>
                          <a:cs typeface="Poppins" panose="00000500000000000000" pitchFamily="2" charset="0"/>
                        </a:rPr>
                        <a:t>Tracks Business Growth</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Poppins" panose="00000500000000000000" pitchFamily="2" charset="0"/>
                          <a:cs typeface="Poppins" panose="00000500000000000000" pitchFamily="2" charset="0"/>
                        </a:rPr>
                        <a:t>Offers a historical view of financial performance.</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A bakery compares annual sales to measure growth and evaluate recent marketing campaigns.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041700"/>
                  </a:ext>
                </a:extLst>
              </a:tr>
              <a:tr h="338390">
                <a:tc>
                  <a:txBody>
                    <a:bodyPr/>
                    <a:lstStyle/>
                    <a:p>
                      <a:r>
                        <a:rPr lang="en-US" sz="1200" b="1">
                          <a:latin typeface="Poppins" panose="00000500000000000000" pitchFamily="2" charset="0"/>
                          <a:cs typeface="Poppins" panose="00000500000000000000" pitchFamily="2" charset="0"/>
                        </a:rPr>
                        <a:t>Identifies Cost-Saving Opportunities</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Poppins" panose="00000500000000000000" pitchFamily="2" charset="0"/>
                          <a:cs typeface="Poppins" panose="00000500000000000000" pitchFamily="2" charset="0"/>
                        </a:rPr>
                        <a:t>Highlights areas to reduce expenses and improve profitability.</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A construction company shifts from repairing old machines to leasing new ones after reviewing maintenance costs.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8194740"/>
                  </a:ext>
                </a:extLst>
              </a:tr>
              <a:tr h="274942">
                <a:tc>
                  <a:txBody>
                    <a:bodyPr/>
                    <a:lstStyle/>
                    <a:p>
                      <a:r>
                        <a:rPr lang="en-US" sz="1200" b="1">
                          <a:latin typeface="Poppins" panose="00000500000000000000" pitchFamily="2" charset="0"/>
                          <a:cs typeface="Poppins" panose="00000500000000000000" pitchFamily="2" charset="0"/>
                        </a:rPr>
                        <a:t>Manages Debt Effectively</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Tracks loan balances, payments, and interest expenses.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Poppins" panose="00000500000000000000" pitchFamily="2" charset="0"/>
                          <a:cs typeface="Poppins" panose="00000500000000000000" pitchFamily="2" charset="0"/>
                        </a:rPr>
                        <a:t>A delivery service automates reminders for vehicle loan payments to avoid penalties.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3069736"/>
                  </a:ext>
                </a:extLst>
              </a:tr>
              <a:tr h="274942">
                <a:tc>
                  <a:txBody>
                    <a:bodyPr/>
                    <a:lstStyle/>
                    <a:p>
                      <a:r>
                        <a:rPr lang="en-US" sz="1200" b="1">
                          <a:latin typeface="Poppins" panose="00000500000000000000" pitchFamily="2" charset="0"/>
                          <a:cs typeface="Poppins" panose="00000500000000000000" pitchFamily="2" charset="0"/>
                        </a:rPr>
                        <a:t>Improves Operational Efficiency</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Poppins" panose="00000500000000000000" pitchFamily="2" charset="0"/>
                          <a:cs typeface="Poppins" panose="00000500000000000000" pitchFamily="2" charset="0"/>
                        </a:rPr>
                        <a:t>Streamlines tasks like invoicing, payroll, and inventory management.</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Poppins" panose="00000500000000000000" pitchFamily="2" charset="0"/>
                          <a:cs typeface="Poppins" panose="00000500000000000000" pitchFamily="2" charset="0"/>
                        </a:rPr>
                        <a:t>A software firm automates invoicing, speeding up payment collection and improving cash flow.</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1283925"/>
                  </a:ext>
                </a:extLst>
              </a:tr>
            </a:tbl>
          </a:graphicData>
        </a:graphic>
      </p:graphicFrame>
    </p:spTree>
    <p:extLst>
      <p:ext uri="{BB962C8B-B14F-4D97-AF65-F5344CB8AC3E}">
        <p14:creationId xmlns:p14="http://schemas.microsoft.com/office/powerpoint/2010/main" val="267010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p16">
            <a:extLst>
              <a:ext uri="{FF2B5EF4-FFF2-40B4-BE49-F238E27FC236}">
                <a16:creationId xmlns:a16="http://schemas.microsoft.com/office/drawing/2014/main" id="{12CB0F06-49F3-2E26-4FFC-5013BFEEC2C5}"/>
              </a:ext>
            </a:extLst>
          </p:cNvPr>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Poppins"/>
                <a:ea typeface="Poppins"/>
                <a:cs typeface="Poppins"/>
                <a:sym typeface="Poppins"/>
              </a:rPr>
              <a:t>REACH Hub </a:t>
            </a:r>
            <a:r>
              <a:rPr lang="en-US" sz="2400" dirty="0">
                <a:latin typeface="Poppins"/>
                <a:ea typeface="Poppins"/>
                <a:cs typeface="Poppins"/>
                <a:sym typeface="Poppins"/>
              </a:rPr>
              <a:t>| Basics of accounting: tax &amp; audit</a:t>
            </a:r>
            <a:endParaRPr dirty="0"/>
          </a:p>
        </p:txBody>
      </p:sp>
      <p:sp>
        <p:nvSpPr>
          <p:cNvPr id="5" name="TextBox 4">
            <a:extLst>
              <a:ext uri="{FF2B5EF4-FFF2-40B4-BE49-F238E27FC236}">
                <a16:creationId xmlns:a16="http://schemas.microsoft.com/office/drawing/2014/main" id="{97EC2C32-F08B-AE17-763A-70C0CAF3EC12}"/>
              </a:ext>
            </a:extLst>
          </p:cNvPr>
          <p:cNvSpPr txBox="1"/>
          <p:nvPr/>
        </p:nvSpPr>
        <p:spPr>
          <a:xfrm>
            <a:off x="187212" y="542312"/>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Benefits of accounting (part 2 of 2)</a:t>
            </a:r>
            <a:endParaRPr lang="en-US" sz="2000" b="1"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666F02CB-5324-1733-7F40-3E04C07DDA2D}"/>
              </a:ext>
            </a:extLst>
          </p:cNvPr>
          <p:cNvSpPr txBox="1"/>
          <p:nvPr/>
        </p:nvSpPr>
        <p:spPr>
          <a:xfrm>
            <a:off x="389965" y="979742"/>
            <a:ext cx="8566820" cy="369332"/>
          </a:xfrm>
          <a:prstGeom prst="rect">
            <a:avLst/>
          </a:prstGeom>
          <a:noFill/>
        </p:spPr>
        <p:txBody>
          <a:bodyPr wrap="square">
            <a:spAutoFit/>
          </a:bodyPr>
          <a:lstStyle/>
          <a:p>
            <a:pPr marL="0" indent="0" algn="ctr">
              <a:buNone/>
            </a:pPr>
            <a:r>
              <a:rPr lang="en-US" dirty="0">
                <a:latin typeface="Poppins" pitchFamily="2" charset="77"/>
                <a:cs typeface="Poppins" pitchFamily="2" charset="77"/>
              </a:rPr>
              <a:t>There are a variety of benefits of accounting to small businesses</a:t>
            </a:r>
          </a:p>
        </p:txBody>
      </p:sp>
      <p:graphicFrame>
        <p:nvGraphicFramePr>
          <p:cNvPr id="30" name="Table 29">
            <a:extLst>
              <a:ext uri="{FF2B5EF4-FFF2-40B4-BE49-F238E27FC236}">
                <a16:creationId xmlns:a16="http://schemas.microsoft.com/office/drawing/2014/main" id="{57D012FD-7149-F933-5E04-30547C5D650F}"/>
              </a:ext>
            </a:extLst>
          </p:cNvPr>
          <p:cNvGraphicFramePr>
            <a:graphicFrameLocks noGrp="1"/>
          </p:cNvGraphicFramePr>
          <p:nvPr>
            <p:extLst>
              <p:ext uri="{D42A27DB-BD31-4B8C-83A1-F6EECF244321}">
                <p14:modId xmlns:p14="http://schemas.microsoft.com/office/powerpoint/2010/main" val="1478901456"/>
              </p:ext>
            </p:extLst>
          </p:nvPr>
        </p:nvGraphicFramePr>
        <p:xfrm>
          <a:off x="187210" y="1441407"/>
          <a:ext cx="8769573" cy="3622770"/>
        </p:xfrm>
        <a:graphic>
          <a:graphicData uri="http://schemas.openxmlformats.org/drawingml/2006/table">
            <a:tbl>
              <a:tblPr/>
              <a:tblGrid>
                <a:gridCol w="1225113">
                  <a:extLst>
                    <a:ext uri="{9D8B030D-6E8A-4147-A177-3AD203B41FA5}">
                      <a16:colId xmlns:a16="http://schemas.microsoft.com/office/drawing/2014/main" val="1050941979"/>
                    </a:ext>
                  </a:extLst>
                </a:gridCol>
                <a:gridCol w="3110961">
                  <a:extLst>
                    <a:ext uri="{9D8B030D-6E8A-4147-A177-3AD203B41FA5}">
                      <a16:colId xmlns:a16="http://schemas.microsoft.com/office/drawing/2014/main" val="739036020"/>
                    </a:ext>
                  </a:extLst>
                </a:gridCol>
                <a:gridCol w="4433499">
                  <a:extLst>
                    <a:ext uri="{9D8B030D-6E8A-4147-A177-3AD203B41FA5}">
                      <a16:colId xmlns:a16="http://schemas.microsoft.com/office/drawing/2014/main" val="2331513840"/>
                    </a:ext>
                  </a:extLst>
                </a:gridCol>
              </a:tblGrid>
              <a:tr h="84597">
                <a:tc>
                  <a:txBody>
                    <a:bodyPr/>
                    <a:lstStyle/>
                    <a:p>
                      <a:r>
                        <a:rPr lang="en-US" sz="1200" b="1">
                          <a:latin typeface="Poppins" panose="00000500000000000000" pitchFamily="2" charset="0"/>
                          <a:cs typeface="Poppins" panose="00000500000000000000" pitchFamily="2" charset="0"/>
                        </a:rPr>
                        <a:t>Benefit</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a:latin typeface="Poppins" panose="00000500000000000000" pitchFamily="2" charset="0"/>
                          <a:cs typeface="Poppins" panose="00000500000000000000" pitchFamily="2" charset="0"/>
                        </a:rPr>
                        <a:t>Description</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a:latin typeface="Poppins" panose="00000500000000000000" pitchFamily="2" charset="0"/>
                          <a:cs typeface="Poppins" panose="00000500000000000000" pitchFamily="2" charset="0"/>
                        </a:rPr>
                        <a:t>Example</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2654807"/>
                  </a:ext>
                </a:extLst>
              </a:tr>
              <a:tr h="274942">
                <a:tc>
                  <a:txBody>
                    <a:bodyPr/>
                    <a:lstStyle/>
                    <a:p>
                      <a:r>
                        <a:rPr lang="en-US" sz="1200" b="1" dirty="0">
                          <a:latin typeface="Poppins" panose="00000500000000000000" pitchFamily="2" charset="0"/>
                          <a:cs typeface="Poppins" panose="00000500000000000000" pitchFamily="2" charset="0"/>
                        </a:rPr>
                        <a:t>Provides Legal and Regulatory Protection</a:t>
                      </a:r>
                      <a:endParaRPr lang="en-US" sz="1200" dirty="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Ensures compliance with financial regulations and prepares for audits.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Poppins" panose="00000500000000000000" pitchFamily="2" charset="0"/>
                          <a:cs typeface="Poppins" panose="00000500000000000000" pitchFamily="2" charset="0"/>
                        </a:rPr>
                        <a:t>An e-commerce business maintains sales tax records to comply with state laws and avoid penalties.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7319795"/>
                  </a:ext>
                </a:extLst>
              </a:tr>
              <a:tr h="274942">
                <a:tc>
                  <a:txBody>
                    <a:bodyPr/>
                    <a:lstStyle/>
                    <a:p>
                      <a:r>
                        <a:rPr lang="en-US" sz="1200" b="1">
                          <a:latin typeface="Poppins" panose="00000500000000000000" pitchFamily="2" charset="0"/>
                          <a:cs typeface="Poppins" panose="00000500000000000000" pitchFamily="2" charset="0"/>
                        </a:rPr>
                        <a:t>Prepares for Scaling and Expansion</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Poppins" panose="00000500000000000000" pitchFamily="2" charset="0"/>
                          <a:cs typeface="Poppins" panose="00000500000000000000" pitchFamily="2" charset="0"/>
                        </a:rPr>
                        <a:t>Assesses whether the business can afford to grow and how to fund it.</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A restaurant uses profits and external funding to open a second location based on accounting data.</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15003"/>
                  </a:ext>
                </a:extLst>
              </a:tr>
              <a:tr h="338390">
                <a:tc>
                  <a:txBody>
                    <a:bodyPr/>
                    <a:lstStyle/>
                    <a:p>
                      <a:r>
                        <a:rPr lang="en-US" sz="1200" b="1">
                          <a:latin typeface="Poppins" panose="00000500000000000000" pitchFamily="2" charset="0"/>
                          <a:cs typeface="Poppins" panose="00000500000000000000" pitchFamily="2" charset="0"/>
                        </a:rPr>
                        <a:t>Strengthens Stakeholder Trust</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Poppins" panose="00000500000000000000" pitchFamily="2" charset="0"/>
                          <a:cs typeface="Poppins" panose="00000500000000000000" pitchFamily="2" charset="0"/>
                        </a:rPr>
                        <a:t>Builds trust with investors, lenders, and employees through clear financial reporting.</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A consulting firm shares quarterly updates with stakeholders to ensure transparency and confidence.</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5315289"/>
                  </a:ext>
                </a:extLst>
              </a:tr>
              <a:tr h="274942">
                <a:tc>
                  <a:txBody>
                    <a:bodyPr/>
                    <a:lstStyle/>
                    <a:p>
                      <a:r>
                        <a:rPr lang="en-US" sz="1200" b="1">
                          <a:latin typeface="Poppins" panose="00000500000000000000" pitchFamily="2" charset="0"/>
                          <a:cs typeface="Poppins" panose="00000500000000000000" pitchFamily="2" charset="0"/>
                        </a:rPr>
                        <a:t>Tracks and Manages Inventory</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Optimizes stock levels to prevent overstocking or shortages.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A toy store identifies slow-moving products and offers discounts to clear stock before the holidays.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868729"/>
                  </a:ext>
                </a:extLst>
              </a:tr>
              <a:tr h="274942">
                <a:tc>
                  <a:txBody>
                    <a:bodyPr/>
                    <a:lstStyle/>
                    <a:p>
                      <a:r>
                        <a:rPr lang="en-US" sz="1200" b="1">
                          <a:latin typeface="Poppins" panose="00000500000000000000" pitchFamily="2" charset="0"/>
                          <a:cs typeface="Poppins" panose="00000500000000000000" pitchFamily="2" charset="0"/>
                        </a:rPr>
                        <a:t>Facilitates Strategic Planning</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Provides data for long-term strategies, such as market entry or product development.</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A startup uses five-year projections to plan staffing, R&amp;D, and marketing investments.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9312780"/>
                  </a:ext>
                </a:extLst>
              </a:tr>
              <a:tr h="338390">
                <a:tc>
                  <a:txBody>
                    <a:bodyPr/>
                    <a:lstStyle/>
                    <a:p>
                      <a:r>
                        <a:rPr lang="en-US" sz="1200" b="1">
                          <a:latin typeface="Poppins" panose="00000500000000000000" pitchFamily="2" charset="0"/>
                          <a:cs typeface="Poppins" panose="00000500000000000000" pitchFamily="2" charset="0"/>
                        </a:rPr>
                        <a:t>Provides Peace of Mind</a:t>
                      </a:r>
                      <a:endParaRPr lang="en-US" sz="1200">
                        <a:latin typeface="Poppins" panose="00000500000000000000" pitchFamily="2" charset="0"/>
                        <a:cs typeface="Poppins" panose="00000500000000000000" pitchFamily="2" charset="0"/>
                      </a:endParaRP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a:latin typeface="Poppins" panose="00000500000000000000" pitchFamily="2" charset="0"/>
                          <a:cs typeface="Poppins" panose="00000500000000000000" pitchFamily="2" charset="0"/>
                        </a:rPr>
                        <a:t>Reduces stress by ensuring accurate records and compliance.</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latin typeface="Poppins" panose="00000500000000000000" pitchFamily="2" charset="0"/>
                          <a:cs typeface="Poppins" panose="00000500000000000000" pitchFamily="2" charset="0"/>
                        </a:rPr>
                        <a:t>A freelance designer outsources accounting to focus on client work while staying on top of financial records.</a:t>
                      </a:r>
                    </a:p>
                  </a:txBody>
                  <a:tcPr marL="21149" marR="21149" marT="10575" marB="10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3730786"/>
                  </a:ext>
                </a:extLst>
              </a:tr>
            </a:tbl>
          </a:graphicData>
        </a:graphic>
      </p:graphicFrame>
    </p:spTree>
    <p:extLst>
      <p:ext uri="{BB962C8B-B14F-4D97-AF65-F5344CB8AC3E}">
        <p14:creationId xmlns:p14="http://schemas.microsoft.com/office/powerpoint/2010/main" val="47611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p16">
            <a:extLst>
              <a:ext uri="{FF2B5EF4-FFF2-40B4-BE49-F238E27FC236}">
                <a16:creationId xmlns:a16="http://schemas.microsoft.com/office/drawing/2014/main" id="{12CB0F06-49F3-2E26-4FFC-5013BFEEC2C5}"/>
              </a:ext>
            </a:extLst>
          </p:cNvPr>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Poppins"/>
                <a:ea typeface="Poppins"/>
                <a:cs typeface="Poppins"/>
                <a:sym typeface="Poppins"/>
              </a:rPr>
              <a:t>REACH Hub </a:t>
            </a:r>
            <a:r>
              <a:rPr lang="en-US" sz="2400" dirty="0">
                <a:latin typeface="Poppins"/>
                <a:ea typeface="Poppins"/>
                <a:cs typeface="Poppins"/>
                <a:sym typeface="Poppins"/>
              </a:rPr>
              <a:t>| Basics of accounting: tax &amp; audit</a:t>
            </a:r>
            <a:endParaRPr dirty="0"/>
          </a:p>
        </p:txBody>
      </p:sp>
      <p:sp>
        <p:nvSpPr>
          <p:cNvPr id="5" name="TextBox 4">
            <a:extLst>
              <a:ext uri="{FF2B5EF4-FFF2-40B4-BE49-F238E27FC236}">
                <a16:creationId xmlns:a16="http://schemas.microsoft.com/office/drawing/2014/main" id="{97EC2C32-F08B-AE17-763A-70C0CAF3EC12}"/>
              </a:ext>
            </a:extLst>
          </p:cNvPr>
          <p:cNvSpPr txBox="1"/>
          <p:nvPr/>
        </p:nvSpPr>
        <p:spPr>
          <a:xfrm>
            <a:off x="187212" y="546529"/>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Basics of accounting</a:t>
            </a:r>
            <a:endParaRPr lang="en-US" sz="2000" b="1" dirty="0">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54E47EA1-BD71-F332-F1F3-C5E0FECBD53A}"/>
              </a:ext>
            </a:extLst>
          </p:cNvPr>
          <p:cNvSpPr txBox="1"/>
          <p:nvPr/>
        </p:nvSpPr>
        <p:spPr>
          <a:xfrm>
            <a:off x="389965" y="1000941"/>
            <a:ext cx="8566820" cy="707886"/>
          </a:xfrm>
          <a:prstGeom prst="rect">
            <a:avLst/>
          </a:prstGeom>
          <a:noFill/>
        </p:spPr>
        <p:txBody>
          <a:bodyPr wrap="square">
            <a:spAutoFit/>
          </a:bodyPr>
          <a:lstStyle/>
          <a:p>
            <a:pPr marL="0" indent="0" algn="ctr">
              <a:buNone/>
            </a:pPr>
            <a:r>
              <a:rPr lang="en-US" sz="2000" dirty="0">
                <a:latin typeface="Poppins" pitchFamily="2" charset="77"/>
                <a:cs typeface="Poppins" pitchFamily="2" charset="77"/>
              </a:rPr>
              <a:t>Accounting can be understood as focusing on tax, audit, or managerial considerations:</a:t>
            </a:r>
          </a:p>
        </p:txBody>
      </p:sp>
      <p:graphicFrame>
        <p:nvGraphicFramePr>
          <p:cNvPr id="22" name="Table 21">
            <a:extLst>
              <a:ext uri="{FF2B5EF4-FFF2-40B4-BE49-F238E27FC236}">
                <a16:creationId xmlns:a16="http://schemas.microsoft.com/office/drawing/2014/main" id="{2002CB97-A7E8-0F3C-B2E2-B9002D497CCA}"/>
              </a:ext>
            </a:extLst>
          </p:cNvPr>
          <p:cNvGraphicFramePr>
            <a:graphicFrameLocks noGrp="1"/>
          </p:cNvGraphicFramePr>
          <p:nvPr/>
        </p:nvGraphicFramePr>
        <p:xfrm>
          <a:off x="288588" y="2030459"/>
          <a:ext cx="8566820" cy="4023360"/>
        </p:xfrm>
        <a:graphic>
          <a:graphicData uri="http://schemas.openxmlformats.org/drawingml/2006/table">
            <a:tbl>
              <a:tblPr/>
              <a:tblGrid>
                <a:gridCol w="2141705">
                  <a:extLst>
                    <a:ext uri="{9D8B030D-6E8A-4147-A177-3AD203B41FA5}">
                      <a16:colId xmlns:a16="http://schemas.microsoft.com/office/drawing/2014/main" val="326394235"/>
                    </a:ext>
                  </a:extLst>
                </a:gridCol>
                <a:gridCol w="2141705">
                  <a:extLst>
                    <a:ext uri="{9D8B030D-6E8A-4147-A177-3AD203B41FA5}">
                      <a16:colId xmlns:a16="http://schemas.microsoft.com/office/drawing/2014/main" val="3870002407"/>
                    </a:ext>
                  </a:extLst>
                </a:gridCol>
                <a:gridCol w="2141705">
                  <a:extLst>
                    <a:ext uri="{9D8B030D-6E8A-4147-A177-3AD203B41FA5}">
                      <a16:colId xmlns:a16="http://schemas.microsoft.com/office/drawing/2014/main" val="1143463311"/>
                    </a:ext>
                  </a:extLst>
                </a:gridCol>
                <a:gridCol w="2141705">
                  <a:extLst>
                    <a:ext uri="{9D8B030D-6E8A-4147-A177-3AD203B41FA5}">
                      <a16:colId xmlns:a16="http://schemas.microsoft.com/office/drawing/2014/main" val="3993451546"/>
                    </a:ext>
                  </a:extLst>
                </a:gridCol>
              </a:tblGrid>
              <a:tr h="0">
                <a:tc>
                  <a:txBody>
                    <a:bodyPr/>
                    <a:lstStyle/>
                    <a:p>
                      <a:r>
                        <a:rPr lang="en-US" sz="1600" b="1" dirty="0">
                          <a:latin typeface="Poppins" panose="00000500000000000000" pitchFamily="2" charset="0"/>
                          <a:cs typeface="Poppins" panose="00000500000000000000" pitchFamily="2" charset="0"/>
                        </a:rPr>
                        <a:t>Accounting Type</a:t>
                      </a:r>
                      <a:endParaRPr lang="en-US" sz="16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a:latin typeface="Poppins" panose="00000500000000000000" pitchFamily="2" charset="0"/>
                          <a:cs typeface="Poppins" panose="00000500000000000000" pitchFamily="2" charset="0"/>
                        </a:rPr>
                        <a:t>Focus</a:t>
                      </a:r>
                      <a:endParaRPr lang="en-US" sz="160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a:latin typeface="Poppins" panose="00000500000000000000" pitchFamily="2" charset="0"/>
                          <a:cs typeface="Poppins" panose="00000500000000000000" pitchFamily="2" charset="0"/>
                        </a:rPr>
                        <a:t>Key Activities</a:t>
                      </a:r>
                      <a:endParaRPr lang="en-US" sz="160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a:latin typeface="Poppins" panose="00000500000000000000" pitchFamily="2" charset="0"/>
                          <a:cs typeface="Poppins" panose="00000500000000000000" pitchFamily="2" charset="0"/>
                        </a:rPr>
                        <a:t>Example</a:t>
                      </a:r>
                      <a:endParaRPr lang="en-US" sz="160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35693"/>
                  </a:ext>
                </a:extLst>
              </a:tr>
              <a:tr h="0">
                <a:tc>
                  <a:txBody>
                    <a:bodyPr/>
                    <a:lstStyle/>
                    <a:p>
                      <a:r>
                        <a:rPr lang="en-US" sz="1600" b="1" dirty="0">
                          <a:latin typeface="Poppins" panose="00000500000000000000" pitchFamily="2" charset="0"/>
                          <a:cs typeface="Poppins" panose="00000500000000000000" pitchFamily="2" charset="0"/>
                        </a:rPr>
                        <a:t>Tax Accounting</a:t>
                      </a:r>
                      <a:endParaRPr lang="en-US" sz="16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Poppins" panose="00000500000000000000" pitchFamily="2" charset="0"/>
                          <a:cs typeface="Poppins" panose="00000500000000000000" pitchFamily="2" charset="0"/>
                        </a:rPr>
                        <a:t>Tax compliance and planning.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Poppins" panose="00000500000000000000" pitchFamily="2" charset="0"/>
                          <a:cs typeface="Poppins" panose="00000500000000000000" pitchFamily="2" charset="0"/>
                        </a:rPr>
                        <a:t>Filing tax returns, tracking deductions, minimizing tax liabilities.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Poppins" panose="00000500000000000000" pitchFamily="2" charset="0"/>
                          <a:cs typeface="Poppins" panose="00000500000000000000" pitchFamily="2" charset="0"/>
                        </a:rPr>
                        <a:t>Filing income taxes while deducting expenses for equipment and travel.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9525609"/>
                  </a:ext>
                </a:extLst>
              </a:tr>
              <a:tr h="0">
                <a:tc>
                  <a:txBody>
                    <a:bodyPr/>
                    <a:lstStyle/>
                    <a:p>
                      <a:r>
                        <a:rPr lang="en-US" sz="1600" b="1">
                          <a:latin typeface="Poppins" panose="00000500000000000000" pitchFamily="2" charset="0"/>
                          <a:cs typeface="Poppins" panose="00000500000000000000" pitchFamily="2" charset="0"/>
                        </a:rPr>
                        <a:t>Audit Accounting</a:t>
                      </a:r>
                      <a:endParaRPr lang="en-US" sz="160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Poppins" panose="00000500000000000000" pitchFamily="2" charset="0"/>
                          <a:cs typeface="Poppins" panose="00000500000000000000" pitchFamily="2" charset="0"/>
                        </a:rPr>
                        <a:t>Accuracy and compliance verification.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Poppins" panose="00000500000000000000" pitchFamily="2" charset="0"/>
                          <a:cs typeface="Poppins" panose="00000500000000000000" pitchFamily="2" charset="0"/>
                        </a:rPr>
                        <a:t>Internal/external audits, fraud detection, financial statement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Poppins" panose="00000500000000000000" pitchFamily="2" charset="0"/>
                          <a:cs typeface="Poppins" panose="00000500000000000000" pitchFamily="2" charset="0"/>
                        </a:rPr>
                        <a:t>Preparing for an external audit to secure a business loan.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8087286"/>
                  </a:ext>
                </a:extLst>
              </a:tr>
              <a:tr h="0">
                <a:tc>
                  <a:txBody>
                    <a:bodyPr/>
                    <a:lstStyle/>
                    <a:p>
                      <a:r>
                        <a:rPr lang="en-US" sz="1600" b="1">
                          <a:latin typeface="Poppins" panose="00000500000000000000" pitchFamily="2" charset="0"/>
                          <a:cs typeface="Poppins" panose="00000500000000000000" pitchFamily="2" charset="0"/>
                        </a:rPr>
                        <a:t>Managerial Accounting</a:t>
                      </a:r>
                      <a:endParaRPr lang="en-US" sz="160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latin typeface="Poppins" panose="00000500000000000000" pitchFamily="2" charset="0"/>
                          <a:cs typeface="Poppins" panose="00000500000000000000" pitchFamily="2" charset="0"/>
                        </a:rPr>
                        <a:t>Internal decision-making.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Poppins" panose="00000500000000000000" pitchFamily="2" charset="0"/>
                          <a:cs typeface="Poppins" panose="00000500000000000000" pitchFamily="2" charset="0"/>
                        </a:rPr>
                        <a:t>Budgeting, cost analysis, financial forecasting, performance measurement.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Poppins" panose="00000500000000000000" pitchFamily="2" charset="0"/>
                          <a:cs typeface="Poppins" panose="00000500000000000000" pitchFamily="2" charset="0"/>
                        </a:rPr>
                        <a:t>Adjusting a marketing budget after analyzing ROI on advertising campaigns.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132567"/>
                  </a:ext>
                </a:extLst>
              </a:tr>
            </a:tbl>
          </a:graphicData>
        </a:graphic>
      </p:graphicFrame>
      <p:sp>
        <p:nvSpPr>
          <p:cNvPr id="23" name="Rectangle 22">
            <a:extLst>
              <a:ext uri="{FF2B5EF4-FFF2-40B4-BE49-F238E27FC236}">
                <a16:creationId xmlns:a16="http://schemas.microsoft.com/office/drawing/2014/main" id="{510925E8-C65A-623A-98B9-49928848B272}"/>
              </a:ext>
            </a:extLst>
          </p:cNvPr>
          <p:cNvSpPr/>
          <p:nvPr/>
        </p:nvSpPr>
        <p:spPr>
          <a:xfrm>
            <a:off x="-2" y="-3796"/>
            <a:ext cx="9144000" cy="2365031"/>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B74EBCF-98E0-AAE5-AEEA-F53E60B8D02A}"/>
              </a:ext>
            </a:extLst>
          </p:cNvPr>
          <p:cNvSpPr/>
          <p:nvPr/>
        </p:nvSpPr>
        <p:spPr>
          <a:xfrm>
            <a:off x="0" y="4736573"/>
            <a:ext cx="9144000" cy="2121427"/>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CA437B9-CAA1-85C7-9A8E-A2B14FE24317}"/>
              </a:ext>
            </a:extLst>
          </p:cNvPr>
          <p:cNvSpPr/>
          <p:nvPr/>
        </p:nvSpPr>
        <p:spPr>
          <a:xfrm>
            <a:off x="0" y="2361235"/>
            <a:ext cx="288588" cy="2375338"/>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5488EEA-ACFC-CFC0-DC27-1FD264936414}"/>
              </a:ext>
            </a:extLst>
          </p:cNvPr>
          <p:cNvSpPr/>
          <p:nvPr/>
        </p:nvSpPr>
        <p:spPr>
          <a:xfrm>
            <a:off x="8855412" y="2361235"/>
            <a:ext cx="288588" cy="2375338"/>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Google Shape;109;p15">
            <a:extLst>
              <a:ext uri="{FF2B5EF4-FFF2-40B4-BE49-F238E27FC236}">
                <a16:creationId xmlns:a16="http://schemas.microsoft.com/office/drawing/2014/main" id="{223E54E4-2DBA-ABC8-6B00-A758557D7514}"/>
              </a:ext>
            </a:extLst>
          </p:cNvPr>
          <p:cNvSpPr txBox="1"/>
          <p:nvPr/>
        </p:nvSpPr>
        <p:spPr>
          <a:xfrm>
            <a:off x="2189156" y="687689"/>
            <a:ext cx="4714985" cy="107717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dk1"/>
                </a:solidFill>
                <a:latin typeface="Poppins"/>
                <a:ea typeface="Poppins"/>
                <a:cs typeface="Poppins"/>
                <a:sym typeface="Poppins"/>
              </a:rPr>
              <a:t>Focus on tax &amp; audit</a:t>
            </a:r>
            <a:endParaRPr sz="1600" dirty="0">
              <a:solidFill>
                <a:schemeClr val="dk1"/>
              </a:solidFill>
              <a:latin typeface="Poppins"/>
              <a:ea typeface="Poppins"/>
              <a:cs typeface="Poppins"/>
              <a:sym typeface="Poppins"/>
            </a:endParaRPr>
          </a:p>
          <a:p>
            <a:pPr marL="0" marR="0" lvl="0" indent="0" algn="ctr" rtl="0">
              <a:spcBef>
                <a:spcPts val="0"/>
              </a:spcBef>
              <a:spcAft>
                <a:spcPts val="0"/>
              </a:spcAft>
              <a:buNone/>
            </a:pPr>
            <a:r>
              <a:rPr lang="en-US" sz="1600" dirty="0">
                <a:solidFill>
                  <a:schemeClr val="dk1"/>
                </a:solidFill>
                <a:latin typeface="Poppins"/>
                <a:ea typeface="Poppins"/>
                <a:cs typeface="Poppins"/>
                <a:sym typeface="Poppins"/>
              </a:rPr>
              <a:t>Throughout the remainder of this presentation, we will focus on key issues as they relate to tax and audit accounting</a:t>
            </a:r>
            <a:endParaRPr dirty="0"/>
          </a:p>
        </p:txBody>
      </p:sp>
    </p:spTree>
    <p:extLst>
      <p:ext uri="{BB962C8B-B14F-4D97-AF65-F5344CB8AC3E}">
        <p14:creationId xmlns:p14="http://schemas.microsoft.com/office/powerpoint/2010/main" val="1353701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88518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Basics of accounting</a:t>
            </a:r>
          </a:p>
          <a:p>
            <a:pPr marL="514350" indent="-514350">
              <a:lnSpc>
                <a:spcPct val="150000"/>
              </a:lnSpc>
              <a:buFontTx/>
              <a:buAutoNum type="arabicPeriod"/>
            </a:pPr>
            <a:r>
              <a:rPr lang="en-US" dirty="0">
                <a:latin typeface="Poppins" panose="00000500000000000000" pitchFamily="2" charset="0"/>
                <a:cs typeface="Poppins" panose="00000500000000000000" pitchFamily="2" charset="0"/>
              </a:rPr>
              <a:t>Key tax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Tax types and deadlines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Deductions and credits</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audit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Types of audits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Auditing process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Working with accounting professionals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What’s next</a:t>
            </a:r>
          </a:p>
        </p:txBody>
      </p:sp>
    </p:spTree>
    <p:extLst>
      <p:ext uri="{BB962C8B-B14F-4D97-AF65-F5344CB8AC3E}">
        <p14:creationId xmlns:p14="http://schemas.microsoft.com/office/powerpoint/2010/main" val="329851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Key tax issues for small business (part 1 of 2)</a:t>
            </a:r>
            <a:endParaRPr lang="en-US" sz="2000" b="1"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CA20751C-2BB3-C949-3B59-208C05DCC768}"/>
              </a:ext>
            </a:extLst>
          </p:cNvPr>
          <p:cNvSpPr txBox="1"/>
          <p:nvPr/>
        </p:nvSpPr>
        <p:spPr>
          <a:xfrm>
            <a:off x="187212" y="1079780"/>
            <a:ext cx="8769573"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Key issues relating to taxation for businesses in California include the below; we expand upon tax types/deadlines, and deductions and credits in the slides below.</a:t>
            </a:r>
          </a:p>
        </p:txBody>
      </p:sp>
      <p:sp>
        <p:nvSpPr>
          <p:cNvPr id="5" name="TextBox 4">
            <a:extLst>
              <a:ext uri="{FF2B5EF4-FFF2-40B4-BE49-F238E27FC236}">
                <a16:creationId xmlns:a16="http://schemas.microsoft.com/office/drawing/2014/main" id="{CCF11D47-FBB2-7D45-2C9F-3242D8127EBD}"/>
              </a:ext>
            </a:extLst>
          </p:cNvPr>
          <p:cNvSpPr txBox="1"/>
          <p:nvPr/>
        </p:nvSpPr>
        <p:spPr>
          <a:xfrm>
            <a:off x="421027" y="2212355"/>
            <a:ext cx="8301942" cy="4247317"/>
          </a:xfrm>
          <a:prstGeom prst="rect">
            <a:avLst/>
          </a:prstGeom>
          <a:noFill/>
        </p:spPr>
        <p:txBody>
          <a:bodyPr wrap="square">
            <a:spAutoFit/>
          </a:bodyPr>
          <a:lstStyle/>
          <a:p>
            <a:r>
              <a:rPr lang="en-US" b="1" dirty="0">
                <a:latin typeface="Poppins" panose="00000500000000000000" pitchFamily="2" charset="0"/>
                <a:cs typeface="Poppins" panose="00000500000000000000" pitchFamily="2" charset="0"/>
              </a:rPr>
              <a:t>Types of taxes: </a:t>
            </a:r>
            <a:r>
              <a:rPr lang="en-US" dirty="0">
                <a:latin typeface="Poppins" panose="00000500000000000000" pitchFamily="2" charset="0"/>
                <a:cs typeface="Poppins" panose="00000500000000000000" pitchFamily="2" charset="0"/>
              </a:rPr>
              <a:t>There are a variety of taxes that businesses must pay based upon their structure (see </a:t>
            </a:r>
            <a:r>
              <a:rPr lang="en-US" u="sng" dirty="0">
                <a:latin typeface="Poppins" panose="00000500000000000000" pitchFamily="2" charset="0"/>
                <a:cs typeface="Poppins" panose="00000500000000000000" pitchFamily="2" charset="0"/>
              </a:rPr>
              <a:t>Making it Official</a:t>
            </a:r>
            <a:r>
              <a:rPr lang="en-US" dirty="0">
                <a:latin typeface="Poppins" panose="00000500000000000000" pitchFamily="2" charset="0"/>
                <a:cs typeface="Poppins" panose="00000500000000000000" pitchFamily="2" charset="0"/>
              </a:rPr>
              <a:t> presentation) and activities;</a:t>
            </a:r>
          </a:p>
          <a:p>
            <a:pPr marL="342900" indent="-342900">
              <a:buAutoNum type="arabicPeriod"/>
            </a:pPr>
            <a:endParaRPr lang="en-US" dirty="0">
              <a:latin typeface="Poppins" panose="00000500000000000000" pitchFamily="2" charset="0"/>
              <a:cs typeface="Poppins" panose="00000500000000000000" pitchFamily="2" charset="0"/>
            </a:endParaRPr>
          </a:p>
          <a:p>
            <a:r>
              <a:rPr lang="en-US" b="1" dirty="0">
                <a:latin typeface="Poppins" panose="00000500000000000000" pitchFamily="2" charset="0"/>
                <a:cs typeface="Poppins" panose="00000500000000000000" pitchFamily="2" charset="0"/>
              </a:rPr>
              <a:t>Filing requirements: </a:t>
            </a:r>
            <a:r>
              <a:rPr lang="en-US" dirty="0">
                <a:latin typeface="Poppins" panose="00000500000000000000" pitchFamily="2" charset="0"/>
                <a:cs typeface="Poppins" panose="00000500000000000000" pitchFamily="2" charset="0"/>
              </a:rPr>
              <a:t>Businesses must: </a:t>
            </a:r>
          </a:p>
          <a:p>
            <a:pPr marL="742950" lvl="1" indent="-285750">
              <a:buFont typeface="Arial" panose="020B0604020202020204" pitchFamily="34" charset="0"/>
              <a:buChar char="•"/>
            </a:pPr>
            <a:r>
              <a:rPr lang="en-US" dirty="0">
                <a:latin typeface="Poppins" panose="00000500000000000000" pitchFamily="2" charset="0"/>
                <a:cs typeface="Poppins" panose="00000500000000000000" pitchFamily="2" charset="0"/>
              </a:rPr>
              <a:t>File tax returns based on their business structure (e.g., Schedule C, Form 100). </a:t>
            </a:r>
          </a:p>
          <a:p>
            <a:pPr marL="742950" lvl="1" indent="-285750">
              <a:buFont typeface="Arial" panose="020B0604020202020204" pitchFamily="34" charset="0"/>
              <a:buChar char="•"/>
            </a:pPr>
            <a:r>
              <a:rPr lang="en-US" dirty="0">
                <a:latin typeface="Poppins" panose="00000500000000000000" pitchFamily="2" charset="0"/>
                <a:cs typeface="Poppins" panose="00000500000000000000" pitchFamily="2" charset="0"/>
              </a:rPr>
              <a:t>Submit sales tax returns regularly (monthly, quarterly, or annually) and make quarterly estimated tax payments if owed taxes exceed $500.</a:t>
            </a:r>
          </a:p>
          <a:p>
            <a:pPr marL="742950" lvl="1" indent="-285750">
              <a:buFont typeface="Arial" panose="020B0604020202020204" pitchFamily="34" charset="0"/>
              <a:buChar char="•"/>
            </a:pPr>
            <a:r>
              <a:rPr lang="en-US" dirty="0">
                <a:latin typeface="Poppins" panose="00000500000000000000" pitchFamily="2" charset="0"/>
                <a:cs typeface="Poppins" panose="00000500000000000000" pitchFamily="2" charset="0"/>
              </a:rPr>
              <a:t>File payroll tax returns and issue W-2s or 1099s as required.3. </a:t>
            </a: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r>
              <a:rPr lang="en-US" b="1" dirty="0">
                <a:latin typeface="Poppins" panose="00000500000000000000" pitchFamily="2" charset="0"/>
                <a:cs typeface="Poppins" panose="00000500000000000000" pitchFamily="2" charset="0"/>
              </a:rPr>
              <a:t>Deductions and credits: </a:t>
            </a:r>
            <a:r>
              <a:rPr lang="en-US" dirty="0">
                <a:latin typeface="Poppins" panose="00000500000000000000" pitchFamily="2" charset="0"/>
                <a:cs typeface="Poppins" panose="00000500000000000000" pitchFamily="2" charset="0"/>
              </a:rPr>
              <a:t>Businesses may deduct expenses and utilize certain tax credits to adjust their tax assessment.</a:t>
            </a:r>
          </a:p>
          <a:p>
            <a:pPr marL="742950" lvl="1"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74856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Key tax issues for small business (part 2 of 2)</a:t>
            </a:r>
            <a:endParaRPr lang="en-US" sz="2000" b="1"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CA20751C-2BB3-C949-3B59-208C05DCC768}"/>
              </a:ext>
            </a:extLst>
          </p:cNvPr>
          <p:cNvSpPr txBox="1"/>
          <p:nvPr/>
        </p:nvSpPr>
        <p:spPr>
          <a:xfrm>
            <a:off x="187212" y="1079780"/>
            <a:ext cx="8769573" cy="923330"/>
          </a:xfrm>
          <a:prstGeom prst="rect">
            <a:avLst/>
          </a:prstGeom>
          <a:noFill/>
        </p:spPr>
        <p:txBody>
          <a:bodyPr wrap="square" rtlCol="0">
            <a:spAutoFit/>
          </a:bodyPr>
          <a:lstStyle/>
          <a:p>
            <a:pPr algn="ctr"/>
            <a:r>
              <a:rPr lang="en-US" dirty="0">
                <a:latin typeface="Poppins" panose="00000500000000000000" pitchFamily="2" charset="0"/>
                <a:cs typeface="Poppins" panose="00000500000000000000" pitchFamily="2" charset="0"/>
              </a:rPr>
              <a:t>Key issues relating to taxation for businesses in California include the below; we expand upon tax types/deadlines, and deductions and credits in the slides below.</a:t>
            </a:r>
          </a:p>
        </p:txBody>
      </p:sp>
      <p:sp>
        <p:nvSpPr>
          <p:cNvPr id="5" name="TextBox 4">
            <a:extLst>
              <a:ext uri="{FF2B5EF4-FFF2-40B4-BE49-F238E27FC236}">
                <a16:creationId xmlns:a16="http://schemas.microsoft.com/office/drawing/2014/main" id="{CCF11D47-FBB2-7D45-2C9F-3242D8127EBD}"/>
              </a:ext>
            </a:extLst>
          </p:cNvPr>
          <p:cNvSpPr txBox="1"/>
          <p:nvPr/>
        </p:nvSpPr>
        <p:spPr>
          <a:xfrm>
            <a:off x="327422" y="2226623"/>
            <a:ext cx="8301942" cy="4247317"/>
          </a:xfrm>
          <a:prstGeom prst="rect">
            <a:avLst/>
          </a:prstGeom>
          <a:noFill/>
        </p:spPr>
        <p:txBody>
          <a:bodyPr wrap="square">
            <a:spAutoFit/>
          </a:bodyPr>
          <a:lstStyle/>
          <a:p>
            <a:r>
              <a:rPr lang="en-US" b="1" dirty="0">
                <a:latin typeface="Poppins" panose="00000500000000000000" pitchFamily="2" charset="0"/>
                <a:cs typeface="Poppins" panose="00000500000000000000" pitchFamily="2" charset="0"/>
              </a:rPr>
              <a:t>Special considerations for businesses in California:</a:t>
            </a:r>
          </a:p>
          <a:p>
            <a:endParaRPr lang="en-US"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b="1" dirty="0">
                <a:latin typeface="Poppins" panose="00000500000000000000" pitchFamily="2" charset="0"/>
                <a:cs typeface="Poppins" panose="00000500000000000000" pitchFamily="2" charset="0"/>
              </a:rPr>
              <a:t>High Income Tax Rates: </a:t>
            </a:r>
            <a:r>
              <a:rPr lang="en-US" dirty="0">
                <a:latin typeface="Poppins" panose="00000500000000000000" pitchFamily="2" charset="0"/>
                <a:cs typeface="Poppins" panose="00000500000000000000" pitchFamily="2" charset="0"/>
              </a:rPr>
              <a:t>California has relatively high personal income tax rates up to 13.3%.</a:t>
            </a:r>
          </a:p>
          <a:p>
            <a:pPr marL="285750" indent="-285750">
              <a:buFont typeface="Arial" panose="020B0604020202020204" pitchFamily="34" charset="0"/>
              <a:buChar char="•"/>
            </a:pPr>
            <a:r>
              <a:rPr lang="en-US" b="1" dirty="0">
                <a:latin typeface="Poppins" panose="00000500000000000000" pitchFamily="2" charset="0"/>
                <a:cs typeface="Poppins" panose="00000500000000000000" pitchFamily="2" charset="0"/>
              </a:rPr>
              <a:t>First-Year Franchise Tax Exemption: </a:t>
            </a:r>
            <a:r>
              <a:rPr lang="en-US" dirty="0">
                <a:latin typeface="Poppins" panose="00000500000000000000" pitchFamily="2" charset="0"/>
                <a:cs typeface="Poppins" panose="00000500000000000000" pitchFamily="2" charset="0"/>
              </a:rPr>
              <a:t>Applies to new LLCs and corporations.</a:t>
            </a:r>
          </a:p>
          <a:p>
            <a:pPr marL="285750" indent="-285750">
              <a:buFont typeface="Arial" panose="020B0604020202020204" pitchFamily="34" charset="0"/>
              <a:buChar char="•"/>
            </a:pPr>
            <a:r>
              <a:rPr lang="en-US" b="1" dirty="0">
                <a:latin typeface="Poppins" panose="00000500000000000000" pitchFamily="2" charset="0"/>
                <a:cs typeface="Poppins" panose="00000500000000000000" pitchFamily="2" charset="0"/>
              </a:rPr>
              <a:t>Worker Classification (AB5): </a:t>
            </a:r>
            <a:r>
              <a:rPr lang="en-US" dirty="0">
                <a:latin typeface="Poppins" panose="00000500000000000000" pitchFamily="2" charset="0"/>
                <a:cs typeface="Poppins" panose="00000500000000000000" pitchFamily="2" charset="0"/>
              </a:rPr>
              <a:t>California has strict rules impact payroll taxes for contractors.</a:t>
            </a:r>
          </a:p>
          <a:p>
            <a:pPr marL="285750" indent="-285750">
              <a:buFont typeface="Arial" panose="020B0604020202020204" pitchFamily="34" charset="0"/>
              <a:buChar char="•"/>
            </a:pPr>
            <a:r>
              <a:rPr lang="en-US" b="1" dirty="0">
                <a:latin typeface="Poppins" panose="00000500000000000000" pitchFamily="2" charset="0"/>
                <a:cs typeface="Poppins" panose="00000500000000000000" pitchFamily="2" charset="0"/>
              </a:rPr>
              <a:t>Sales Tax Nexus: </a:t>
            </a:r>
            <a:r>
              <a:rPr lang="en-US" dirty="0">
                <a:latin typeface="Poppins" panose="00000500000000000000" pitchFamily="2" charset="0"/>
                <a:cs typeface="Poppins" panose="00000500000000000000" pitchFamily="2" charset="0"/>
              </a:rPr>
              <a:t>Out-of-state businesses with an economic presence must collect sales tax – this often applies to sales made in other states.</a:t>
            </a:r>
          </a:p>
          <a:p>
            <a:endParaRPr lang="en-US" dirty="0">
              <a:latin typeface="Poppins" panose="00000500000000000000" pitchFamily="2" charset="0"/>
              <a:cs typeface="Poppins" panose="00000500000000000000" pitchFamily="2" charset="0"/>
            </a:endParaRPr>
          </a:p>
          <a:p>
            <a:r>
              <a:rPr lang="en-US" b="1" dirty="0">
                <a:latin typeface="Poppins" panose="00000500000000000000" pitchFamily="2" charset="0"/>
                <a:cs typeface="Poppins" panose="00000500000000000000" pitchFamily="2" charset="0"/>
              </a:rPr>
              <a:t>Non-compliance: </a:t>
            </a:r>
            <a:r>
              <a:rPr lang="en-US" dirty="0">
                <a:latin typeface="Poppins" panose="00000500000000000000" pitchFamily="2" charset="0"/>
                <a:cs typeface="Poppins" panose="00000500000000000000" pitchFamily="2" charset="0"/>
              </a:rPr>
              <a:t>Late filing penalties on unpaid taxes can be levied and these penalties can include monthly interest; moreover, payroll tax errors or worker misclassification can result in additional fines.</a:t>
            </a:r>
          </a:p>
        </p:txBody>
      </p:sp>
    </p:spTree>
    <p:extLst>
      <p:ext uri="{BB962C8B-B14F-4D97-AF65-F5344CB8AC3E}">
        <p14:creationId xmlns:p14="http://schemas.microsoft.com/office/powerpoint/2010/main" val="1208367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88518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Basics of accounting</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tax issues for small businesses</a:t>
            </a:r>
          </a:p>
          <a:p>
            <a:pPr marL="971550" lvl="1" indent="-514350">
              <a:lnSpc>
                <a:spcPct val="150000"/>
              </a:lnSpc>
              <a:buFont typeface="+mj-lt"/>
              <a:buAutoNum type="alphaLcPeriod"/>
            </a:pPr>
            <a:r>
              <a:rPr lang="en-US" dirty="0">
                <a:latin typeface="Poppins" panose="00000500000000000000" pitchFamily="2" charset="0"/>
                <a:cs typeface="Poppins" panose="00000500000000000000" pitchFamily="2" charset="0"/>
              </a:rPr>
              <a:t>Tax types and deadlines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Deductions and credits</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audit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Types of audits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Auditing process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Working with accounting professionals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What’s next</a:t>
            </a:r>
          </a:p>
        </p:txBody>
      </p:sp>
    </p:spTree>
    <p:extLst>
      <p:ext uri="{BB962C8B-B14F-4D97-AF65-F5344CB8AC3E}">
        <p14:creationId xmlns:p14="http://schemas.microsoft.com/office/powerpoint/2010/main" val="136248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p16">
            <a:extLst>
              <a:ext uri="{FF2B5EF4-FFF2-40B4-BE49-F238E27FC236}">
                <a16:creationId xmlns:a16="http://schemas.microsoft.com/office/drawing/2014/main" id="{12CB0F06-49F3-2E26-4FFC-5013BFEEC2C5}"/>
              </a:ext>
            </a:extLst>
          </p:cNvPr>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Poppins"/>
                <a:ea typeface="Poppins"/>
                <a:cs typeface="Poppins"/>
                <a:sym typeface="Poppins"/>
              </a:rPr>
              <a:t>REACH Hub </a:t>
            </a:r>
            <a:r>
              <a:rPr lang="en-US" sz="2400" dirty="0">
                <a:latin typeface="Poppins"/>
                <a:ea typeface="Poppins"/>
                <a:cs typeface="Poppins"/>
                <a:sym typeface="Poppins"/>
              </a:rPr>
              <a:t>| Basics of accounting: tax &amp; audit</a:t>
            </a:r>
            <a:endParaRPr dirty="0"/>
          </a:p>
        </p:txBody>
      </p:sp>
      <p:sp>
        <p:nvSpPr>
          <p:cNvPr id="5" name="TextBox 4">
            <a:extLst>
              <a:ext uri="{FF2B5EF4-FFF2-40B4-BE49-F238E27FC236}">
                <a16:creationId xmlns:a16="http://schemas.microsoft.com/office/drawing/2014/main" id="{97EC2C32-F08B-AE17-763A-70C0CAF3EC12}"/>
              </a:ext>
            </a:extLst>
          </p:cNvPr>
          <p:cNvSpPr txBox="1"/>
          <p:nvPr/>
        </p:nvSpPr>
        <p:spPr>
          <a:xfrm>
            <a:off x="187212" y="542312"/>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Types of taxes</a:t>
            </a:r>
            <a:endParaRPr lang="en-US" sz="2000" b="1"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666F02CB-5324-1733-7F40-3E04C07DDA2D}"/>
              </a:ext>
            </a:extLst>
          </p:cNvPr>
          <p:cNvSpPr txBox="1"/>
          <p:nvPr/>
        </p:nvSpPr>
        <p:spPr>
          <a:xfrm>
            <a:off x="389965" y="928942"/>
            <a:ext cx="8566820" cy="646331"/>
          </a:xfrm>
          <a:prstGeom prst="rect">
            <a:avLst/>
          </a:prstGeom>
          <a:noFill/>
        </p:spPr>
        <p:txBody>
          <a:bodyPr wrap="square">
            <a:spAutoFit/>
          </a:bodyPr>
          <a:lstStyle/>
          <a:p>
            <a:pPr marL="0" indent="0" algn="ctr">
              <a:buNone/>
            </a:pPr>
            <a:r>
              <a:rPr lang="en-US" dirty="0"/>
              <a:t>Small businesses can access various tax credits designed to reduce tax liability and encourage beneficial business practices. Here's an overview of notable federal tax credits:</a:t>
            </a:r>
            <a:endParaRPr lang="en-US" dirty="0">
              <a:latin typeface="Poppins" pitchFamily="2" charset="77"/>
              <a:cs typeface="Poppins" pitchFamily="2" charset="77"/>
            </a:endParaRPr>
          </a:p>
        </p:txBody>
      </p:sp>
      <p:sp>
        <p:nvSpPr>
          <p:cNvPr id="8" name="TextBox 7">
            <a:extLst>
              <a:ext uri="{FF2B5EF4-FFF2-40B4-BE49-F238E27FC236}">
                <a16:creationId xmlns:a16="http://schemas.microsoft.com/office/drawing/2014/main" id="{CDBE36AB-05E1-40FA-2DBF-2A43624C499D}"/>
              </a:ext>
            </a:extLst>
          </p:cNvPr>
          <p:cNvSpPr txBox="1"/>
          <p:nvPr/>
        </p:nvSpPr>
        <p:spPr>
          <a:xfrm>
            <a:off x="187213" y="1644876"/>
            <a:ext cx="8433284" cy="4893647"/>
          </a:xfrm>
          <a:prstGeom prst="rect">
            <a:avLst/>
          </a:prstGeom>
          <a:noFill/>
        </p:spPr>
        <p:txBody>
          <a:bodyPr wrap="square">
            <a:spAutoFit/>
          </a:bodyPr>
          <a:lstStyle/>
          <a:p>
            <a:pPr>
              <a:buFont typeface="+mj-lt"/>
              <a:buAutoNum type="arabicPeriod"/>
            </a:pPr>
            <a:r>
              <a:rPr lang="en-US" sz="1200" b="1" dirty="0">
                <a:latin typeface="Poppins" panose="00000500000000000000" pitchFamily="2" charset="0"/>
                <a:cs typeface="Poppins" panose="00000500000000000000" pitchFamily="2" charset="0"/>
              </a:rPr>
              <a:t>Income Taxes</a:t>
            </a:r>
            <a:endParaRPr lang="en-US" sz="1200" dirty="0">
              <a:latin typeface="Poppins" panose="00000500000000000000" pitchFamily="2" charset="0"/>
              <a:cs typeface="Poppins" panose="00000500000000000000" pitchFamily="2" charset="0"/>
            </a:endParaRPr>
          </a:p>
          <a:p>
            <a:pPr lvl="1"/>
            <a:r>
              <a:rPr lang="en-US" sz="1200" dirty="0">
                <a:latin typeface="Poppins" panose="00000500000000000000" pitchFamily="2" charset="0"/>
                <a:cs typeface="Poppins" panose="00000500000000000000" pitchFamily="2" charset="0"/>
              </a:rPr>
              <a:t>- Many states impose a state income tax on businesses.</a:t>
            </a:r>
          </a:p>
          <a:p>
            <a:pPr lvl="1"/>
            <a:r>
              <a:rPr lang="en-US" sz="1200" dirty="0">
                <a:latin typeface="Poppins" panose="00000500000000000000" pitchFamily="2" charset="0"/>
                <a:cs typeface="Poppins" panose="00000500000000000000" pitchFamily="2" charset="0"/>
              </a:rPr>
              <a:t>- Business owners may need to file both individual and business state income tax returns.</a:t>
            </a:r>
          </a:p>
          <a:p>
            <a:pPr>
              <a:buFont typeface="+mj-lt"/>
              <a:buAutoNum type="arabicPeriod"/>
            </a:pPr>
            <a:r>
              <a:rPr lang="en-US" sz="1200" b="1" dirty="0">
                <a:latin typeface="Poppins" panose="00000500000000000000" pitchFamily="2" charset="0"/>
                <a:cs typeface="Poppins" panose="00000500000000000000" pitchFamily="2" charset="0"/>
              </a:rPr>
              <a:t>Sales Taxes</a:t>
            </a:r>
            <a:endParaRPr lang="en-US" sz="1200" dirty="0">
              <a:latin typeface="Poppins" panose="00000500000000000000" pitchFamily="2" charset="0"/>
              <a:cs typeface="Poppins" panose="00000500000000000000" pitchFamily="2" charset="0"/>
            </a:endParaRPr>
          </a:p>
          <a:p>
            <a:pPr lvl="1"/>
            <a:r>
              <a:rPr lang="en-US" sz="1200" dirty="0">
                <a:latin typeface="Poppins" panose="00000500000000000000" pitchFamily="2" charset="0"/>
                <a:cs typeface="Poppins" panose="00000500000000000000" pitchFamily="2" charset="0"/>
              </a:rPr>
              <a:t>- If you sell taxable goods or services, you must collect sales tax from customers and remit it to the state or local government.</a:t>
            </a:r>
          </a:p>
          <a:p>
            <a:pPr lvl="1"/>
            <a:r>
              <a:rPr lang="en-US" sz="1200" dirty="0">
                <a:latin typeface="Poppins" panose="00000500000000000000" pitchFamily="2" charset="0"/>
                <a:cs typeface="Poppins" panose="00000500000000000000" pitchFamily="2" charset="0"/>
              </a:rPr>
              <a:t>- Sales tax rates and rules vary widely by state and municipality.</a:t>
            </a:r>
          </a:p>
          <a:p>
            <a:pPr>
              <a:buFont typeface="+mj-lt"/>
              <a:buAutoNum type="arabicPeriod"/>
            </a:pPr>
            <a:r>
              <a:rPr lang="en-US" sz="1200" b="1" dirty="0">
                <a:latin typeface="Poppins" panose="00000500000000000000" pitchFamily="2" charset="0"/>
                <a:cs typeface="Poppins" panose="00000500000000000000" pitchFamily="2" charset="0"/>
              </a:rPr>
              <a:t>Use Taxes</a:t>
            </a:r>
            <a:endParaRPr lang="en-US" sz="1200" dirty="0">
              <a:latin typeface="Poppins" panose="00000500000000000000" pitchFamily="2" charset="0"/>
              <a:cs typeface="Poppins" panose="00000500000000000000" pitchFamily="2" charset="0"/>
            </a:endParaRPr>
          </a:p>
          <a:p>
            <a:pPr lvl="1"/>
            <a:r>
              <a:rPr lang="en-US" sz="1200" dirty="0">
                <a:latin typeface="Poppins" panose="00000500000000000000" pitchFamily="2" charset="0"/>
                <a:cs typeface="Poppins" panose="00000500000000000000" pitchFamily="2" charset="0"/>
              </a:rPr>
              <a:t>- Applies to goods purchased out of state but used in your home state.</a:t>
            </a:r>
          </a:p>
          <a:p>
            <a:pPr lvl="1"/>
            <a:r>
              <a:rPr lang="en-US" sz="1200" dirty="0">
                <a:latin typeface="Poppins" panose="00000500000000000000" pitchFamily="2" charset="0"/>
                <a:cs typeface="Poppins" panose="00000500000000000000" pitchFamily="2" charset="0"/>
              </a:rPr>
              <a:t>- Often applies to online purchases where sales tax was not collected.</a:t>
            </a:r>
          </a:p>
          <a:p>
            <a:pPr>
              <a:buFont typeface="+mj-lt"/>
              <a:buAutoNum type="arabicPeriod"/>
            </a:pPr>
            <a:r>
              <a:rPr lang="en-US" sz="1200" b="1" dirty="0">
                <a:latin typeface="Poppins" panose="00000500000000000000" pitchFamily="2" charset="0"/>
                <a:cs typeface="Poppins" panose="00000500000000000000" pitchFamily="2" charset="0"/>
              </a:rPr>
              <a:t>Payroll Taxes</a:t>
            </a:r>
            <a:endParaRPr lang="en-US" sz="1200" dirty="0">
              <a:latin typeface="Poppins" panose="00000500000000000000" pitchFamily="2" charset="0"/>
              <a:cs typeface="Poppins" panose="00000500000000000000" pitchFamily="2" charset="0"/>
            </a:endParaRPr>
          </a:p>
          <a:p>
            <a:pPr lvl="1"/>
            <a:r>
              <a:rPr lang="en-US" sz="1200" dirty="0">
                <a:latin typeface="Poppins" panose="00000500000000000000" pitchFamily="2" charset="0"/>
                <a:cs typeface="Poppins" panose="00000500000000000000" pitchFamily="2" charset="0"/>
              </a:rPr>
              <a:t>- Employers are typically required to withhold and pay state income taxes on employee wages.</a:t>
            </a:r>
          </a:p>
          <a:p>
            <a:pPr lvl="1"/>
            <a:r>
              <a:rPr lang="en-US" sz="1200" dirty="0">
                <a:latin typeface="Poppins" panose="00000500000000000000" pitchFamily="2" charset="0"/>
                <a:cs typeface="Poppins" panose="00000500000000000000" pitchFamily="2" charset="0"/>
              </a:rPr>
              <a:t>- Some states impose additional payroll taxes (e.g., unemployment insurance, disability insurance).</a:t>
            </a:r>
          </a:p>
          <a:p>
            <a:pPr>
              <a:buFont typeface="+mj-lt"/>
              <a:buAutoNum type="arabicPeriod"/>
            </a:pPr>
            <a:r>
              <a:rPr lang="en-US" sz="1200" b="1" dirty="0">
                <a:latin typeface="Poppins" panose="00000500000000000000" pitchFamily="2" charset="0"/>
                <a:cs typeface="Poppins" panose="00000500000000000000" pitchFamily="2" charset="0"/>
              </a:rPr>
              <a:t>Franchise Taxes</a:t>
            </a:r>
            <a:endParaRPr lang="en-US" sz="1200" dirty="0">
              <a:latin typeface="Poppins" panose="00000500000000000000" pitchFamily="2" charset="0"/>
              <a:cs typeface="Poppins" panose="00000500000000000000" pitchFamily="2" charset="0"/>
            </a:endParaRPr>
          </a:p>
          <a:p>
            <a:pPr lvl="1"/>
            <a:r>
              <a:rPr lang="en-US" sz="1200" dirty="0">
                <a:latin typeface="Poppins" panose="00000500000000000000" pitchFamily="2" charset="0"/>
                <a:cs typeface="Poppins" panose="00000500000000000000" pitchFamily="2" charset="0"/>
              </a:rPr>
              <a:t>- Certain states charge franchise taxes or annual business taxes for the privilege of doing business in the state, regardless of income.</a:t>
            </a:r>
          </a:p>
          <a:p>
            <a:pPr>
              <a:buFont typeface="+mj-lt"/>
              <a:buAutoNum type="arabicPeriod"/>
            </a:pPr>
            <a:r>
              <a:rPr lang="en-US" sz="1200" b="1" dirty="0">
                <a:latin typeface="Poppins" panose="00000500000000000000" pitchFamily="2" charset="0"/>
                <a:cs typeface="Poppins" panose="00000500000000000000" pitchFamily="2" charset="0"/>
              </a:rPr>
              <a:t>Property Taxes</a:t>
            </a:r>
            <a:endParaRPr lang="en-US" sz="1200" dirty="0">
              <a:latin typeface="Poppins" panose="00000500000000000000" pitchFamily="2" charset="0"/>
              <a:cs typeface="Poppins" panose="00000500000000000000" pitchFamily="2" charset="0"/>
            </a:endParaRPr>
          </a:p>
          <a:p>
            <a:pPr lvl="1"/>
            <a:r>
              <a:rPr lang="en-US" sz="1200" dirty="0">
                <a:latin typeface="Poppins" panose="00000500000000000000" pitchFamily="2" charset="0"/>
                <a:cs typeface="Poppins" panose="00000500000000000000" pitchFamily="2" charset="0"/>
              </a:rPr>
              <a:t>- Businesses that own property are subject to local property taxes based on the value of the property.</a:t>
            </a:r>
          </a:p>
          <a:p>
            <a:pPr lvl="1"/>
            <a:r>
              <a:rPr lang="en-US" sz="1200" dirty="0">
                <a:latin typeface="Poppins" panose="00000500000000000000" pitchFamily="2" charset="0"/>
                <a:cs typeface="Poppins" panose="00000500000000000000" pitchFamily="2" charset="0"/>
              </a:rPr>
              <a:t>- This may include taxes on buildings, equipment, or other assets.</a:t>
            </a:r>
          </a:p>
          <a:p>
            <a:pPr>
              <a:buFont typeface="+mj-lt"/>
              <a:buAutoNum type="arabicPeriod"/>
            </a:pPr>
            <a:r>
              <a:rPr lang="en-US" sz="1200" b="1" dirty="0">
                <a:latin typeface="Poppins" panose="00000500000000000000" pitchFamily="2" charset="0"/>
                <a:cs typeface="Poppins" panose="00000500000000000000" pitchFamily="2" charset="0"/>
              </a:rPr>
              <a:t>Excise Taxes</a:t>
            </a:r>
            <a:endParaRPr lang="en-US" sz="1200" dirty="0">
              <a:latin typeface="Poppins" panose="00000500000000000000" pitchFamily="2" charset="0"/>
              <a:cs typeface="Poppins" panose="00000500000000000000" pitchFamily="2" charset="0"/>
            </a:endParaRPr>
          </a:p>
          <a:p>
            <a:pPr lvl="1"/>
            <a:r>
              <a:rPr lang="en-US" sz="1200" dirty="0">
                <a:latin typeface="Poppins" panose="00000500000000000000" pitchFamily="2" charset="0"/>
                <a:cs typeface="Poppins" panose="00000500000000000000" pitchFamily="2" charset="0"/>
              </a:rPr>
              <a:t>- These are specific taxes on certain goods or activities (e.g., fuel, alcohol, tobacco, or transportation services).</a:t>
            </a:r>
          </a:p>
          <a:p>
            <a:pPr>
              <a:buFont typeface="+mj-lt"/>
              <a:buAutoNum type="arabicPeriod"/>
            </a:pPr>
            <a:r>
              <a:rPr lang="en-US" sz="1200" b="1" dirty="0">
                <a:latin typeface="Poppins" panose="00000500000000000000" pitchFamily="2" charset="0"/>
                <a:cs typeface="Poppins" panose="00000500000000000000" pitchFamily="2" charset="0"/>
              </a:rPr>
              <a:t>Business Licensing Fees</a:t>
            </a:r>
            <a:endParaRPr lang="en-US" sz="1200" dirty="0">
              <a:latin typeface="Poppins" panose="00000500000000000000" pitchFamily="2" charset="0"/>
              <a:cs typeface="Poppins" panose="00000500000000000000" pitchFamily="2" charset="0"/>
            </a:endParaRPr>
          </a:p>
          <a:p>
            <a:pPr lvl="1"/>
            <a:r>
              <a:rPr lang="en-US" sz="1200" dirty="0">
                <a:latin typeface="Poppins" panose="00000500000000000000" pitchFamily="2" charset="0"/>
                <a:cs typeface="Poppins" panose="00000500000000000000" pitchFamily="2" charset="0"/>
              </a:rPr>
              <a:t>- Many states and municipalities require small businesses to pay for business licenses or permits, which may include recurring fees or taxes.</a:t>
            </a:r>
          </a:p>
          <a:p>
            <a:endParaRPr lang="en-US" sz="1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58309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p16">
            <a:extLst>
              <a:ext uri="{FF2B5EF4-FFF2-40B4-BE49-F238E27FC236}">
                <a16:creationId xmlns:a16="http://schemas.microsoft.com/office/drawing/2014/main" id="{12CB0F06-49F3-2E26-4FFC-5013BFEEC2C5}"/>
              </a:ext>
            </a:extLst>
          </p:cNvPr>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Poppins"/>
                <a:ea typeface="Poppins"/>
                <a:cs typeface="Poppins"/>
                <a:sym typeface="Poppins"/>
              </a:rPr>
              <a:t>REACH Hub </a:t>
            </a:r>
            <a:r>
              <a:rPr lang="en-US" sz="2400" dirty="0">
                <a:latin typeface="Poppins"/>
                <a:ea typeface="Poppins"/>
                <a:cs typeface="Poppins"/>
                <a:sym typeface="Poppins"/>
              </a:rPr>
              <a:t>| Basics of accounting: tax &amp; audit</a:t>
            </a:r>
            <a:endParaRPr dirty="0"/>
          </a:p>
        </p:txBody>
      </p:sp>
      <p:sp>
        <p:nvSpPr>
          <p:cNvPr id="5" name="TextBox 4">
            <a:extLst>
              <a:ext uri="{FF2B5EF4-FFF2-40B4-BE49-F238E27FC236}">
                <a16:creationId xmlns:a16="http://schemas.microsoft.com/office/drawing/2014/main" id="{97EC2C32-F08B-AE17-763A-70C0CAF3EC12}"/>
              </a:ext>
            </a:extLst>
          </p:cNvPr>
          <p:cNvSpPr txBox="1"/>
          <p:nvPr/>
        </p:nvSpPr>
        <p:spPr>
          <a:xfrm>
            <a:off x="187212" y="542312"/>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Tax deadlines</a:t>
            </a:r>
            <a:endParaRPr lang="en-US" sz="2000" b="1"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666F02CB-5324-1733-7F40-3E04C07DDA2D}"/>
              </a:ext>
            </a:extLst>
          </p:cNvPr>
          <p:cNvSpPr txBox="1"/>
          <p:nvPr/>
        </p:nvSpPr>
        <p:spPr>
          <a:xfrm>
            <a:off x="389965" y="928942"/>
            <a:ext cx="8566820" cy="369332"/>
          </a:xfrm>
          <a:prstGeom prst="rect">
            <a:avLst/>
          </a:prstGeom>
          <a:noFill/>
        </p:spPr>
        <p:txBody>
          <a:bodyPr wrap="square">
            <a:spAutoFit/>
          </a:bodyPr>
          <a:lstStyle/>
          <a:p>
            <a:pPr marL="0" indent="0" algn="ctr">
              <a:buNone/>
            </a:pPr>
            <a:r>
              <a:rPr lang="en-US" dirty="0"/>
              <a:t>Small businesses have different tax deadlines based upon their entity type:</a:t>
            </a:r>
            <a:endParaRPr lang="en-US" dirty="0">
              <a:latin typeface="Poppins" pitchFamily="2" charset="77"/>
              <a:cs typeface="Poppins" pitchFamily="2" charset="77"/>
            </a:endParaRPr>
          </a:p>
        </p:txBody>
      </p:sp>
      <p:graphicFrame>
        <p:nvGraphicFramePr>
          <p:cNvPr id="3" name="Table 2">
            <a:extLst>
              <a:ext uri="{FF2B5EF4-FFF2-40B4-BE49-F238E27FC236}">
                <a16:creationId xmlns:a16="http://schemas.microsoft.com/office/drawing/2014/main" id="{8500AB41-67EE-DB4D-AE60-F5282A4CCB60}"/>
              </a:ext>
            </a:extLst>
          </p:cNvPr>
          <p:cNvGraphicFramePr>
            <a:graphicFrameLocks noGrp="1"/>
          </p:cNvGraphicFramePr>
          <p:nvPr>
            <p:extLst>
              <p:ext uri="{D42A27DB-BD31-4B8C-83A1-F6EECF244321}">
                <p14:modId xmlns:p14="http://schemas.microsoft.com/office/powerpoint/2010/main" val="1570146988"/>
              </p:ext>
            </p:extLst>
          </p:nvPr>
        </p:nvGraphicFramePr>
        <p:xfrm>
          <a:off x="288364" y="1634104"/>
          <a:ext cx="8309535" cy="4877936"/>
        </p:xfrm>
        <a:graphic>
          <a:graphicData uri="http://schemas.openxmlformats.org/drawingml/2006/table">
            <a:tbl>
              <a:tblPr firstRow="1" bandRow="1">
                <a:tableStyleId>{5C22544A-7EE6-4342-B048-85BDC9FD1C3A}</a:tableStyleId>
              </a:tblPr>
              <a:tblGrid>
                <a:gridCol w="1934136">
                  <a:extLst>
                    <a:ext uri="{9D8B030D-6E8A-4147-A177-3AD203B41FA5}">
                      <a16:colId xmlns:a16="http://schemas.microsoft.com/office/drawing/2014/main" val="2279570485"/>
                    </a:ext>
                  </a:extLst>
                </a:gridCol>
                <a:gridCol w="2933700">
                  <a:extLst>
                    <a:ext uri="{9D8B030D-6E8A-4147-A177-3AD203B41FA5}">
                      <a16:colId xmlns:a16="http://schemas.microsoft.com/office/drawing/2014/main" val="2492872769"/>
                    </a:ext>
                  </a:extLst>
                </a:gridCol>
                <a:gridCol w="3441699">
                  <a:extLst>
                    <a:ext uri="{9D8B030D-6E8A-4147-A177-3AD203B41FA5}">
                      <a16:colId xmlns:a16="http://schemas.microsoft.com/office/drawing/2014/main" val="1336204074"/>
                    </a:ext>
                  </a:extLst>
                </a:gridCol>
              </a:tblGrid>
              <a:tr h="177800">
                <a:tc>
                  <a:txBody>
                    <a:bodyPr/>
                    <a:lstStyle/>
                    <a:p>
                      <a:r>
                        <a:rPr lang="en-US" sz="1400" dirty="0">
                          <a:solidFill>
                            <a:schemeClr val="tx1"/>
                          </a:solidFill>
                          <a:latin typeface="Poppins" panose="00000500000000000000" pitchFamily="2" charset="0"/>
                          <a:cs typeface="Poppins" panose="00000500000000000000" pitchFamily="2" charset="0"/>
                        </a:rPr>
                        <a:t>Entity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latin typeface="Poppins" panose="00000500000000000000" pitchFamily="2" charset="0"/>
                          <a:cs typeface="Poppins" panose="00000500000000000000" pitchFamily="2" charset="0"/>
                        </a:rPr>
                        <a:t>Federal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latin typeface="Poppins" panose="00000500000000000000" pitchFamily="2" charset="0"/>
                          <a:cs typeface="Poppins" panose="00000500000000000000" pitchFamily="2" charset="0"/>
                        </a:rPr>
                        <a:t>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1828608"/>
                  </a:ext>
                </a:extLst>
              </a:tr>
              <a:tr h="742043">
                <a:tc>
                  <a:txBody>
                    <a:bodyPr/>
                    <a:lstStyle/>
                    <a:p>
                      <a:pPr marL="182880" algn="l" fontAlgn="t"/>
                      <a:r>
                        <a:rPr lang="en-US" sz="1400" b="0" u="none" strike="noStrike" dirty="0">
                          <a:effectLst/>
                        </a:rPr>
                        <a:t>Sole Proprietorship</a:t>
                      </a:r>
                      <a:endParaRPr lang="en-US" sz="1400" b="0" i="0" u="none" strike="noStrike" dirty="0">
                        <a:solidFill>
                          <a:srgbClr val="000000"/>
                        </a:solidFill>
                        <a:effectLst/>
                        <a:latin typeface="Calibri" panose="020F0502020204030204" pitchFamily="34" charset="0"/>
                      </a:endParaRP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algn="l" fontAlgn="t"/>
                      <a:r>
                        <a:rPr lang="en-US" sz="1400" b="0" u="none" strike="noStrike" dirty="0">
                          <a:effectLst/>
                        </a:rPr>
                        <a:t>Income Tax: April 15</a:t>
                      </a:r>
                      <a:br>
                        <a:rPr lang="en-US" sz="1400" b="0" u="none" strike="noStrike" dirty="0">
                          <a:effectLst/>
                        </a:rPr>
                      </a:br>
                      <a:r>
                        <a:rPr lang="en-US" sz="1400" b="0" u="none" strike="noStrike" dirty="0">
                          <a:effectLst/>
                        </a:rPr>
                        <a:t>Estimated Taxes: April 15, June 15, Sept 15, Jan 15</a:t>
                      </a: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algn="l" fontAlgn="t"/>
                      <a:r>
                        <a:rPr lang="en-US" sz="1400" b="0" u="none" strike="noStrike" dirty="0">
                          <a:effectLst/>
                        </a:rPr>
                        <a:t>Personal Income Tax: April 15</a:t>
                      </a:r>
                      <a:br>
                        <a:rPr lang="en-US" sz="1400" b="0" u="none" strike="noStrike" dirty="0">
                          <a:effectLst/>
                        </a:rPr>
                      </a:br>
                      <a:r>
                        <a:rPr lang="en-US" sz="1400" b="0" u="none" strike="noStrike" dirty="0">
                          <a:effectLst/>
                        </a:rPr>
                        <a:t>Estimated Taxes: Same as federal</a:t>
                      </a:r>
                      <a:endParaRPr lang="en-US" sz="1400" b="0" i="0" u="none" strike="noStrike" dirty="0">
                        <a:solidFill>
                          <a:srgbClr val="000000"/>
                        </a:solidFill>
                        <a:effectLst/>
                        <a:latin typeface="Calibri" panose="020F0502020204030204" pitchFamily="34" charset="0"/>
                      </a:endParaRP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51252"/>
                  </a:ext>
                </a:extLst>
              </a:tr>
              <a:tr h="742043">
                <a:tc>
                  <a:txBody>
                    <a:bodyPr/>
                    <a:lstStyle/>
                    <a:p>
                      <a:pPr marL="182880" algn="l" fontAlgn="t"/>
                      <a:r>
                        <a:rPr lang="en-US" sz="1400" b="0" u="none" strike="noStrike" dirty="0">
                          <a:effectLst/>
                        </a:rPr>
                        <a:t>Partnership</a:t>
                      </a:r>
                      <a:endParaRPr lang="en-US" sz="1400" b="0" i="0" u="none" strike="noStrike" dirty="0">
                        <a:solidFill>
                          <a:srgbClr val="000000"/>
                        </a:solidFill>
                        <a:effectLst/>
                        <a:latin typeface="Calibri" panose="020F0502020204030204" pitchFamily="34" charset="0"/>
                      </a:endParaRP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algn="l" fontAlgn="t"/>
                      <a:r>
                        <a:rPr lang="en-US" sz="1400" b="0" u="none" strike="noStrike" dirty="0">
                          <a:effectLst/>
                        </a:rPr>
                        <a:t>Partnership Tax Return: March 15 </a:t>
                      </a:r>
                      <a:br>
                        <a:rPr lang="en-US" sz="1400" b="0" u="none" strike="noStrike" dirty="0">
                          <a:effectLst/>
                        </a:rPr>
                      </a:br>
                      <a:r>
                        <a:rPr lang="en-US" sz="1400" b="0" u="none" strike="noStrike" dirty="0">
                          <a:effectLst/>
                        </a:rPr>
                        <a:t>Schedule K-1 Issued to Partners: March 15</a:t>
                      </a: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algn="l" fontAlgn="t"/>
                      <a:r>
                        <a:rPr lang="en-US" sz="1400" b="0" u="none" strike="noStrike" dirty="0">
                          <a:effectLst/>
                        </a:rPr>
                        <a:t>Partnership Tax Return: March 15</a:t>
                      </a:r>
                      <a:br>
                        <a:rPr lang="en-US" sz="1400" b="0" u="none" strike="noStrike" dirty="0">
                          <a:effectLst/>
                        </a:rPr>
                      </a:br>
                      <a:r>
                        <a:rPr lang="en-US" sz="1400" b="0" u="none" strike="noStrike" dirty="0">
                          <a:effectLst/>
                        </a:rPr>
                        <a:t>Annual Minimum Franchise Tax: $800 due April 15</a:t>
                      </a:r>
                      <a:endParaRPr lang="en-US" sz="1400" b="0" i="0" u="none" strike="noStrike" dirty="0">
                        <a:solidFill>
                          <a:srgbClr val="000000"/>
                        </a:solidFill>
                        <a:effectLst/>
                        <a:latin typeface="Calibri" panose="020F0502020204030204" pitchFamily="34" charset="0"/>
                      </a:endParaRP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7290609"/>
                  </a:ext>
                </a:extLst>
              </a:tr>
              <a:tr h="742043">
                <a:tc>
                  <a:txBody>
                    <a:bodyPr/>
                    <a:lstStyle/>
                    <a:p>
                      <a:pPr marL="182880" algn="l" fontAlgn="t"/>
                      <a:r>
                        <a:rPr lang="en-US" sz="1400" b="0" u="none" strike="noStrike" dirty="0">
                          <a:effectLst/>
                        </a:rPr>
                        <a:t>LLC (Single-Member)</a:t>
                      </a:r>
                      <a:endParaRPr lang="en-US" sz="1400" b="0" i="0" u="none" strike="noStrike" dirty="0">
                        <a:solidFill>
                          <a:srgbClr val="000000"/>
                        </a:solidFill>
                        <a:effectLst/>
                        <a:latin typeface="Calibri" panose="020F0502020204030204" pitchFamily="34" charset="0"/>
                      </a:endParaRP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algn="l" fontAlgn="t"/>
                      <a:r>
                        <a:rPr lang="en-US" sz="1400" b="0" u="none" strike="noStrike" dirty="0">
                          <a:effectLst/>
                        </a:rPr>
                        <a:t>Income Tax: April 15 </a:t>
                      </a:r>
                      <a:br>
                        <a:rPr lang="en-US" sz="1400" b="0" u="none" strike="noStrike" dirty="0">
                          <a:effectLst/>
                        </a:rPr>
                      </a:br>
                      <a:r>
                        <a:rPr lang="en-US" sz="1400" b="0" u="none" strike="noStrike" dirty="0">
                          <a:effectLst/>
                        </a:rPr>
                        <a:t>Estimated Taxes: April 15, June 15, Sept 15, Jan 15</a:t>
                      </a: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algn="l" fontAlgn="t"/>
                      <a:r>
                        <a:rPr lang="en-US" sz="1400" b="0" u="none" strike="noStrike" dirty="0">
                          <a:effectLst/>
                        </a:rPr>
                        <a:t>Personal Income Tax: April 15 </a:t>
                      </a:r>
                    </a:p>
                    <a:p>
                      <a:pPr marL="182880" algn="l" fontAlgn="t"/>
                      <a:r>
                        <a:rPr lang="en-US" sz="1400" b="0" u="none" strike="noStrike" dirty="0">
                          <a:effectLst/>
                        </a:rPr>
                        <a:t>Annual Minimum Franchise Tax: $800 due April 15</a:t>
                      </a:r>
                      <a:endParaRPr lang="en-US" sz="1400" b="0" i="0" u="none" strike="noStrike" dirty="0">
                        <a:solidFill>
                          <a:srgbClr val="000000"/>
                        </a:solidFill>
                        <a:effectLst/>
                        <a:latin typeface="Calibri" panose="020F0502020204030204" pitchFamily="34" charset="0"/>
                      </a:endParaRP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178853"/>
                  </a:ext>
                </a:extLst>
              </a:tr>
              <a:tr h="742043">
                <a:tc>
                  <a:txBody>
                    <a:bodyPr/>
                    <a:lstStyle/>
                    <a:p>
                      <a:pPr marL="182880" algn="l" fontAlgn="t"/>
                      <a:r>
                        <a:rPr lang="en-US" sz="1400" b="0" u="none" strike="noStrike" dirty="0">
                          <a:effectLst/>
                        </a:rPr>
                        <a:t>LLC (Multi-Member)</a:t>
                      </a:r>
                      <a:endParaRPr lang="en-US" sz="1400" b="0" i="0" u="none" strike="noStrike" dirty="0">
                        <a:solidFill>
                          <a:srgbClr val="000000"/>
                        </a:solidFill>
                        <a:effectLst/>
                        <a:latin typeface="Calibri" panose="020F0502020204030204" pitchFamily="34" charset="0"/>
                      </a:endParaRP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algn="l" fontAlgn="t"/>
                      <a:r>
                        <a:rPr lang="en-US" sz="1400" b="0" u="none" strike="noStrike" dirty="0">
                          <a:effectLst/>
                        </a:rPr>
                        <a:t>Partnership Tax Return: March 15 </a:t>
                      </a:r>
                      <a:br>
                        <a:rPr lang="en-US" sz="1400" b="0" u="none" strike="noStrike" dirty="0">
                          <a:effectLst/>
                        </a:rPr>
                      </a:br>
                      <a:r>
                        <a:rPr lang="en-US" sz="1400" b="0" u="none" strike="noStrike" dirty="0">
                          <a:effectLst/>
                        </a:rPr>
                        <a:t>Schedule K-1 Issued to Members: March 15</a:t>
                      </a: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algn="l" fontAlgn="t"/>
                      <a:r>
                        <a:rPr lang="en-US" sz="1400" b="0" u="none" strike="noStrike" dirty="0">
                          <a:effectLst/>
                        </a:rPr>
                        <a:t>LLC Tax Return: March 15 </a:t>
                      </a:r>
                    </a:p>
                    <a:p>
                      <a:pPr marL="182880" algn="l" fontAlgn="t"/>
                      <a:r>
                        <a:rPr lang="en-US" sz="1400" b="0" u="none" strike="noStrike" dirty="0">
                          <a:effectLst/>
                        </a:rPr>
                        <a:t>Annual Minimum Franchise Tax: $800 due April 15</a:t>
                      </a:r>
                      <a:br>
                        <a:rPr lang="en-US" sz="1400" b="0" u="none" strike="noStrike" dirty="0">
                          <a:effectLst/>
                        </a:rPr>
                      </a:br>
                      <a:endParaRPr lang="en-US" sz="1400" b="0" i="0" u="none" strike="noStrike" dirty="0">
                        <a:solidFill>
                          <a:srgbClr val="000000"/>
                        </a:solidFill>
                        <a:effectLst/>
                        <a:latin typeface="Calibri" panose="020F0502020204030204" pitchFamily="34" charset="0"/>
                      </a:endParaRP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9779030"/>
                  </a:ext>
                </a:extLst>
              </a:tr>
              <a:tr h="742043">
                <a:tc>
                  <a:txBody>
                    <a:bodyPr/>
                    <a:lstStyle/>
                    <a:p>
                      <a:pPr marL="182880" algn="l" fontAlgn="t"/>
                      <a:r>
                        <a:rPr lang="en-US" sz="1400" b="0" u="none" strike="noStrike" dirty="0">
                          <a:effectLst/>
                        </a:rPr>
                        <a:t>C-Corporation</a:t>
                      </a:r>
                      <a:endParaRPr lang="en-US" sz="1400" b="0" i="0" u="none" strike="noStrike" dirty="0">
                        <a:solidFill>
                          <a:srgbClr val="000000"/>
                        </a:solidFill>
                        <a:effectLst/>
                        <a:latin typeface="Calibri" panose="020F0502020204030204" pitchFamily="34" charset="0"/>
                      </a:endParaRP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algn="l" fontAlgn="t"/>
                      <a:r>
                        <a:rPr lang="en-US" sz="1400" b="0" u="none" strike="noStrike" dirty="0">
                          <a:effectLst/>
                        </a:rPr>
                        <a:t>Corporate Tax Return: April 15 </a:t>
                      </a:r>
                      <a:br>
                        <a:rPr lang="en-US" sz="1400" b="0" u="none" strike="noStrike" dirty="0">
                          <a:effectLst/>
                        </a:rPr>
                      </a:br>
                      <a:r>
                        <a:rPr lang="en-US" sz="1400" b="0" u="none" strike="noStrike" dirty="0">
                          <a:effectLst/>
                        </a:rPr>
                        <a:t>Estimated Taxes: April 15, June 15, Sept 15, Jan 15</a:t>
                      </a: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algn="l" fontAlgn="t"/>
                      <a:r>
                        <a:rPr lang="en-US" sz="1400" b="0" u="none" strike="noStrike" dirty="0">
                          <a:effectLst/>
                        </a:rPr>
                        <a:t>Corporate Tax Return: April 15 </a:t>
                      </a:r>
                      <a:br>
                        <a:rPr lang="en-US" sz="1400" b="0" u="none" strike="noStrike" dirty="0">
                          <a:effectLst/>
                        </a:rPr>
                      </a:br>
                      <a:r>
                        <a:rPr lang="en-US" sz="1400" b="0" u="none" strike="noStrike" dirty="0">
                          <a:effectLst/>
                        </a:rPr>
                        <a:t>Estimated Taxes: Same as federal</a:t>
                      </a:r>
                      <a:endParaRPr lang="en-US" sz="1400" b="0" i="0" u="none" strike="noStrike" dirty="0">
                        <a:solidFill>
                          <a:srgbClr val="000000"/>
                        </a:solidFill>
                        <a:effectLst/>
                        <a:latin typeface="Calibri" panose="020F0502020204030204" pitchFamily="34" charset="0"/>
                      </a:endParaRP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4468873"/>
                  </a:ext>
                </a:extLst>
              </a:tr>
              <a:tr h="742043">
                <a:tc>
                  <a:txBody>
                    <a:bodyPr/>
                    <a:lstStyle/>
                    <a:p>
                      <a:pPr marL="182880" algn="l" fontAlgn="t"/>
                      <a:r>
                        <a:rPr lang="en-US" sz="1400" b="0" u="none" strike="noStrike">
                          <a:effectLst/>
                        </a:rPr>
                        <a:t>S-Corporation</a:t>
                      </a:r>
                      <a:endParaRPr lang="en-US" sz="1400" b="0" i="0" u="none" strike="noStrike">
                        <a:solidFill>
                          <a:srgbClr val="000000"/>
                        </a:solidFill>
                        <a:effectLst/>
                        <a:latin typeface="Calibri" panose="020F0502020204030204" pitchFamily="34" charset="0"/>
                      </a:endParaRP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algn="l" fontAlgn="t"/>
                      <a:r>
                        <a:rPr lang="en-US" sz="1400" b="0" u="none" strike="noStrike" dirty="0">
                          <a:effectLst/>
                        </a:rPr>
                        <a:t>S-Corp Tax Return: March 15 </a:t>
                      </a:r>
                      <a:br>
                        <a:rPr lang="en-US" sz="1400" b="0" u="none" strike="noStrike" dirty="0">
                          <a:effectLst/>
                        </a:rPr>
                      </a:br>
                      <a:r>
                        <a:rPr lang="en-US" sz="1400" b="0" u="none" strike="noStrike" dirty="0">
                          <a:effectLst/>
                        </a:rPr>
                        <a:t>Schedule K-1 Issued to Shareholders: March 15</a:t>
                      </a: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880" algn="l" fontAlgn="t"/>
                      <a:r>
                        <a:rPr lang="en-US" sz="1400" b="0" u="none" strike="noStrike" dirty="0">
                          <a:effectLst/>
                        </a:rPr>
                        <a:t>S-Corp Tax Return: March 15 </a:t>
                      </a:r>
                      <a:br>
                        <a:rPr lang="en-US" sz="1400" b="0" u="none" strike="noStrike" dirty="0">
                          <a:effectLst/>
                        </a:rPr>
                      </a:br>
                      <a:r>
                        <a:rPr lang="en-US" sz="1400" b="0" u="none" strike="noStrike" dirty="0">
                          <a:effectLst/>
                        </a:rPr>
                        <a:t>Annual Minimum Franchise Tax: $800 due April 15</a:t>
                      </a:r>
                      <a:endParaRPr lang="en-US" sz="1400" b="0" i="0" u="none" strike="noStrike" dirty="0">
                        <a:solidFill>
                          <a:srgbClr val="000000"/>
                        </a:solidFill>
                        <a:effectLst/>
                        <a:latin typeface="Calibri" panose="020F0502020204030204" pitchFamily="34" charset="0"/>
                      </a:endParaRPr>
                    </a:p>
                  </a:txBody>
                  <a:tcPr marL="9481" marR="9481" marT="94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559121"/>
                  </a:ext>
                </a:extLst>
              </a:tr>
            </a:tbl>
          </a:graphicData>
        </a:graphic>
      </p:graphicFrame>
    </p:spTree>
    <p:extLst>
      <p:ext uri="{BB962C8B-B14F-4D97-AF65-F5344CB8AC3E}">
        <p14:creationId xmlns:p14="http://schemas.microsoft.com/office/powerpoint/2010/main" val="99703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7213" y="751344"/>
            <a:ext cx="8769573" cy="40626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Poppins"/>
                <a:ea typeface="Poppins"/>
                <a:cs typeface="Poppins"/>
                <a:sym typeface="Poppins"/>
              </a:rPr>
              <a:t>Our approach</a:t>
            </a:r>
            <a:endParaRPr sz="1800" dirty="0">
              <a:solidFill>
                <a:schemeClr val="dk1"/>
              </a:solidFill>
              <a:latin typeface="Poppins"/>
              <a:ea typeface="Poppins"/>
              <a:cs typeface="Poppins"/>
              <a:sym typeface="Poppins"/>
            </a:endParaRPr>
          </a:p>
          <a:p>
            <a:pPr marL="0" marR="0" lvl="0" indent="0" algn="l" rtl="0">
              <a:spcBef>
                <a:spcPts val="0"/>
              </a:spcBef>
              <a:spcAft>
                <a:spcPts val="0"/>
              </a:spcAft>
              <a:buNone/>
            </a:pPr>
            <a:endParaRPr sz="1800" dirty="0">
              <a:solidFill>
                <a:schemeClr val="dk1"/>
              </a:solidFill>
              <a:latin typeface="Poppins"/>
              <a:ea typeface="Poppins"/>
              <a:cs typeface="Poppins"/>
              <a:sym typeface="Poppins"/>
            </a:endParaRPr>
          </a:p>
          <a:p>
            <a:pPr marL="0" marR="0" lvl="0" indent="0" algn="l" rtl="0">
              <a:spcBef>
                <a:spcPts val="0"/>
              </a:spcBef>
              <a:spcAft>
                <a:spcPts val="0"/>
              </a:spcAft>
              <a:buNone/>
            </a:pPr>
            <a:r>
              <a:rPr lang="en-US" sz="1800" dirty="0">
                <a:solidFill>
                  <a:schemeClr val="dk1"/>
                </a:solidFill>
                <a:latin typeface="Poppins"/>
                <a:ea typeface="Poppins"/>
                <a:cs typeface="Poppins"/>
                <a:sym typeface="Poppins"/>
              </a:rPr>
              <a:t>Throughout the REACH Hub, we aim to ensure that resources SPEAK, that is, that they are:</a:t>
            </a:r>
            <a:endParaRPr dirty="0"/>
          </a:p>
          <a:p>
            <a:pPr marL="742950" marR="0" lvl="1" indent="-171450" algn="l" rtl="0">
              <a:spcBef>
                <a:spcPts val="0"/>
              </a:spcBef>
              <a:spcAft>
                <a:spcPts val="0"/>
              </a:spcAft>
              <a:buClr>
                <a:schemeClr val="dk1"/>
              </a:buClr>
              <a:buSzPts val="1800"/>
              <a:buFont typeface="Arial"/>
              <a:buNone/>
            </a:pPr>
            <a:endParaRPr sz="1800" b="1" i="0" u="none" strike="noStrike" cap="none" dirty="0">
              <a:solidFill>
                <a:schemeClr val="dk1"/>
              </a:solidFill>
              <a:latin typeface="Poppins"/>
              <a:ea typeface="Poppins"/>
              <a:cs typeface="Poppins"/>
              <a:sym typeface="Poppins"/>
            </a:endParaRPr>
          </a:p>
          <a:p>
            <a:pPr marL="742950" marR="0" lvl="1" indent="-285750" algn="l" rtl="0">
              <a:spcBef>
                <a:spcPts val="0"/>
              </a:spcBef>
              <a:spcAft>
                <a:spcPts val="0"/>
              </a:spcAft>
              <a:buClr>
                <a:schemeClr val="dk1"/>
              </a:buClr>
              <a:buSzPts val="1800"/>
              <a:buFont typeface="Arial"/>
              <a:buChar char="•"/>
            </a:pPr>
            <a:r>
              <a:rPr lang="en-US" sz="1800" b="1" i="0" u="none" strike="noStrike" cap="none" dirty="0">
                <a:solidFill>
                  <a:schemeClr val="dk1"/>
                </a:solidFill>
                <a:latin typeface="Poppins"/>
                <a:ea typeface="Poppins"/>
                <a:cs typeface="Poppins"/>
                <a:sym typeface="Poppins"/>
              </a:rPr>
              <a:t>Simple</a:t>
            </a:r>
            <a:r>
              <a:rPr lang="en-US" sz="1800" b="0" i="0" u="none" strike="noStrike" cap="none" dirty="0">
                <a:solidFill>
                  <a:schemeClr val="dk1"/>
                </a:solidFill>
                <a:latin typeface="Poppins"/>
                <a:ea typeface="Poppins"/>
                <a:cs typeface="Poppins"/>
                <a:sym typeface="Poppins"/>
              </a:rPr>
              <a:t> – clear and without unnecessarily complication</a:t>
            </a:r>
            <a:endParaRPr sz="1800" b="1" i="0" u="none" strike="noStrike" cap="none" dirty="0">
              <a:solidFill>
                <a:schemeClr val="dk1"/>
              </a:solidFill>
              <a:latin typeface="Poppins"/>
              <a:ea typeface="Poppins"/>
              <a:cs typeface="Poppins"/>
              <a:sym typeface="Poppins"/>
            </a:endParaRPr>
          </a:p>
          <a:p>
            <a:pPr marL="742950" marR="0" lvl="1" indent="-171450" algn="l" rtl="0">
              <a:spcBef>
                <a:spcPts val="0"/>
              </a:spcBef>
              <a:spcAft>
                <a:spcPts val="0"/>
              </a:spcAft>
              <a:buClr>
                <a:schemeClr val="dk1"/>
              </a:buClr>
              <a:buSzPts val="1800"/>
              <a:buFont typeface="Arial"/>
              <a:buNone/>
            </a:pPr>
            <a:endParaRPr sz="1800" b="1" i="0" u="none" strike="noStrike" cap="none" dirty="0">
              <a:solidFill>
                <a:schemeClr val="dk1"/>
              </a:solidFill>
              <a:latin typeface="Poppins"/>
              <a:ea typeface="Poppins"/>
              <a:cs typeface="Poppins"/>
              <a:sym typeface="Poppins"/>
            </a:endParaRPr>
          </a:p>
          <a:p>
            <a:pPr marL="742950" marR="0" lvl="1" indent="-285750" algn="l" rtl="0">
              <a:spcBef>
                <a:spcPts val="0"/>
              </a:spcBef>
              <a:spcAft>
                <a:spcPts val="0"/>
              </a:spcAft>
              <a:buClr>
                <a:schemeClr val="dk1"/>
              </a:buClr>
              <a:buSzPts val="1800"/>
              <a:buFont typeface="Arial"/>
              <a:buChar char="•"/>
            </a:pPr>
            <a:r>
              <a:rPr lang="en-US" sz="1800" b="1" i="0" u="none" strike="noStrike" cap="none" dirty="0">
                <a:solidFill>
                  <a:schemeClr val="dk1"/>
                </a:solidFill>
                <a:latin typeface="Poppins"/>
                <a:ea typeface="Poppins"/>
                <a:cs typeface="Poppins"/>
                <a:sym typeface="Poppins"/>
              </a:rPr>
              <a:t>Psychological</a:t>
            </a:r>
            <a:r>
              <a:rPr lang="en-US" sz="1800" b="0" i="0" u="none" strike="noStrike" cap="none" dirty="0">
                <a:solidFill>
                  <a:schemeClr val="dk1"/>
                </a:solidFill>
                <a:latin typeface="Poppins"/>
                <a:ea typeface="Poppins"/>
                <a:cs typeface="Poppins"/>
                <a:sym typeface="Poppins"/>
              </a:rPr>
              <a:t> – focused on helping entrepreneurs think effectively</a:t>
            </a:r>
            <a:endParaRPr sz="1800" b="1" i="0" u="none" strike="noStrike" cap="none" dirty="0">
              <a:solidFill>
                <a:schemeClr val="dk1"/>
              </a:solidFill>
              <a:latin typeface="Poppins"/>
              <a:ea typeface="Poppins"/>
              <a:cs typeface="Poppins"/>
              <a:sym typeface="Poppins"/>
            </a:endParaRPr>
          </a:p>
          <a:p>
            <a:pPr marL="742950" marR="0" lvl="1" indent="-171450" algn="l" rtl="0">
              <a:spcBef>
                <a:spcPts val="0"/>
              </a:spcBef>
              <a:spcAft>
                <a:spcPts val="0"/>
              </a:spcAft>
              <a:buClr>
                <a:schemeClr val="dk1"/>
              </a:buClr>
              <a:buSzPts val="1800"/>
              <a:buFont typeface="Arial"/>
              <a:buNone/>
            </a:pPr>
            <a:endParaRPr sz="1800" b="1" i="0" u="none" strike="noStrike" cap="none" dirty="0">
              <a:solidFill>
                <a:schemeClr val="dk1"/>
              </a:solidFill>
              <a:latin typeface="Poppins"/>
              <a:ea typeface="Poppins"/>
              <a:cs typeface="Poppins"/>
              <a:sym typeface="Poppins"/>
            </a:endParaRPr>
          </a:p>
          <a:p>
            <a:pPr marL="742950" marR="0" lvl="1" indent="-285750" algn="l" rtl="0">
              <a:spcBef>
                <a:spcPts val="0"/>
              </a:spcBef>
              <a:spcAft>
                <a:spcPts val="0"/>
              </a:spcAft>
              <a:buClr>
                <a:schemeClr val="dk1"/>
              </a:buClr>
              <a:buSzPts val="1800"/>
              <a:buFont typeface="Arial"/>
              <a:buChar char="•"/>
            </a:pPr>
            <a:r>
              <a:rPr lang="en-US" sz="1800" b="1" i="0" u="none" strike="noStrike" cap="none" dirty="0">
                <a:solidFill>
                  <a:schemeClr val="dk1"/>
                </a:solidFill>
                <a:latin typeface="Poppins"/>
                <a:ea typeface="Poppins"/>
                <a:cs typeface="Poppins"/>
                <a:sym typeface="Poppins"/>
              </a:rPr>
              <a:t>Empowering</a:t>
            </a:r>
            <a:r>
              <a:rPr lang="en-US" sz="1800" b="0" i="0" u="none" strike="noStrike" cap="none" dirty="0">
                <a:solidFill>
                  <a:schemeClr val="dk1"/>
                </a:solidFill>
                <a:latin typeface="Poppins"/>
                <a:ea typeface="Poppins"/>
                <a:cs typeface="Poppins"/>
                <a:sym typeface="Poppins"/>
              </a:rPr>
              <a:t> – centered on SEDI populations</a:t>
            </a:r>
            <a:endParaRPr sz="1800" b="1" i="0" u="none" strike="noStrike" cap="none" dirty="0">
              <a:solidFill>
                <a:schemeClr val="dk1"/>
              </a:solidFill>
              <a:latin typeface="Poppins"/>
              <a:ea typeface="Poppins"/>
              <a:cs typeface="Poppins"/>
              <a:sym typeface="Poppins"/>
            </a:endParaRPr>
          </a:p>
          <a:p>
            <a:pPr marL="742950" marR="0" lvl="1" indent="-171450" algn="l" rtl="0">
              <a:spcBef>
                <a:spcPts val="0"/>
              </a:spcBef>
              <a:spcAft>
                <a:spcPts val="0"/>
              </a:spcAft>
              <a:buClr>
                <a:schemeClr val="dk1"/>
              </a:buClr>
              <a:buSzPts val="1800"/>
              <a:buFont typeface="Arial"/>
              <a:buNone/>
            </a:pPr>
            <a:endParaRPr sz="1800" b="1" i="0" u="none" strike="noStrike" cap="none" dirty="0">
              <a:solidFill>
                <a:schemeClr val="dk1"/>
              </a:solidFill>
              <a:latin typeface="Poppins"/>
              <a:ea typeface="Poppins"/>
              <a:cs typeface="Poppins"/>
              <a:sym typeface="Poppins"/>
            </a:endParaRPr>
          </a:p>
          <a:p>
            <a:pPr marL="742950" marR="0" lvl="1" indent="-285750" algn="l" rtl="0">
              <a:spcBef>
                <a:spcPts val="0"/>
              </a:spcBef>
              <a:spcAft>
                <a:spcPts val="0"/>
              </a:spcAft>
              <a:buClr>
                <a:schemeClr val="dk1"/>
              </a:buClr>
              <a:buSzPts val="1800"/>
              <a:buFont typeface="Arial"/>
              <a:buChar char="•"/>
            </a:pPr>
            <a:r>
              <a:rPr lang="en-US" sz="1800" b="1" i="0" u="none" strike="noStrike" cap="none" dirty="0">
                <a:solidFill>
                  <a:schemeClr val="dk1"/>
                </a:solidFill>
                <a:latin typeface="Poppins"/>
                <a:ea typeface="Poppins"/>
                <a:cs typeface="Poppins"/>
                <a:sym typeface="Poppins"/>
              </a:rPr>
              <a:t>Aligned</a:t>
            </a:r>
            <a:r>
              <a:rPr lang="en-US" sz="1800" b="0" i="0" u="none" strike="noStrike" cap="none" dirty="0">
                <a:solidFill>
                  <a:schemeClr val="dk1"/>
                </a:solidFill>
                <a:latin typeface="Poppins"/>
                <a:ea typeface="Poppins"/>
                <a:cs typeface="Poppins"/>
                <a:sym typeface="Poppins"/>
              </a:rPr>
              <a:t> – relevant to and linked with other approaches</a:t>
            </a:r>
            <a:endParaRPr sz="1800" b="1" i="0" u="none" strike="noStrike" cap="none" dirty="0">
              <a:solidFill>
                <a:schemeClr val="dk1"/>
              </a:solidFill>
              <a:latin typeface="Poppins"/>
              <a:ea typeface="Poppins"/>
              <a:cs typeface="Poppins"/>
              <a:sym typeface="Poppins"/>
            </a:endParaRPr>
          </a:p>
          <a:p>
            <a:pPr marL="742950" marR="0" lvl="1" indent="-171450" algn="l" rtl="0">
              <a:spcBef>
                <a:spcPts val="0"/>
              </a:spcBef>
              <a:spcAft>
                <a:spcPts val="0"/>
              </a:spcAft>
              <a:buClr>
                <a:schemeClr val="dk1"/>
              </a:buClr>
              <a:buSzPts val="1800"/>
              <a:buFont typeface="Arial"/>
              <a:buNone/>
            </a:pPr>
            <a:endParaRPr sz="1800" b="1" i="0" u="none" strike="noStrike" cap="none" dirty="0">
              <a:solidFill>
                <a:schemeClr val="dk1"/>
              </a:solidFill>
              <a:latin typeface="Poppins"/>
              <a:ea typeface="Poppins"/>
              <a:cs typeface="Poppins"/>
              <a:sym typeface="Poppins"/>
            </a:endParaRPr>
          </a:p>
          <a:p>
            <a:pPr marL="742950" marR="0" lvl="1" indent="-285750" algn="l" rtl="0">
              <a:spcBef>
                <a:spcPts val="0"/>
              </a:spcBef>
              <a:spcAft>
                <a:spcPts val="0"/>
              </a:spcAft>
              <a:buClr>
                <a:schemeClr val="dk1"/>
              </a:buClr>
              <a:buSzPts val="1800"/>
              <a:buFont typeface="Arial"/>
              <a:buChar char="•"/>
            </a:pPr>
            <a:r>
              <a:rPr lang="en-US" sz="1800" b="1" i="0" u="none" strike="noStrike" cap="none" dirty="0">
                <a:solidFill>
                  <a:schemeClr val="dk1"/>
                </a:solidFill>
                <a:latin typeface="Poppins"/>
                <a:ea typeface="Poppins"/>
                <a:cs typeface="Poppins"/>
                <a:sym typeface="Poppins"/>
              </a:rPr>
              <a:t>Knowledge-based</a:t>
            </a:r>
            <a:r>
              <a:rPr lang="en-US" sz="1800" b="0" i="0" u="none" strike="noStrike" cap="none" dirty="0">
                <a:solidFill>
                  <a:schemeClr val="dk1"/>
                </a:solidFill>
                <a:latin typeface="Poppins"/>
                <a:ea typeface="Poppins"/>
                <a:cs typeface="Poppins"/>
                <a:sym typeface="Poppins"/>
              </a:rPr>
              <a:t> – built on research-based insights</a:t>
            </a:r>
            <a:endParaRPr dirty="0"/>
          </a:p>
        </p:txBody>
      </p:sp>
      <p:sp>
        <p:nvSpPr>
          <p:cNvPr id="101" name="Google Shape;101;p14"/>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88518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Basics of accounting</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tax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Tax types and deadlines</a:t>
            </a:r>
          </a:p>
          <a:p>
            <a:pPr marL="971550" lvl="1" indent="-514350">
              <a:lnSpc>
                <a:spcPct val="150000"/>
              </a:lnSpc>
              <a:buFont typeface="+mj-lt"/>
              <a:buAutoNum type="alphaLcPeriod"/>
            </a:pPr>
            <a:r>
              <a:rPr lang="en-US" dirty="0">
                <a:latin typeface="Poppins" panose="00000500000000000000" pitchFamily="2" charset="0"/>
                <a:cs typeface="Poppins" panose="00000500000000000000" pitchFamily="2" charset="0"/>
              </a:rPr>
              <a:t>Deductions and credits</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audit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Types of audits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Auditing process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Working with accounting professionals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What’s next</a:t>
            </a:r>
          </a:p>
        </p:txBody>
      </p:sp>
    </p:spTree>
    <p:extLst>
      <p:ext uri="{BB962C8B-B14F-4D97-AF65-F5344CB8AC3E}">
        <p14:creationId xmlns:p14="http://schemas.microsoft.com/office/powerpoint/2010/main" val="333202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p16">
            <a:extLst>
              <a:ext uri="{FF2B5EF4-FFF2-40B4-BE49-F238E27FC236}">
                <a16:creationId xmlns:a16="http://schemas.microsoft.com/office/drawing/2014/main" id="{12CB0F06-49F3-2E26-4FFC-5013BFEEC2C5}"/>
              </a:ext>
            </a:extLst>
          </p:cNvPr>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Poppins"/>
                <a:ea typeface="Poppins"/>
                <a:cs typeface="Poppins"/>
                <a:sym typeface="Poppins"/>
              </a:rPr>
              <a:t>REACH Hub </a:t>
            </a:r>
            <a:r>
              <a:rPr lang="en-US" sz="2400" dirty="0">
                <a:latin typeface="Poppins"/>
                <a:ea typeface="Poppins"/>
                <a:cs typeface="Poppins"/>
                <a:sym typeface="Poppins"/>
              </a:rPr>
              <a:t>| Basics of accounting: tax &amp; audit</a:t>
            </a:r>
            <a:endParaRPr dirty="0"/>
          </a:p>
        </p:txBody>
      </p:sp>
      <p:sp>
        <p:nvSpPr>
          <p:cNvPr id="5" name="TextBox 4">
            <a:extLst>
              <a:ext uri="{FF2B5EF4-FFF2-40B4-BE49-F238E27FC236}">
                <a16:creationId xmlns:a16="http://schemas.microsoft.com/office/drawing/2014/main" id="{97EC2C32-F08B-AE17-763A-70C0CAF3EC12}"/>
              </a:ext>
            </a:extLst>
          </p:cNvPr>
          <p:cNvSpPr txBox="1"/>
          <p:nvPr/>
        </p:nvSpPr>
        <p:spPr>
          <a:xfrm>
            <a:off x="187212" y="542312"/>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Tax deductions</a:t>
            </a:r>
            <a:endParaRPr lang="en-US" sz="2000" b="1"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666F02CB-5324-1733-7F40-3E04C07DDA2D}"/>
              </a:ext>
            </a:extLst>
          </p:cNvPr>
          <p:cNvSpPr txBox="1"/>
          <p:nvPr/>
        </p:nvSpPr>
        <p:spPr>
          <a:xfrm>
            <a:off x="389965" y="1003977"/>
            <a:ext cx="8566820" cy="1200329"/>
          </a:xfrm>
          <a:prstGeom prst="rect">
            <a:avLst/>
          </a:prstGeom>
          <a:noFill/>
        </p:spPr>
        <p:txBody>
          <a:bodyPr wrap="square">
            <a:spAutoFit/>
          </a:bodyPr>
          <a:lstStyle/>
          <a:p>
            <a:pPr marL="0" indent="0" algn="ctr">
              <a:buNone/>
            </a:pPr>
            <a:r>
              <a:rPr lang="en-US" dirty="0">
                <a:latin typeface="Poppins" pitchFamily="2" charset="77"/>
                <a:cs typeface="Poppins" pitchFamily="2" charset="77"/>
              </a:rPr>
              <a:t>Tax deductions are eligible expenses that a business can subtract from its gross income, reducing the total taxable income. Below are important categories of expenses – but these might vary based on the industry and specific business operations.</a:t>
            </a:r>
          </a:p>
        </p:txBody>
      </p:sp>
      <p:sp>
        <p:nvSpPr>
          <p:cNvPr id="8" name="TextBox 7">
            <a:extLst>
              <a:ext uri="{FF2B5EF4-FFF2-40B4-BE49-F238E27FC236}">
                <a16:creationId xmlns:a16="http://schemas.microsoft.com/office/drawing/2014/main" id="{3901EA8B-AEE8-C202-AF09-0E786F3F6D09}"/>
              </a:ext>
            </a:extLst>
          </p:cNvPr>
          <p:cNvSpPr txBox="1"/>
          <p:nvPr/>
        </p:nvSpPr>
        <p:spPr>
          <a:xfrm>
            <a:off x="389965" y="2558346"/>
            <a:ext cx="8566820" cy="3693319"/>
          </a:xfrm>
          <a:prstGeom prst="rect">
            <a:avLst/>
          </a:prstGeom>
          <a:noFill/>
        </p:spPr>
        <p:txBody>
          <a:bodyPr wrap="square">
            <a:spAutoFit/>
          </a:bodyPr>
          <a:lstStyle/>
          <a:p>
            <a:pPr marL="285750" indent="-285750">
              <a:buFont typeface="Arial" panose="020B0604020202020204" pitchFamily="34" charset="0"/>
              <a:buChar char="•"/>
            </a:pPr>
            <a:r>
              <a:rPr lang="en-US" b="1" dirty="0"/>
              <a:t>Employee Wages and Benefits: </a:t>
            </a:r>
            <a:r>
              <a:rPr lang="en-US" dirty="0"/>
              <a:t>Salaries, payroll taxes, and benefits like health insurance.</a:t>
            </a:r>
          </a:p>
          <a:p>
            <a:pPr marL="285750" indent="-285750">
              <a:buFont typeface="Arial" panose="020B0604020202020204" pitchFamily="34" charset="0"/>
              <a:buChar char="•"/>
            </a:pPr>
            <a:r>
              <a:rPr lang="en-US" b="1" dirty="0"/>
              <a:t>Rent or Mortgage: </a:t>
            </a:r>
            <a:r>
              <a:rPr lang="en-US" dirty="0"/>
              <a:t>Costs for office or retail space, including utilities and maintenance.</a:t>
            </a:r>
          </a:p>
          <a:p>
            <a:pPr marL="285750" indent="-285750">
              <a:buFont typeface="Arial" panose="020B0604020202020204" pitchFamily="34" charset="0"/>
              <a:buChar char="•"/>
            </a:pPr>
            <a:r>
              <a:rPr lang="en-US" b="1" dirty="0"/>
              <a:t>Cost of Goods Sold (COGS): </a:t>
            </a:r>
            <a:r>
              <a:rPr lang="en-US" dirty="0"/>
              <a:t>Expenses for raw materials, production, and inventory.</a:t>
            </a:r>
          </a:p>
          <a:p>
            <a:pPr marL="285750" indent="-285750">
              <a:buFont typeface="Arial" panose="020B0604020202020204" pitchFamily="34" charset="0"/>
              <a:buChar char="•"/>
            </a:pPr>
            <a:r>
              <a:rPr lang="en-US" b="1" dirty="0"/>
              <a:t>Marketing and Advertising: </a:t>
            </a:r>
            <a:r>
              <a:rPr lang="en-US" dirty="0"/>
              <a:t>Spending on promotional activities and materials.</a:t>
            </a:r>
          </a:p>
          <a:p>
            <a:pPr marL="285750" indent="-285750">
              <a:buFont typeface="Arial" panose="020B0604020202020204" pitchFamily="34" charset="0"/>
              <a:buChar char="•"/>
            </a:pPr>
            <a:r>
              <a:rPr lang="en-US" b="1" dirty="0"/>
              <a:t>Utilities and Office Supplies: </a:t>
            </a:r>
            <a:r>
              <a:rPr lang="en-US" dirty="0"/>
              <a:t>Payments for electricity, internet, and necessary office materials.</a:t>
            </a:r>
          </a:p>
          <a:p>
            <a:pPr marL="285750" indent="-285750">
              <a:buFont typeface="Arial" panose="020B0604020202020204" pitchFamily="34" charset="0"/>
              <a:buChar char="•"/>
            </a:pPr>
            <a:r>
              <a:rPr lang="en-US" b="1" dirty="0"/>
              <a:t>Insurance: </a:t>
            </a:r>
            <a:r>
              <a:rPr lang="en-US" dirty="0"/>
              <a:t>Premiums for various business-related insurance policies.</a:t>
            </a:r>
          </a:p>
          <a:p>
            <a:pPr marL="285750" indent="-285750">
              <a:buFont typeface="Arial" panose="020B0604020202020204" pitchFamily="34" charset="0"/>
              <a:buChar char="•"/>
            </a:pPr>
            <a:r>
              <a:rPr lang="en-US" b="1" dirty="0"/>
              <a:t>Taxes: </a:t>
            </a:r>
            <a:r>
              <a:rPr lang="en-US" dirty="0"/>
              <a:t>Obligations such as income, payroll, and sales taxes.</a:t>
            </a:r>
          </a:p>
          <a:p>
            <a:pPr marL="285750" indent="-285750">
              <a:buFont typeface="Arial" panose="020B0604020202020204" pitchFamily="34" charset="0"/>
              <a:buChar char="•"/>
            </a:pPr>
            <a:r>
              <a:rPr lang="en-US" b="1" dirty="0"/>
              <a:t>Technology and Equipment: </a:t>
            </a:r>
            <a:r>
              <a:rPr lang="en-US" dirty="0"/>
              <a:t>Investments in hardware, software, and maintenance.</a:t>
            </a:r>
          </a:p>
          <a:p>
            <a:pPr marL="285750" indent="-285750">
              <a:buFont typeface="Arial" panose="020B0604020202020204" pitchFamily="34" charset="0"/>
              <a:buChar char="•"/>
            </a:pPr>
            <a:r>
              <a:rPr lang="en-US" b="1" dirty="0"/>
              <a:t>Loan Payments and Financing Costs: </a:t>
            </a:r>
            <a:r>
              <a:rPr lang="en-US" dirty="0"/>
              <a:t>Repayments of business loans and associated interest.</a:t>
            </a:r>
          </a:p>
          <a:p>
            <a:pPr marL="285750" indent="-285750">
              <a:buFont typeface="Arial" panose="020B0604020202020204" pitchFamily="34" charset="0"/>
              <a:buChar char="•"/>
            </a:pPr>
            <a:r>
              <a:rPr lang="en-US" b="1" dirty="0"/>
              <a:t>Professional Services: </a:t>
            </a:r>
            <a:r>
              <a:rPr lang="en-US" dirty="0"/>
              <a:t>Fees for legal, accounting, and consulting services.</a:t>
            </a:r>
          </a:p>
        </p:txBody>
      </p:sp>
    </p:spTree>
    <p:extLst>
      <p:ext uri="{BB962C8B-B14F-4D97-AF65-F5344CB8AC3E}">
        <p14:creationId xmlns:p14="http://schemas.microsoft.com/office/powerpoint/2010/main" val="167842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p16">
            <a:extLst>
              <a:ext uri="{FF2B5EF4-FFF2-40B4-BE49-F238E27FC236}">
                <a16:creationId xmlns:a16="http://schemas.microsoft.com/office/drawing/2014/main" id="{12CB0F06-49F3-2E26-4FFC-5013BFEEC2C5}"/>
              </a:ext>
            </a:extLst>
          </p:cNvPr>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Poppins"/>
                <a:ea typeface="Poppins"/>
                <a:cs typeface="Poppins"/>
                <a:sym typeface="Poppins"/>
              </a:rPr>
              <a:t>REACH Hub </a:t>
            </a:r>
            <a:r>
              <a:rPr lang="en-US" sz="2400" dirty="0">
                <a:latin typeface="Poppins"/>
                <a:ea typeface="Poppins"/>
                <a:cs typeface="Poppins"/>
                <a:sym typeface="Poppins"/>
              </a:rPr>
              <a:t>| Basics of accounting: tax &amp; audit</a:t>
            </a:r>
            <a:endParaRPr dirty="0"/>
          </a:p>
        </p:txBody>
      </p:sp>
      <p:sp>
        <p:nvSpPr>
          <p:cNvPr id="5" name="TextBox 4">
            <a:extLst>
              <a:ext uri="{FF2B5EF4-FFF2-40B4-BE49-F238E27FC236}">
                <a16:creationId xmlns:a16="http://schemas.microsoft.com/office/drawing/2014/main" id="{97EC2C32-F08B-AE17-763A-70C0CAF3EC12}"/>
              </a:ext>
            </a:extLst>
          </p:cNvPr>
          <p:cNvSpPr txBox="1"/>
          <p:nvPr/>
        </p:nvSpPr>
        <p:spPr>
          <a:xfrm>
            <a:off x="187212" y="542312"/>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Tax credits (part 1 of 2)</a:t>
            </a:r>
            <a:endParaRPr lang="en-US" sz="2000" b="1"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666F02CB-5324-1733-7F40-3E04C07DDA2D}"/>
              </a:ext>
            </a:extLst>
          </p:cNvPr>
          <p:cNvSpPr txBox="1"/>
          <p:nvPr/>
        </p:nvSpPr>
        <p:spPr>
          <a:xfrm>
            <a:off x="389965" y="979742"/>
            <a:ext cx="8566820" cy="646331"/>
          </a:xfrm>
          <a:prstGeom prst="rect">
            <a:avLst/>
          </a:prstGeom>
          <a:noFill/>
        </p:spPr>
        <p:txBody>
          <a:bodyPr wrap="square">
            <a:spAutoFit/>
          </a:bodyPr>
          <a:lstStyle/>
          <a:p>
            <a:pPr marL="0" indent="0" algn="ctr">
              <a:buNone/>
            </a:pPr>
            <a:r>
              <a:rPr lang="en-US" dirty="0"/>
              <a:t>Small businesses can access various tax credits designed to reduce tax liability and encourage beneficial business practices. Here's an overview of notable federal tax credits:</a:t>
            </a:r>
            <a:endParaRPr lang="en-US" dirty="0">
              <a:latin typeface="Poppins" pitchFamily="2" charset="77"/>
              <a:cs typeface="Poppins" pitchFamily="2" charset="77"/>
            </a:endParaRPr>
          </a:p>
        </p:txBody>
      </p:sp>
      <p:sp>
        <p:nvSpPr>
          <p:cNvPr id="6" name="TextBox 5">
            <a:extLst>
              <a:ext uri="{FF2B5EF4-FFF2-40B4-BE49-F238E27FC236}">
                <a16:creationId xmlns:a16="http://schemas.microsoft.com/office/drawing/2014/main" id="{96F36A4A-7A01-8DD8-1979-A71FAAA8E700}"/>
              </a:ext>
            </a:extLst>
          </p:cNvPr>
          <p:cNvSpPr txBox="1"/>
          <p:nvPr/>
        </p:nvSpPr>
        <p:spPr>
          <a:xfrm>
            <a:off x="389965" y="1914483"/>
            <a:ext cx="8351667" cy="4401205"/>
          </a:xfrm>
          <a:prstGeom prst="rect">
            <a:avLst/>
          </a:prstGeom>
          <a:noFill/>
        </p:spPr>
        <p:txBody>
          <a:bodyPr wrap="square">
            <a:spAutoFit/>
          </a:bodyPr>
          <a:lstStyle/>
          <a:p>
            <a:r>
              <a:rPr lang="en-US" sz="1400" b="1" dirty="0">
                <a:latin typeface="Poppins" panose="00000500000000000000" pitchFamily="2" charset="0"/>
                <a:cs typeface="Poppins" panose="00000500000000000000" pitchFamily="2" charset="0"/>
              </a:rPr>
              <a:t>Credit for Small Employer Pension Plan Startup Costs</a:t>
            </a:r>
            <a:r>
              <a:rPr lang="en-US" sz="1400" dirty="0">
                <a:latin typeface="Poppins" panose="00000500000000000000" pitchFamily="2" charset="0"/>
                <a:cs typeface="Poppins" panose="00000500000000000000" pitchFamily="2" charset="0"/>
              </a:rPr>
              <a:t>: Assists with costs of starting a new retirement plan, such as a 401(k) or SIMPLE IRA. Eligible employers can claim a credit of 50% of startup costs, up to $5,000 per year for the first three years. </a:t>
            </a:r>
            <a:r>
              <a:rPr lang="en-US" sz="1400" dirty="0">
                <a:latin typeface="Poppins" panose="00000500000000000000" pitchFamily="2" charset="0"/>
                <a:cs typeface="Poppins" panose="00000500000000000000" pitchFamily="2" charset="0"/>
                <a:hlinkClick r:id="rId2"/>
              </a:rPr>
              <a:t>Internal Revenue Service</a:t>
            </a:r>
            <a:endParaRPr lang="en-US" sz="1400" dirty="0">
              <a:latin typeface="Poppins" panose="00000500000000000000" pitchFamily="2" charset="0"/>
              <a:cs typeface="Poppins" panose="00000500000000000000" pitchFamily="2" charset="0"/>
            </a:endParaRPr>
          </a:p>
          <a:p>
            <a:endParaRPr lang="en-US" sz="1400" b="1" dirty="0">
              <a:latin typeface="Poppins" panose="00000500000000000000" pitchFamily="2" charset="0"/>
              <a:cs typeface="Poppins" panose="00000500000000000000" pitchFamily="2" charset="0"/>
            </a:endParaRPr>
          </a:p>
          <a:p>
            <a:r>
              <a:rPr lang="en-US" sz="1400" b="1" dirty="0">
                <a:latin typeface="Poppins" panose="00000500000000000000" pitchFamily="2" charset="0"/>
                <a:cs typeface="Poppins" panose="00000500000000000000" pitchFamily="2" charset="0"/>
              </a:rPr>
              <a:t>FICA Tip Credit</a:t>
            </a:r>
            <a:r>
              <a:rPr lang="en-US" sz="1400" dirty="0">
                <a:latin typeface="Poppins" panose="00000500000000000000" pitchFamily="2" charset="0"/>
                <a:cs typeface="Poppins" panose="00000500000000000000" pitchFamily="2" charset="0"/>
              </a:rPr>
              <a:t>: For food and beverage establishments with tipped employees, this credit covers the employer's share of Social Security and Medicare taxes on tips received by employees. </a:t>
            </a:r>
            <a:r>
              <a:rPr lang="en-US" sz="1400" dirty="0">
                <a:latin typeface="Poppins" panose="00000500000000000000" pitchFamily="2" charset="0"/>
                <a:cs typeface="Poppins" panose="00000500000000000000" pitchFamily="2" charset="0"/>
                <a:hlinkClick r:id="rId2"/>
              </a:rPr>
              <a:t>Internal Revenue Service</a:t>
            </a:r>
            <a:endParaRPr lang="en-US" sz="1400" dirty="0">
              <a:latin typeface="Poppins" panose="00000500000000000000" pitchFamily="2" charset="0"/>
              <a:cs typeface="Poppins" panose="00000500000000000000" pitchFamily="2" charset="0"/>
            </a:endParaRPr>
          </a:p>
          <a:p>
            <a:endParaRPr lang="en-US" sz="1400" b="1" dirty="0">
              <a:latin typeface="Poppins" panose="00000500000000000000" pitchFamily="2" charset="0"/>
              <a:cs typeface="Poppins" panose="00000500000000000000" pitchFamily="2" charset="0"/>
            </a:endParaRPr>
          </a:p>
          <a:p>
            <a:r>
              <a:rPr lang="en-US" sz="1400" b="1" dirty="0">
                <a:latin typeface="Poppins" panose="00000500000000000000" pitchFamily="2" charset="0"/>
                <a:cs typeface="Poppins" panose="00000500000000000000" pitchFamily="2" charset="0"/>
              </a:rPr>
              <a:t>Alternative Motor Vehicle Credit</a:t>
            </a:r>
            <a:r>
              <a:rPr lang="en-US" sz="1400" dirty="0">
                <a:latin typeface="Poppins" panose="00000500000000000000" pitchFamily="2" charset="0"/>
                <a:cs typeface="Poppins" panose="00000500000000000000" pitchFamily="2" charset="0"/>
              </a:rPr>
              <a:t>: Encourages the purchase of energy-efficient vehicles. The credit amount varies based on the vehicle's make, model, and year. </a:t>
            </a:r>
            <a:r>
              <a:rPr lang="en-US" sz="1400" dirty="0">
                <a:latin typeface="Poppins" panose="00000500000000000000" pitchFamily="2" charset="0"/>
                <a:cs typeface="Poppins" panose="00000500000000000000" pitchFamily="2" charset="0"/>
                <a:hlinkClick r:id="rId2"/>
              </a:rPr>
              <a:t>Internal Revenue Service</a:t>
            </a:r>
            <a:endParaRPr lang="en-US" sz="1400" dirty="0">
              <a:latin typeface="Poppins" panose="00000500000000000000" pitchFamily="2" charset="0"/>
              <a:cs typeface="Poppins" panose="00000500000000000000" pitchFamily="2" charset="0"/>
            </a:endParaRPr>
          </a:p>
          <a:p>
            <a:endParaRPr lang="en-US" sz="1400" b="1" dirty="0">
              <a:latin typeface="Poppins" panose="00000500000000000000" pitchFamily="2" charset="0"/>
              <a:cs typeface="Poppins" panose="00000500000000000000" pitchFamily="2" charset="0"/>
            </a:endParaRPr>
          </a:p>
          <a:p>
            <a:r>
              <a:rPr lang="en-US" sz="1400" b="1" dirty="0">
                <a:latin typeface="Poppins" panose="00000500000000000000" pitchFamily="2" charset="0"/>
                <a:cs typeface="Poppins" panose="00000500000000000000" pitchFamily="2" charset="0"/>
              </a:rPr>
              <a:t>Energy Efficient Commercial Buildings Deduction (Section 179D)</a:t>
            </a:r>
            <a:r>
              <a:rPr lang="en-US" sz="1400" dirty="0">
                <a:latin typeface="Poppins" panose="00000500000000000000" pitchFamily="2" charset="0"/>
                <a:cs typeface="Poppins" panose="00000500000000000000" pitchFamily="2" charset="0"/>
              </a:rPr>
              <a:t>: Provides a deduction for energy-efficient improvements to commercial buildings, such as lighting, HVAC systems, and building envelope enhancements. </a:t>
            </a:r>
            <a:r>
              <a:rPr lang="en-US" sz="1400" dirty="0">
                <a:latin typeface="Poppins" panose="00000500000000000000" pitchFamily="2" charset="0"/>
                <a:cs typeface="Poppins" panose="00000500000000000000" pitchFamily="2" charset="0"/>
                <a:hlinkClick r:id="rId3"/>
              </a:rPr>
              <a:t>Internal Revenue Service</a:t>
            </a:r>
            <a:endParaRPr lang="en-US" sz="1400" dirty="0">
              <a:latin typeface="Poppins" panose="00000500000000000000" pitchFamily="2" charset="0"/>
              <a:cs typeface="Poppins" panose="00000500000000000000" pitchFamily="2" charset="0"/>
            </a:endParaRPr>
          </a:p>
          <a:p>
            <a:endParaRPr lang="en-US" sz="1400" b="1" dirty="0">
              <a:latin typeface="Poppins" panose="00000500000000000000" pitchFamily="2" charset="0"/>
              <a:cs typeface="Poppins" panose="00000500000000000000" pitchFamily="2" charset="0"/>
            </a:endParaRPr>
          </a:p>
          <a:p>
            <a:r>
              <a:rPr lang="en-US" sz="1400" b="1" dirty="0">
                <a:latin typeface="Poppins" panose="00000500000000000000" pitchFamily="2" charset="0"/>
                <a:cs typeface="Poppins" panose="00000500000000000000" pitchFamily="2" charset="0"/>
              </a:rPr>
              <a:t>New Markets Tax Credit</a:t>
            </a:r>
            <a:r>
              <a:rPr lang="en-US" sz="1400" dirty="0">
                <a:latin typeface="Poppins" panose="00000500000000000000" pitchFamily="2" charset="0"/>
                <a:cs typeface="Poppins" panose="00000500000000000000" pitchFamily="2" charset="0"/>
              </a:rPr>
              <a:t>: Encourages investment in low-income communities by providing credits to investors in qualified community development entities. </a:t>
            </a:r>
            <a:r>
              <a:rPr lang="en-US" sz="1400" dirty="0">
                <a:latin typeface="Poppins" panose="00000500000000000000" pitchFamily="2" charset="0"/>
                <a:cs typeface="Poppins" panose="00000500000000000000" pitchFamily="2" charset="0"/>
                <a:hlinkClick r:id="rId2"/>
              </a:rPr>
              <a:t>Internal Revenue Service</a:t>
            </a:r>
            <a:endParaRPr lang="en-US" sz="1400" dirty="0">
              <a:latin typeface="Poppins" panose="00000500000000000000" pitchFamily="2" charset="0"/>
              <a:cs typeface="Poppins" panose="00000500000000000000" pitchFamily="2" charset="0"/>
            </a:endParaRPr>
          </a:p>
          <a:p>
            <a:r>
              <a:rPr lang="en-US" sz="1400" dirty="0">
                <a:latin typeface="Poppins" panose="00000500000000000000" pitchFamily="2" charset="0"/>
                <a:cs typeface="Poppins" panose="00000500000000000000" pitchFamily="2" charset="0"/>
              </a:rPr>
              <a:t>Eligibility criteria and credit amounts can vary. Consulting with a tax professional is advisable to determine applicable credits for your business.</a:t>
            </a:r>
          </a:p>
        </p:txBody>
      </p:sp>
    </p:spTree>
    <p:extLst>
      <p:ext uri="{BB962C8B-B14F-4D97-AF65-F5344CB8AC3E}">
        <p14:creationId xmlns:p14="http://schemas.microsoft.com/office/powerpoint/2010/main" val="1073920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p16">
            <a:extLst>
              <a:ext uri="{FF2B5EF4-FFF2-40B4-BE49-F238E27FC236}">
                <a16:creationId xmlns:a16="http://schemas.microsoft.com/office/drawing/2014/main" id="{12CB0F06-49F3-2E26-4FFC-5013BFEEC2C5}"/>
              </a:ext>
            </a:extLst>
          </p:cNvPr>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Poppins"/>
                <a:ea typeface="Poppins"/>
                <a:cs typeface="Poppins"/>
                <a:sym typeface="Poppins"/>
              </a:rPr>
              <a:t>REACH Hub </a:t>
            </a:r>
            <a:r>
              <a:rPr lang="en-US" sz="2400" dirty="0">
                <a:latin typeface="Poppins"/>
                <a:ea typeface="Poppins"/>
                <a:cs typeface="Poppins"/>
                <a:sym typeface="Poppins"/>
              </a:rPr>
              <a:t>| Basics of accounting: tax &amp; audit</a:t>
            </a:r>
            <a:endParaRPr dirty="0"/>
          </a:p>
        </p:txBody>
      </p:sp>
      <p:sp>
        <p:nvSpPr>
          <p:cNvPr id="5" name="TextBox 4">
            <a:extLst>
              <a:ext uri="{FF2B5EF4-FFF2-40B4-BE49-F238E27FC236}">
                <a16:creationId xmlns:a16="http://schemas.microsoft.com/office/drawing/2014/main" id="{97EC2C32-F08B-AE17-763A-70C0CAF3EC12}"/>
              </a:ext>
            </a:extLst>
          </p:cNvPr>
          <p:cNvSpPr txBox="1"/>
          <p:nvPr/>
        </p:nvSpPr>
        <p:spPr>
          <a:xfrm>
            <a:off x="187212" y="542312"/>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Tax credits (part 2 of 2)</a:t>
            </a:r>
            <a:endParaRPr lang="en-US" sz="2000" b="1"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666F02CB-5324-1733-7F40-3E04C07DDA2D}"/>
              </a:ext>
            </a:extLst>
          </p:cNvPr>
          <p:cNvSpPr txBox="1"/>
          <p:nvPr/>
        </p:nvSpPr>
        <p:spPr>
          <a:xfrm>
            <a:off x="389965" y="979742"/>
            <a:ext cx="8566820" cy="646331"/>
          </a:xfrm>
          <a:prstGeom prst="rect">
            <a:avLst/>
          </a:prstGeom>
          <a:noFill/>
        </p:spPr>
        <p:txBody>
          <a:bodyPr wrap="square">
            <a:spAutoFit/>
          </a:bodyPr>
          <a:lstStyle/>
          <a:p>
            <a:pPr marL="0" indent="0" algn="ctr">
              <a:buNone/>
            </a:pPr>
            <a:r>
              <a:rPr lang="en-US" dirty="0"/>
              <a:t>Small businesses can access various tax credits designed to reduce tax liability and encourage beneficial business practices. Here's an overview of notable federal tax credits:</a:t>
            </a:r>
            <a:endParaRPr lang="en-US" dirty="0">
              <a:latin typeface="Poppins" pitchFamily="2" charset="77"/>
              <a:cs typeface="Poppins" pitchFamily="2" charset="77"/>
            </a:endParaRPr>
          </a:p>
        </p:txBody>
      </p:sp>
      <p:sp>
        <p:nvSpPr>
          <p:cNvPr id="6" name="TextBox 5">
            <a:extLst>
              <a:ext uri="{FF2B5EF4-FFF2-40B4-BE49-F238E27FC236}">
                <a16:creationId xmlns:a16="http://schemas.microsoft.com/office/drawing/2014/main" id="{96F36A4A-7A01-8DD8-1979-A71FAAA8E700}"/>
              </a:ext>
            </a:extLst>
          </p:cNvPr>
          <p:cNvSpPr txBox="1"/>
          <p:nvPr/>
        </p:nvSpPr>
        <p:spPr>
          <a:xfrm>
            <a:off x="389964" y="1786504"/>
            <a:ext cx="8566819" cy="4401205"/>
          </a:xfrm>
          <a:prstGeom prst="rect">
            <a:avLst/>
          </a:prstGeom>
          <a:noFill/>
        </p:spPr>
        <p:txBody>
          <a:bodyPr wrap="square">
            <a:spAutoFit/>
          </a:bodyPr>
          <a:lstStyle/>
          <a:p>
            <a:r>
              <a:rPr lang="en-US" sz="1400" b="1" dirty="0">
                <a:latin typeface="Poppins" panose="00000500000000000000" pitchFamily="2" charset="0"/>
                <a:cs typeface="Poppins" panose="00000500000000000000" pitchFamily="2" charset="0"/>
              </a:rPr>
              <a:t>Work Opportunity Tax Credit (WOTC)</a:t>
            </a:r>
            <a:r>
              <a:rPr lang="en-US" sz="1400" dirty="0">
                <a:latin typeface="Poppins" panose="00000500000000000000" pitchFamily="2" charset="0"/>
                <a:cs typeface="Poppins" panose="00000500000000000000" pitchFamily="2" charset="0"/>
              </a:rPr>
              <a:t>: Incentivizes hiring individuals from targeted groups facing employment barriers, such as veterans and ex-felons. The credit amounts to 40% of qualified first-year wages, up to $6,000 per employee. </a:t>
            </a:r>
            <a:r>
              <a:rPr lang="en-US" sz="1400" dirty="0">
                <a:latin typeface="Poppins" panose="00000500000000000000" pitchFamily="2" charset="0"/>
                <a:cs typeface="Poppins" panose="00000500000000000000" pitchFamily="2" charset="0"/>
                <a:hlinkClick r:id="rId2"/>
              </a:rPr>
              <a:t>Internal Revenue Service</a:t>
            </a:r>
            <a:endParaRPr lang="en-US" sz="1400" dirty="0">
              <a:latin typeface="Poppins" panose="00000500000000000000" pitchFamily="2" charset="0"/>
              <a:cs typeface="Poppins" panose="00000500000000000000" pitchFamily="2" charset="0"/>
            </a:endParaRPr>
          </a:p>
          <a:p>
            <a:endParaRPr lang="en-US" sz="1400" b="1" dirty="0">
              <a:latin typeface="Poppins" panose="00000500000000000000" pitchFamily="2" charset="0"/>
              <a:cs typeface="Poppins" panose="00000500000000000000" pitchFamily="2" charset="0"/>
            </a:endParaRPr>
          </a:p>
          <a:p>
            <a:r>
              <a:rPr lang="en-US" sz="1400" b="1" dirty="0">
                <a:latin typeface="Poppins" panose="00000500000000000000" pitchFamily="2" charset="0"/>
                <a:cs typeface="Poppins" panose="00000500000000000000" pitchFamily="2" charset="0"/>
              </a:rPr>
              <a:t>Small Business Health Care Tax Credit</a:t>
            </a:r>
            <a:r>
              <a:rPr lang="en-US" sz="1400" dirty="0">
                <a:latin typeface="Poppins" panose="00000500000000000000" pitchFamily="2" charset="0"/>
                <a:cs typeface="Poppins" panose="00000500000000000000" pitchFamily="2" charset="0"/>
              </a:rPr>
              <a:t>: Assists small businesses in providing health insurance to employees. To qualify, businesses must have fewer than 25 full-time equivalent employees with average annual wages below a specified threshold and cover at least 50% of premium costs. The credit can cover up to 50% of premium expenses. </a:t>
            </a:r>
            <a:r>
              <a:rPr lang="en-US" sz="1400" dirty="0">
                <a:latin typeface="Poppins" panose="00000500000000000000" pitchFamily="2" charset="0"/>
                <a:cs typeface="Poppins" panose="00000500000000000000" pitchFamily="2" charset="0"/>
                <a:hlinkClick r:id="rId3"/>
              </a:rPr>
              <a:t>U.S. Chamber of Commerce</a:t>
            </a:r>
            <a:endParaRPr lang="en-US" sz="1400" dirty="0">
              <a:latin typeface="Poppins" panose="00000500000000000000" pitchFamily="2" charset="0"/>
              <a:cs typeface="Poppins" panose="00000500000000000000" pitchFamily="2" charset="0"/>
            </a:endParaRPr>
          </a:p>
          <a:p>
            <a:endParaRPr lang="en-US" sz="1400" b="1" dirty="0">
              <a:latin typeface="Poppins" panose="00000500000000000000" pitchFamily="2" charset="0"/>
              <a:cs typeface="Poppins" panose="00000500000000000000" pitchFamily="2" charset="0"/>
            </a:endParaRPr>
          </a:p>
          <a:p>
            <a:r>
              <a:rPr lang="en-US" sz="1400" b="1" dirty="0">
                <a:latin typeface="Poppins" panose="00000500000000000000" pitchFamily="2" charset="0"/>
                <a:cs typeface="Poppins" panose="00000500000000000000" pitchFamily="2" charset="0"/>
              </a:rPr>
              <a:t>Credit for Increasing Research Activities (R&amp;D Credit)</a:t>
            </a:r>
            <a:r>
              <a:rPr lang="en-US" sz="1400" dirty="0">
                <a:latin typeface="Poppins" panose="00000500000000000000" pitchFamily="2" charset="0"/>
                <a:cs typeface="Poppins" panose="00000500000000000000" pitchFamily="2" charset="0"/>
              </a:rPr>
              <a:t>: Encourages investment in research and development. Applicable to expenses like wages for research-related employees and costs of developing new products or processes. </a:t>
            </a:r>
            <a:r>
              <a:rPr lang="en-US" sz="1400" dirty="0">
                <a:latin typeface="Poppins" panose="00000500000000000000" pitchFamily="2" charset="0"/>
                <a:cs typeface="Poppins" panose="00000500000000000000" pitchFamily="2" charset="0"/>
                <a:hlinkClick r:id="rId4"/>
              </a:rPr>
              <a:t>NerdWallet</a:t>
            </a:r>
            <a:endParaRPr lang="en-US" sz="1400" dirty="0">
              <a:latin typeface="Poppins" panose="00000500000000000000" pitchFamily="2" charset="0"/>
              <a:cs typeface="Poppins" panose="00000500000000000000" pitchFamily="2" charset="0"/>
            </a:endParaRPr>
          </a:p>
          <a:p>
            <a:endParaRPr lang="en-US" sz="1400" b="1" dirty="0">
              <a:latin typeface="Poppins" panose="00000500000000000000" pitchFamily="2" charset="0"/>
              <a:cs typeface="Poppins" panose="00000500000000000000" pitchFamily="2" charset="0"/>
            </a:endParaRPr>
          </a:p>
          <a:p>
            <a:r>
              <a:rPr lang="en-US" sz="1400" b="1" dirty="0">
                <a:latin typeface="Poppins" panose="00000500000000000000" pitchFamily="2" charset="0"/>
                <a:cs typeface="Poppins" panose="00000500000000000000" pitchFamily="2" charset="0"/>
              </a:rPr>
              <a:t>Disabled Access Credit</a:t>
            </a:r>
            <a:r>
              <a:rPr lang="en-US" sz="1400" dirty="0">
                <a:latin typeface="Poppins" panose="00000500000000000000" pitchFamily="2" charset="0"/>
                <a:cs typeface="Poppins" panose="00000500000000000000" pitchFamily="2" charset="0"/>
              </a:rPr>
              <a:t>: Supports small businesses in making facilities accessible to individuals with disabilities. Covers 50% of eligible expenditures between $250 and $10,250, with a maximum credit of $5,000. </a:t>
            </a:r>
            <a:r>
              <a:rPr lang="en-US" sz="1400" dirty="0">
                <a:latin typeface="Poppins" panose="00000500000000000000" pitchFamily="2" charset="0"/>
                <a:cs typeface="Poppins" panose="00000500000000000000" pitchFamily="2" charset="0"/>
                <a:hlinkClick r:id="rId2"/>
              </a:rPr>
              <a:t>Internal Revenue Service</a:t>
            </a:r>
            <a:endParaRPr lang="en-US" sz="1400" dirty="0">
              <a:latin typeface="Poppins" panose="00000500000000000000" pitchFamily="2" charset="0"/>
              <a:cs typeface="Poppins" panose="00000500000000000000" pitchFamily="2" charset="0"/>
            </a:endParaRPr>
          </a:p>
          <a:p>
            <a:endParaRPr lang="en-US" sz="1400" b="1" dirty="0">
              <a:latin typeface="Poppins" panose="00000500000000000000" pitchFamily="2" charset="0"/>
              <a:cs typeface="Poppins" panose="00000500000000000000" pitchFamily="2" charset="0"/>
            </a:endParaRPr>
          </a:p>
          <a:p>
            <a:r>
              <a:rPr lang="en-US" sz="1400" b="1" dirty="0">
                <a:latin typeface="Poppins" panose="00000500000000000000" pitchFamily="2" charset="0"/>
                <a:cs typeface="Poppins" panose="00000500000000000000" pitchFamily="2" charset="0"/>
              </a:rPr>
              <a:t>Employer Credit for Paid Family and Medical Leave</a:t>
            </a:r>
            <a:r>
              <a:rPr lang="en-US" sz="1400" dirty="0">
                <a:latin typeface="Poppins" panose="00000500000000000000" pitchFamily="2" charset="0"/>
                <a:cs typeface="Poppins" panose="00000500000000000000" pitchFamily="2" charset="0"/>
              </a:rPr>
              <a:t>: Available to employers providing paid family and medical leave to employees. The credit ranges from 12.5% to 25% of wages paid during leave, depending on the wage percentage paid. </a:t>
            </a:r>
            <a:r>
              <a:rPr lang="en-US" sz="1400" dirty="0">
                <a:latin typeface="Poppins" panose="00000500000000000000" pitchFamily="2" charset="0"/>
                <a:cs typeface="Poppins" panose="00000500000000000000" pitchFamily="2" charset="0"/>
                <a:hlinkClick r:id="rId2"/>
              </a:rPr>
              <a:t>Internal Revenue Service</a:t>
            </a:r>
            <a:endParaRPr lang="en-US" sz="1400" dirty="0">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BB34C7EB-EE84-57C3-252A-EA4DC579C185}"/>
              </a:ext>
            </a:extLst>
          </p:cNvPr>
          <p:cNvSpPr/>
          <p:nvPr/>
        </p:nvSpPr>
        <p:spPr>
          <a:xfrm>
            <a:off x="0" y="-9701"/>
            <a:ext cx="9160437"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87A74C4-CA34-F032-87BF-7CBB023ECA75}"/>
              </a:ext>
            </a:extLst>
          </p:cNvPr>
          <p:cNvSpPr/>
          <p:nvPr/>
        </p:nvSpPr>
        <p:spPr>
          <a:xfrm>
            <a:off x="504824" y="1065230"/>
            <a:ext cx="7953267" cy="39498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logo with a couple of people climbing a mountain&#10;&#10;Description automatically generated">
            <a:extLst>
              <a:ext uri="{FF2B5EF4-FFF2-40B4-BE49-F238E27FC236}">
                <a16:creationId xmlns:a16="http://schemas.microsoft.com/office/drawing/2014/main" id="{5C2C419E-1570-D32E-A6A5-2E171F6B38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7509" y="1379046"/>
            <a:ext cx="1257684" cy="1005261"/>
          </a:xfrm>
          <a:prstGeom prst="rect">
            <a:avLst/>
          </a:prstGeom>
        </p:spPr>
      </p:pic>
      <p:sp>
        <p:nvSpPr>
          <p:cNvPr id="9" name="TextBox 8">
            <a:extLst>
              <a:ext uri="{FF2B5EF4-FFF2-40B4-BE49-F238E27FC236}">
                <a16:creationId xmlns:a16="http://schemas.microsoft.com/office/drawing/2014/main" id="{899C810A-2019-3847-761A-6D5E2012FBC2}"/>
              </a:ext>
            </a:extLst>
          </p:cNvPr>
          <p:cNvSpPr txBox="1"/>
          <p:nvPr/>
        </p:nvSpPr>
        <p:spPr>
          <a:xfrm>
            <a:off x="685909" y="2544738"/>
            <a:ext cx="7524837" cy="2062103"/>
          </a:xfrm>
          <a:prstGeom prst="rect">
            <a:avLst/>
          </a:prstGeom>
          <a:noFill/>
        </p:spPr>
        <p:txBody>
          <a:bodyPr wrap="square">
            <a:spAutoFit/>
          </a:bodyPr>
          <a:lstStyle/>
          <a:p>
            <a:pPr algn="ctr"/>
            <a:r>
              <a:rPr lang="en-US" sz="1600" b="1" dirty="0">
                <a:latin typeface="Poppins" panose="00000500000000000000" pitchFamily="2" charset="0"/>
                <a:cs typeface="Poppins" panose="00000500000000000000" pitchFamily="2" charset="0"/>
              </a:rPr>
              <a:t>How to find credits and deductions</a:t>
            </a:r>
            <a:endParaRPr lang="en-US" sz="1600" dirty="0">
              <a:latin typeface="Poppins" panose="00000500000000000000" pitchFamily="2" charset="0"/>
              <a:cs typeface="Poppins" panose="00000500000000000000" pitchFamily="2" charset="0"/>
            </a:endParaRPr>
          </a:p>
          <a:p>
            <a:pPr algn="ctr"/>
            <a:r>
              <a:rPr lang="en-US" sz="1600" dirty="0">
                <a:solidFill>
                  <a:schemeClr val="tx1"/>
                </a:solidFill>
                <a:latin typeface="Poppins" panose="00000500000000000000" pitchFamily="2" charset="0"/>
                <a:cs typeface="Poppins" panose="00000500000000000000" pitchFamily="2" charset="0"/>
              </a:rPr>
              <a:t>Broadly there are five ways to stay on top of what tax credits and deductions you need, but none is more important than the first:</a:t>
            </a:r>
          </a:p>
          <a:p>
            <a:pPr marL="342900" indent="-342900" algn="ctr">
              <a:buAutoNum type="arabicPeriod"/>
            </a:pPr>
            <a:r>
              <a:rPr lang="en-US" sz="1600" dirty="0">
                <a:latin typeface="Poppins" panose="00000500000000000000" pitchFamily="2" charset="0"/>
                <a:cs typeface="Poppins" panose="00000500000000000000" pitchFamily="2" charset="0"/>
              </a:rPr>
              <a:t>Work with a tax professional or accountant (see below);</a:t>
            </a:r>
          </a:p>
          <a:p>
            <a:pPr marL="342900" indent="-342900" algn="ctr">
              <a:buAutoNum type="arabicPeriod"/>
            </a:pPr>
            <a:r>
              <a:rPr lang="en-US" sz="1600" dirty="0">
                <a:solidFill>
                  <a:schemeClr val="tx1"/>
                </a:solidFill>
                <a:latin typeface="Poppins" panose="00000500000000000000" pitchFamily="2" charset="0"/>
                <a:cs typeface="Poppins" panose="00000500000000000000" pitchFamily="2" charset="0"/>
              </a:rPr>
              <a:t>Research federal tax credits &amp; deductions yourself – via the IRS website or relevant state departments of revenue;</a:t>
            </a:r>
          </a:p>
          <a:p>
            <a:pPr marL="342900" indent="-342900" algn="ctr">
              <a:buAutoNum type="arabicPeriod"/>
            </a:pPr>
            <a:r>
              <a:rPr lang="en-US" sz="1600" dirty="0">
                <a:latin typeface="Poppins" panose="00000500000000000000" pitchFamily="2" charset="0"/>
                <a:cs typeface="Poppins" panose="00000500000000000000" pitchFamily="2" charset="0"/>
              </a:rPr>
              <a:t>Use business accounting software;</a:t>
            </a:r>
          </a:p>
          <a:p>
            <a:pPr marL="342900" indent="-342900" algn="ctr">
              <a:buAutoNum type="arabicPeriod"/>
            </a:pPr>
            <a:r>
              <a:rPr lang="en-US" sz="1600" dirty="0">
                <a:latin typeface="Poppins" panose="00000500000000000000" pitchFamily="2" charset="0"/>
                <a:cs typeface="Poppins" panose="00000500000000000000" pitchFamily="2" charset="0"/>
              </a:rPr>
              <a:t>Follow IRS updates or subscribe to business tax newsletters.</a:t>
            </a:r>
          </a:p>
        </p:txBody>
      </p:sp>
    </p:spTree>
    <p:extLst>
      <p:ext uri="{BB962C8B-B14F-4D97-AF65-F5344CB8AC3E}">
        <p14:creationId xmlns:p14="http://schemas.microsoft.com/office/powerpoint/2010/main" val="3816121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88518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Basics of accounting</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tax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Tax types and deadlines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Deductions and credits</a:t>
            </a:r>
          </a:p>
          <a:p>
            <a:pPr marL="514350" indent="-514350">
              <a:lnSpc>
                <a:spcPct val="150000"/>
              </a:lnSpc>
              <a:buFontTx/>
              <a:buAutoNum type="arabicPeriod"/>
            </a:pPr>
            <a:r>
              <a:rPr lang="en-US" dirty="0">
                <a:latin typeface="Poppins" panose="00000500000000000000" pitchFamily="2" charset="0"/>
                <a:cs typeface="Poppins" panose="00000500000000000000" pitchFamily="2" charset="0"/>
              </a:rPr>
              <a:t>Key audit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Types of audits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Auditing process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Working with accounting professionals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What’s next</a:t>
            </a:r>
          </a:p>
        </p:txBody>
      </p:sp>
    </p:spTree>
    <p:extLst>
      <p:ext uri="{BB962C8B-B14F-4D97-AF65-F5344CB8AC3E}">
        <p14:creationId xmlns:p14="http://schemas.microsoft.com/office/powerpoint/2010/main" val="1529148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Key audit issues for small businesses</a:t>
            </a:r>
            <a:endParaRPr lang="en-US" sz="2000" b="1" dirty="0">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19B39CA0-C17A-CF8C-F4E5-443876062099}"/>
              </a:ext>
            </a:extLst>
          </p:cNvPr>
          <p:cNvSpPr txBox="1"/>
          <p:nvPr/>
        </p:nvSpPr>
        <p:spPr>
          <a:xfrm>
            <a:off x="335666" y="1193090"/>
            <a:ext cx="8621120" cy="1015663"/>
          </a:xfrm>
          <a:prstGeom prst="rect">
            <a:avLst/>
          </a:prstGeom>
          <a:noFill/>
        </p:spPr>
        <p:txBody>
          <a:bodyPr wrap="square">
            <a:spAutoFit/>
          </a:bodyPr>
          <a:lstStyle/>
          <a:p>
            <a:pPr algn="ctr"/>
            <a:r>
              <a:rPr lang="en-US" sz="2000" dirty="0">
                <a:latin typeface="Poppins" panose="00000500000000000000" pitchFamily="2" charset="0"/>
                <a:cs typeface="Poppins" panose="00000500000000000000" pitchFamily="2" charset="0"/>
              </a:rPr>
              <a:t>An</a:t>
            </a:r>
            <a:r>
              <a:rPr lang="en-US" sz="2000" b="1" dirty="0">
                <a:latin typeface="Poppins" panose="00000500000000000000" pitchFamily="2" charset="0"/>
                <a:cs typeface="Poppins" panose="00000500000000000000" pitchFamily="2" charset="0"/>
              </a:rPr>
              <a:t> audit </a:t>
            </a:r>
            <a:r>
              <a:rPr lang="en-US" sz="2000" dirty="0">
                <a:latin typeface="Poppins" panose="00000500000000000000" pitchFamily="2" charset="0"/>
                <a:cs typeface="Poppins" panose="00000500000000000000" pitchFamily="2" charset="0"/>
              </a:rPr>
              <a:t>is an independent examination of a business’s financial records, processes, and operations to verify their accuracy, compliance, and integrity.</a:t>
            </a:r>
          </a:p>
        </p:txBody>
      </p:sp>
      <p:sp>
        <p:nvSpPr>
          <p:cNvPr id="18" name="TextBox 17">
            <a:extLst>
              <a:ext uri="{FF2B5EF4-FFF2-40B4-BE49-F238E27FC236}">
                <a16:creationId xmlns:a16="http://schemas.microsoft.com/office/drawing/2014/main" id="{DC31B516-6317-16F5-E0BE-7074B9F105B2}"/>
              </a:ext>
            </a:extLst>
          </p:cNvPr>
          <p:cNvSpPr txBox="1"/>
          <p:nvPr/>
        </p:nvSpPr>
        <p:spPr>
          <a:xfrm>
            <a:off x="2731624" y="2568136"/>
            <a:ext cx="5914663" cy="3693319"/>
          </a:xfrm>
          <a:prstGeom prst="rect">
            <a:avLst/>
          </a:prstGeom>
          <a:noFill/>
        </p:spPr>
        <p:txBody>
          <a:bodyPr wrap="square">
            <a:spAutoFit/>
          </a:bodyPr>
          <a:lstStyle/>
          <a:p>
            <a:pPr algn="ctr"/>
            <a:r>
              <a:rPr lang="en-US" sz="1800" dirty="0">
                <a:latin typeface="Poppins" panose="00000500000000000000" pitchFamily="2" charset="0"/>
                <a:cs typeface="Poppins" panose="00000500000000000000" pitchFamily="2" charset="0"/>
              </a:rPr>
              <a:t>For example, Plantain &amp; Spice – a fast-casual restaurant (see the Business Idea Sketch presentation), might get audited by:</a:t>
            </a:r>
          </a:p>
          <a:p>
            <a:pPr algn="ctr"/>
            <a:endParaRPr lang="en-US" sz="1800" dirty="0">
              <a:latin typeface="Poppins" panose="00000500000000000000" pitchFamily="2" charset="0"/>
              <a:cs typeface="Poppins" panose="00000500000000000000" pitchFamily="2" charset="0"/>
            </a:endParaRPr>
          </a:p>
          <a:p>
            <a:pPr marL="457200" indent="-457200" algn="ctr">
              <a:buFont typeface="+mj-lt"/>
              <a:buAutoNum type="arabicPeriod"/>
            </a:pPr>
            <a:r>
              <a:rPr lang="en-US" dirty="0">
                <a:latin typeface="Poppins" panose="00000500000000000000" pitchFamily="2" charset="0"/>
                <a:cs typeface="Poppins" panose="00000500000000000000" pitchFamily="2" charset="0"/>
              </a:rPr>
              <a:t>A</a:t>
            </a:r>
            <a:r>
              <a:rPr lang="en-US" sz="1800" dirty="0">
                <a:latin typeface="Poppins" panose="00000500000000000000" pitchFamily="2" charset="0"/>
                <a:cs typeface="Poppins" panose="00000500000000000000" pitchFamily="2" charset="0"/>
              </a:rPr>
              <a:t> bank/investor that might lend/invest money in the business;</a:t>
            </a:r>
          </a:p>
          <a:p>
            <a:pPr marL="457200" indent="-457200" algn="ctr">
              <a:buFont typeface="+mj-lt"/>
              <a:buAutoNum type="arabicPeriod"/>
            </a:pPr>
            <a:endParaRPr lang="en-US" sz="1800" dirty="0">
              <a:latin typeface="Poppins" panose="00000500000000000000" pitchFamily="2" charset="0"/>
              <a:cs typeface="Poppins" panose="00000500000000000000" pitchFamily="2" charset="0"/>
            </a:endParaRPr>
          </a:p>
          <a:p>
            <a:pPr marL="457200" indent="-457200" algn="ctr">
              <a:buFont typeface="+mj-lt"/>
              <a:buAutoNum type="arabicPeriod"/>
            </a:pPr>
            <a:r>
              <a:rPr lang="en-US" sz="1800" dirty="0">
                <a:latin typeface="Poppins" panose="00000500000000000000" pitchFamily="2" charset="0"/>
                <a:cs typeface="Poppins" panose="00000500000000000000" pitchFamily="2" charset="0"/>
              </a:rPr>
              <a:t>The Internal Revenue Service if they detect any potential tax irregularities;</a:t>
            </a:r>
          </a:p>
          <a:p>
            <a:pPr marL="457200" indent="-457200" algn="ctr">
              <a:buFont typeface="+mj-lt"/>
              <a:buAutoNum type="arabicPeriod"/>
            </a:pPr>
            <a:endParaRPr lang="en-US" dirty="0">
              <a:latin typeface="Poppins" panose="00000500000000000000" pitchFamily="2" charset="0"/>
              <a:cs typeface="Poppins" panose="00000500000000000000" pitchFamily="2" charset="0"/>
            </a:endParaRPr>
          </a:p>
          <a:p>
            <a:pPr marL="457200" indent="-457200" algn="ctr">
              <a:buFont typeface="+mj-lt"/>
              <a:buAutoNum type="arabicPeriod"/>
            </a:pPr>
            <a:r>
              <a:rPr lang="en-US" sz="1800" dirty="0">
                <a:latin typeface="Poppins" panose="00000500000000000000" pitchFamily="2" charset="0"/>
                <a:cs typeface="Poppins" panose="00000500000000000000" pitchFamily="2" charset="0"/>
              </a:rPr>
              <a:t>California state if they suspect any discrepancies in payroll or classification of empl</a:t>
            </a:r>
            <a:r>
              <a:rPr lang="en-US" dirty="0">
                <a:latin typeface="Poppins" panose="00000500000000000000" pitchFamily="2" charset="0"/>
                <a:cs typeface="Poppins" panose="00000500000000000000" pitchFamily="2" charset="0"/>
              </a:rPr>
              <a:t>oyees.</a:t>
            </a:r>
            <a:endParaRPr lang="en-US" sz="1800" dirty="0">
              <a:latin typeface="Poppins" panose="00000500000000000000" pitchFamily="2" charset="0"/>
              <a:cs typeface="Poppins" panose="00000500000000000000" pitchFamily="2" charset="0"/>
            </a:endParaRPr>
          </a:p>
        </p:txBody>
      </p:sp>
      <p:pic>
        <p:nvPicPr>
          <p:cNvPr id="19" name="Picture 18">
            <a:extLst>
              <a:ext uri="{FF2B5EF4-FFF2-40B4-BE49-F238E27FC236}">
                <a16:creationId xmlns:a16="http://schemas.microsoft.com/office/drawing/2014/main" id="{738B1859-B21E-BD12-61E0-B49461046D21}"/>
              </a:ext>
            </a:extLst>
          </p:cNvPr>
          <p:cNvPicPr>
            <a:picLocks noChangeAspect="1"/>
          </p:cNvPicPr>
          <p:nvPr/>
        </p:nvPicPr>
        <p:blipFill>
          <a:blip r:embed="rId3"/>
          <a:stretch>
            <a:fillRect/>
          </a:stretch>
        </p:blipFill>
        <p:spPr>
          <a:xfrm>
            <a:off x="335666" y="2709374"/>
            <a:ext cx="2201295" cy="2200197"/>
          </a:xfrm>
          <a:prstGeom prst="rect">
            <a:avLst/>
          </a:prstGeom>
        </p:spPr>
      </p:pic>
    </p:spTree>
    <p:extLst>
      <p:ext uri="{BB962C8B-B14F-4D97-AF65-F5344CB8AC3E}">
        <p14:creationId xmlns:p14="http://schemas.microsoft.com/office/powerpoint/2010/main" val="3517974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Key audit issues for small businesses</a:t>
            </a:r>
            <a:endParaRPr lang="en-US" sz="2000" b="1" dirty="0">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19B39CA0-C17A-CF8C-F4E5-443876062099}"/>
              </a:ext>
            </a:extLst>
          </p:cNvPr>
          <p:cNvSpPr txBox="1"/>
          <p:nvPr/>
        </p:nvSpPr>
        <p:spPr>
          <a:xfrm>
            <a:off x="335666" y="1193090"/>
            <a:ext cx="8621120" cy="2308324"/>
          </a:xfrm>
          <a:prstGeom prst="rect">
            <a:avLst/>
          </a:prstGeom>
          <a:noFill/>
        </p:spPr>
        <p:txBody>
          <a:bodyPr wrap="square">
            <a:spAutoFit/>
          </a:bodyPr>
          <a:lstStyle/>
          <a:p>
            <a:pPr algn="ctr"/>
            <a:r>
              <a:rPr lang="en-US" dirty="0">
                <a:latin typeface="Poppins" panose="00000500000000000000" pitchFamily="2" charset="0"/>
                <a:cs typeface="Poppins" panose="00000500000000000000" pitchFamily="2" charset="0"/>
              </a:rPr>
              <a:t>While many audits are conducted on a small business, small businesses can also conduct audits of themselves – and these can be important ways to:</a:t>
            </a:r>
          </a:p>
          <a:p>
            <a:pPr marL="342900" indent="-342900" algn="ctr">
              <a:buFont typeface="Arial" panose="020B0604020202020204" pitchFamily="34" charset="0"/>
              <a:buChar char="•"/>
            </a:pPr>
            <a:r>
              <a:rPr lang="en-US" dirty="0">
                <a:latin typeface="Poppins" panose="00000500000000000000" pitchFamily="2" charset="0"/>
                <a:cs typeface="Poppins" panose="00000500000000000000" pitchFamily="2" charset="0"/>
              </a:rPr>
              <a:t>Improve financial management and decision-making;</a:t>
            </a:r>
          </a:p>
          <a:p>
            <a:pPr marL="342900" indent="-342900" algn="ctr">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342900" indent="-342900" algn="ctr">
              <a:buFont typeface="Arial" panose="020B0604020202020204" pitchFamily="34" charset="0"/>
              <a:buChar char="•"/>
            </a:pPr>
            <a:r>
              <a:rPr lang="en-US" dirty="0">
                <a:latin typeface="Poppins" panose="00000500000000000000" pitchFamily="2" charset="0"/>
                <a:cs typeface="Poppins" panose="00000500000000000000" pitchFamily="2" charset="0"/>
              </a:rPr>
              <a:t>Strengthen credibility with lenders and partners;</a:t>
            </a:r>
          </a:p>
          <a:p>
            <a:pPr marL="342900" indent="-342900" algn="ctr">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342900" indent="-342900" algn="ctr">
              <a:buFont typeface="Arial" panose="020B0604020202020204" pitchFamily="34" charset="0"/>
              <a:buChar char="•"/>
            </a:pPr>
            <a:r>
              <a:rPr lang="en-US" dirty="0">
                <a:latin typeface="Poppins" panose="00000500000000000000" pitchFamily="2" charset="0"/>
                <a:cs typeface="Poppins" panose="00000500000000000000" pitchFamily="2" charset="0"/>
              </a:rPr>
              <a:t>Reduces the risk of fines and penalties.</a:t>
            </a:r>
          </a:p>
        </p:txBody>
      </p:sp>
      <p:sp>
        <p:nvSpPr>
          <p:cNvPr id="18" name="TextBox 17">
            <a:extLst>
              <a:ext uri="{FF2B5EF4-FFF2-40B4-BE49-F238E27FC236}">
                <a16:creationId xmlns:a16="http://schemas.microsoft.com/office/drawing/2014/main" id="{DC31B516-6317-16F5-E0BE-7074B9F105B2}"/>
              </a:ext>
            </a:extLst>
          </p:cNvPr>
          <p:cNvSpPr txBox="1"/>
          <p:nvPr/>
        </p:nvSpPr>
        <p:spPr>
          <a:xfrm>
            <a:off x="2731624" y="4007194"/>
            <a:ext cx="5914663" cy="2308324"/>
          </a:xfrm>
          <a:prstGeom prst="rect">
            <a:avLst/>
          </a:prstGeom>
          <a:noFill/>
        </p:spPr>
        <p:txBody>
          <a:bodyPr wrap="square">
            <a:spAutoFit/>
          </a:bodyPr>
          <a:lstStyle/>
          <a:p>
            <a:pPr algn="ctr"/>
            <a:r>
              <a:rPr lang="en-US" sz="1800" dirty="0">
                <a:latin typeface="Poppins" panose="00000500000000000000" pitchFamily="2" charset="0"/>
                <a:cs typeface="Poppins" panose="00000500000000000000" pitchFamily="2" charset="0"/>
              </a:rPr>
              <a:t>For example, Plantain &amp; Spice, might conduct an audit of itself to:</a:t>
            </a:r>
          </a:p>
          <a:p>
            <a:pPr algn="ctr"/>
            <a:endParaRPr lang="en-US" sz="1800" dirty="0">
              <a:latin typeface="Poppins" panose="00000500000000000000" pitchFamily="2" charset="0"/>
              <a:cs typeface="Poppins" panose="00000500000000000000" pitchFamily="2" charset="0"/>
            </a:endParaRPr>
          </a:p>
          <a:p>
            <a:pPr marL="457200" indent="-457200" algn="ctr">
              <a:buFont typeface="+mj-lt"/>
              <a:buAutoNum type="arabicPeriod"/>
            </a:pPr>
            <a:r>
              <a:rPr lang="en-US" sz="1800" dirty="0">
                <a:latin typeface="Poppins" panose="00000500000000000000" pitchFamily="2" charset="0"/>
                <a:cs typeface="Poppins" panose="00000500000000000000" pitchFamily="2" charset="0"/>
              </a:rPr>
              <a:t>Detect potential fraud being committed by its employees;</a:t>
            </a:r>
          </a:p>
          <a:p>
            <a:pPr marL="457200" indent="-457200" algn="ctr">
              <a:buFont typeface="+mj-lt"/>
              <a:buAutoNum type="arabicPeriod"/>
            </a:pPr>
            <a:endParaRPr lang="en-US" sz="1800" dirty="0">
              <a:latin typeface="Poppins" panose="00000500000000000000" pitchFamily="2" charset="0"/>
              <a:cs typeface="Poppins" panose="00000500000000000000" pitchFamily="2" charset="0"/>
            </a:endParaRPr>
          </a:p>
          <a:p>
            <a:pPr marL="457200" indent="-457200" algn="ctr">
              <a:buFont typeface="+mj-lt"/>
              <a:buAutoNum type="arabicPeriod"/>
            </a:pPr>
            <a:r>
              <a:rPr lang="en-US" dirty="0">
                <a:latin typeface="Poppins" panose="00000500000000000000" pitchFamily="2" charset="0"/>
                <a:cs typeface="Poppins" panose="00000500000000000000" pitchFamily="2" charset="0"/>
              </a:rPr>
              <a:t>Improve the efficiency of its internal processes and controls.</a:t>
            </a:r>
            <a:endParaRPr lang="en-US" sz="1800" dirty="0">
              <a:latin typeface="Poppins" panose="00000500000000000000" pitchFamily="2" charset="0"/>
              <a:cs typeface="Poppins" panose="00000500000000000000" pitchFamily="2" charset="0"/>
            </a:endParaRPr>
          </a:p>
        </p:txBody>
      </p:sp>
      <p:pic>
        <p:nvPicPr>
          <p:cNvPr id="19" name="Picture 18">
            <a:extLst>
              <a:ext uri="{FF2B5EF4-FFF2-40B4-BE49-F238E27FC236}">
                <a16:creationId xmlns:a16="http://schemas.microsoft.com/office/drawing/2014/main" id="{738B1859-B21E-BD12-61E0-B49461046D21}"/>
              </a:ext>
            </a:extLst>
          </p:cNvPr>
          <p:cNvPicPr>
            <a:picLocks noChangeAspect="1"/>
          </p:cNvPicPr>
          <p:nvPr/>
        </p:nvPicPr>
        <p:blipFill>
          <a:blip r:embed="rId3"/>
          <a:stretch>
            <a:fillRect/>
          </a:stretch>
        </p:blipFill>
        <p:spPr>
          <a:xfrm>
            <a:off x="335666" y="4061258"/>
            <a:ext cx="2201295" cy="2200197"/>
          </a:xfrm>
          <a:prstGeom prst="rect">
            <a:avLst/>
          </a:prstGeom>
        </p:spPr>
      </p:pic>
    </p:spTree>
    <p:extLst>
      <p:ext uri="{BB962C8B-B14F-4D97-AF65-F5344CB8AC3E}">
        <p14:creationId xmlns:p14="http://schemas.microsoft.com/office/powerpoint/2010/main" val="418638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Internal controls</a:t>
            </a:r>
          </a:p>
        </p:txBody>
      </p:sp>
      <p:sp>
        <p:nvSpPr>
          <p:cNvPr id="5" name="TextBox 4">
            <a:extLst>
              <a:ext uri="{FF2B5EF4-FFF2-40B4-BE49-F238E27FC236}">
                <a16:creationId xmlns:a16="http://schemas.microsoft.com/office/drawing/2014/main" id="{476065F5-FF64-C2A5-10CF-07865CCB6CAA}"/>
              </a:ext>
            </a:extLst>
          </p:cNvPr>
          <p:cNvSpPr txBox="1"/>
          <p:nvPr/>
        </p:nvSpPr>
        <p:spPr>
          <a:xfrm>
            <a:off x="1410663" y="1058210"/>
            <a:ext cx="6322671" cy="707886"/>
          </a:xfrm>
          <a:prstGeom prst="rect">
            <a:avLst/>
          </a:prstGeom>
          <a:noFill/>
        </p:spPr>
        <p:txBody>
          <a:bodyPr wrap="square">
            <a:spAutoFit/>
          </a:bodyPr>
          <a:lstStyle/>
          <a:p>
            <a:pPr algn="ctr"/>
            <a:r>
              <a:rPr lang="en-US" sz="2000" dirty="0">
                <a:latin typeface="Poppins" panose="00000500000000000000" pitchFamily="2" charset="0"/>
                <a:cs typeface="Poppins" panose="00000500000000000000" pitchFamily="2" charset="0"/>
              </a:rPr>
              <a:t>An important concept to understand the nature and focus of audits are “internal controls.”</a:t>
            </a:r>
          </a:p>
        </p:txBody>
      </p:sp>
      <p:sp>
        <p:nvSpPr>
          <p:cNvPr id="7" name="TextBox 6">
            <a:extLst>
              <a:ext uri="{FF2B5EF4-FFF2-40B4-BE49-F238E27FC236}">
                <a16:creationId xmlns:a16="http://schemas.microsoft.com/office/drawing/2014/main" id="{4434B2A2-5E14-733D-F60F-2242C09FD462}"/>
              </a:ext>
            </a:extLst>
          </p:cNvPr>
          <p:cNvSpPr txBox="1"/>
          <p:nvPr/>
        </p:nvSpPr>
        <p:spPr>
          <a:xfrm>
            <a:off x="187214" y="1951927"/>
            <a:ext cx="8667418" cy="1200329"/>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Internal controls </a:t>
            </a:r>
            <a:r>
              <a:rPr lang="en-US" dirty="0">
                <a:latin typeface="Poppins" panose="00000500000000000000" pitchFamily="2" charset="0"/>
                <a:cs typeface="Poppins" panose="00000500000000000000" pitchFamily="2" charset="0"/>
              </a:rPr>
              <a:t>are processes, procedures, and systems designed to safeguard a business's assets, ensure financial reporting accuracy, improve operational efficiency, and ensure compliance with laws and regulations.</a:t>
            </a:r>
          </a:p>
        </p:txBody>
      </p:sp>
      <p:sp>
        <p:nvSpPr>
          <p:cNvPr id="10" name="TextBox 9">
            <a:extLst>
              <a:ext uri="{FF2B5EF4-FFF2-40B4-BE49-F238E27FC236}">
                <a16:creationId xmlns:a16="http://schemas.microsoft.com/office/drawing/2014/main" id="{E51EEB47-2C40-C0F0-C609-43B8B8828ADB}"/>
              </a:ext>
            </a:extLst>
          </p:cNvPr>
          <p:cNvSpPr txBox="1"/>
          <p:nvPr/>
        </p:nvSpPr>
        <p:spPr>
          <a:xfrm>
            <a:off x="187213" y="3419315"/>
            <a:ext cx="8667419" cy="3323987"/>
          </a:xfrm>
          <a:prstGeom prst="rect">
            <a:avLst/>
          </a:prstGeom>
          <a:noFill/>
        </p:spPr>
        <p:txBody>
          <a:bodyPr wrap="square">
            <a:spAutoFit/>
          </a:bodyPr>
          <a:lstStyle/>
          <a:p>
            <a:r>
              <a:rPr lang="en-US" dirty="0">
                <a:latin typeface="Poppins" panose="00000500000000000000" pitchFamily="2" charset="0"/>
                <a:cs typeface="Poppins" panose="00000500000000000000" pitchFamily="2" charset="0"/>
              </a:rPr>
              <a:t>Internal controls are important for small businesses for multiple reasons:</a:t>
            </a:r>
          </a:p>
          <a:p>
            <a:pPr marL="285750" indent="-285750">
              <a:buFont typeface="Arial" panose="020B0604020202020204" pitchFamily="34" charset="0"/>
              <a:buChar char="•"/>
            </a:pPr>
            <a:endParaRPr lang="en-US" sz="1600"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Fraud Prevention:</a:t>
            </a:r>
            <a:r>
              <a:rPr lang="en-US" sz="1600" dirty="0">
                <a:latin typeface="Poppins" panose="00000500000000000000" pitchFamily="2" charset="0"/>
                <a:cs typeface="Poppins" panose="00000500000000000000" pitchFamily="2" charset="0"/>
              </a:rPr>
              <a:t> Reduces opportunities for theft or embezzlement;</a:t>
            </a:r>
          </a:p>
          <a:p>
            <a:pPr marL="285750" indent="-285750">
              <a:buFont typeface="Arial" panose="020B0604020202020204" pitchFamily="34" charset="0"/>
              <a:buChar char="•"/>
            </a:pPr>
            <a:endParaRPr lang="en-US" sz="1600"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Financial Accuracy:</a:t>
            </a:r>
            <a:r>
              <a:rPr lang="en-US" sz="1600" dirty="0">
                <a:latin typeface="Poppins" panose="00000500000000000000" pitchFamily="2" charset="0"/>
                <a:cs typeface="Poppins" panose="00000500000000000000" pitchFamily="2" charset="0"/>
              </a:rPr>
              <a:t> Ensures reliable financial reporting and compliance with tax laws;</a:t>
            </a:r>
          </a:p>
          <a:p>
            <a:pPr marL="285750" indent="-285750">
              <a:buFont typeface="Arial" panose="020B0604020202020204" pitchFamily="34" charset="0"/>
              <a:buChar char="•"/>
            </a:pPr>
            <a:endParaRPr lang="en-US" sz="1600"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Asset Protection:</a:t>
            </a:r>
            <a:r>
              <a:rPr lang="en-US" sz="1600" dirty="0">
                <a:latin typeface="Poppins" panose="00000500000000000000" pitchFamily="2" charset="0"/>
                <a:cs typeface="Poppins" panose="00000500000000000000" pitchFamily="2" charset="0"/>
              </a:rPr>
              <a:t> Safeguards cash, inventory, and other business resources.</a:t>
            </a:r>
          </a:p>
          <a:p>
            <a:pPr marL="285750" indent="-285750">
              <a:buFont typeface="Arial" panose="020B0604020202020204" pitchFamily="34" charset="0"/>
              <a:buChar char="•"/>
            </a:pPr>
            <a:endParaRPr lang="en-US" sz="1600"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Operational Efficiency:</a:t>
            </a:r>
            <a:r>
              <a:rPr lang="en-US" sz="1600" dirty="0">
                <a:latin typeface="Poppins" panose="00000500000000000000" pitchFamily="2" charset="0"/>
                <a:cs typeface="Poppins" panose="00000500000000000000" pitchFamily="2" charset="0"/>
              </a:rPr>
              <a:t> Streamlines processes by creating clear roles and responsibilities.</a:t>
            </a:r>
          </a:p>
          <a:p>
            <a:pPr marL="285750" indent="-285750">
              <a:buFont typeface="Arial" panose="020B0604020202020204" pitchFamily="34" charset="0"/>
              <a:buChar char="•"/>
            </a:pPr>
            <a:endParaRPr lang="en-US" sz="1600"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Compliance:</a:t>
            </a:r>
            <a:r>
              <a:rPr lang="en-US" sz="1600" dirty="0">
                <a:latin typeface="Poppins" panose="00000500000000000000" pitchFamily="2" charset="0"/>
                <a:cs typeface="Poppins" panose="00000500000000000000" pitchFamily="2" charset="0"/>
              </a:rPr>
              <a:t> Helps meet regulatory requirements and prepares for audits.</a:t>
            </a:r>
          </a:p>
        </p:txBody>
      </p:sp>
    </p:spTree>
    <p:extLst>
      <p:ext uri="{BB962C8B-B14F-4D97-AF65-F5344CB8AC3E}">
        <p14:creationId xmlns:p14="http://schemas.microsoft.com/office/powerpoint/2010/main" val="2184192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Audits and internal controls</a:t>
            </a:r>
          </a:p>
        </p:txBody>
      </p:sp>
      <p:sp>
        <p:nvSpPr>
          <p:cNvPr id="3" name="TextBox 2">
            <a:extLst>
              <a:ext uri="{FF2B5EF4-FFF2-40B4-BE49-F238E27FC236}">
                <a16:creationId xmlns:a16="http://schemas.microsoft.com/office/drawing/2014/main" id="{F5A2C072-8FEA-B58E-E563-A19DBB6BF1D8}"/>
              </a:ext>
            </a:extLst>
          </p:cNvPr>
          <p:cNvSpPr txBox="1"/>
          <p:nvPr/>
        </p:nvSpPr>
        <p:spPr>
          <a:xfrm>
            <a:off x="187214" y="1058210"/>
            <a:ext cx="8769572" cy="1015663"/>
          </a:xfrm>
          <a:prstGeom prst="rect">
            <a:avLst/>
          </a:prstGeom>
          <a:noFill/>
        </p:spPr>
        <p:txBody>
          <a:bodyPr wrap="square">
            <a:spAutoFit/>
          </a:bodyPr>
          <a:lstStyle/>
          <a:p>
            <a:pPr algn="ctr"/>
            <a:r>
              <a:rPr lang="en-US" sz="2000" dirty="0">
                <a:latin typeface="Poppins" panose="00000500000000000000" pitchFamily="2" charset="0"/>
                <a:cs typeface="Poppins" panose="00000500000000000000" pitchFamily="2" charset="0"/>
              </a:rPr>
              <a:t>Audits often assess the effectiveness of internal controls (whether they are working and why) in various different areas of a business; for example, below are examples of controls.</a:t>
            </a:r>
          </a:p>
        </p:txBody>
      </p:sp>
      <p:pic>
        <p:nvPicPr>
          <p:cNvPr id="6" name="Picture 5">
            <a:extLst>
              <a:ext uri="{FF2B5EF4-FFF2-40B4-BE49-F238E27FC236}">
                <a16:creationId xmlns:a16="http://schemas.microsoft.com/office/drawing/2014/main" id="{2920B50F-1523-5C8A-272A-6D4C6EBE809C}"/>
              </a:ext>
            </a:extLst>
          </p:cNvPr>
          <p:cNvPicPr>
            <a:picLocks noChangeAspect="1"/>
          </p:cNvPicPr>
          <p:nvPr/>
        </p:nvPicPr>
        <p:blipFill>
          <a:blip r:embed="rId3"/>
          <a:stretch>
            <a:fillRect/>
          </a:stretch>
        </p:blipFill>
        <p:spPr>
          <a:xfrm>
            <a:off x="486137" y="4468727"/>
            <a:ext cx="2201295" cy="2200197"/>
          </a:xfrm>
          <a:prstGeom prst="rect">
            <a:avLst/>
          </a:prstGeom>
        </p:spPr>
      </p:pic>
      <p:sp>
        <p:nvSpPr>
          <p:cNvPr id="8" name="TextBox 7">
            <a:extLst>
              <a:ext uri="{FF2B5EF4-FFF2-40B4-BE49-F238E27FC236}">
                <a16:creationId xmlns:a16="http://schemas.microsoft.com/office/drawing/2014/main" id="{46F206E8-D21C-59CC-61FE-3246F4FEBBD4}"/>
              </a:ext>
            </a:extLst>
          </p:cNvPr>
          <p:cNvSpPr txBox="1"/>
          <p:nvPr/>
        </p:nvSpPr>
        <p:spPr>
          <a:xfrm>
            <a:off x="2907130" y="4691662"/>
            <a:ext cx="5914663" cy="1754326"/>
          </a:xfrm>
          <a:prstGeom prst="rect">
            <a:avLst/>
          </a:prstGeom>
          <a:noFill/>
        </p:spPr>
        <p:txBody>
          <a:bodyPr wrap="square">
            <a:spAutoFit/>
          </a:bodyPr>
          <a:lstStyle/>
          <a:p>
            <a:pPr algn="ctr"/>
            <a:r>
              <a:rPr lang="en-US" sz="1800" dirty="0">
                <a:latin typeface="Poppins" panose="00000500000000000000" pitchFamily="2" charset="0"/>
                <a:cs typeface="Poppins" panose="00000500000000000000" pitchFamily="2" charset="0"/>
              </a:rPr>
              <a:t>For example if Plantain &amp; Spice is audited by a bank that it has applied for a loan from, the bank might check the businesses’ inventory controls – especially if that inventory is particularly expensive or important to the future of the business.</a:t>
            </a:r>
          </a:p>
        </p:txBody>
      </p:sp>
      <p:graphicFrame>
        <p:nvGraphicFramePr>
          <p:cNvPr id="16" name="Table 15">
            <a:extLst>
              <a:ext uri="{FF2B5EF4-FFF2-40B4-BE49-F238E27FC236}">
                <a16:creationId xmlns:a16="http://schemas.microsoft.com/office/drawing/2014/main" id="{94E4E9FE-A84E-F2A6-F04A-C498A46FF317}"/>
              </a:ext>
            </a:extLst>
          </p:cNvPr>
          <p:cNvGraphicFramePr>
            <a:graphicFrameLocks noGrp="1"/>
          </p:cNvGraphicFramePr>
          <p:nvPr>
            <p:extLst>
              <p:ext uri="{D42A27DB-BD31-4B8C-83A1-F6EECF244321}">
                <p14:modId xmlns:p14="http://schemas.microsoft.com/office/powerpoint/2010/main" val="1860056855"/>
              </p:ext>
            </p:extLst>
          </p:nvPr>
        </p:nvGraphicFramePr>
        <p:xfrm>
          <a:off x="322205" y="2163910"/>
          <a:ext cx="8499588" cy="2073826"/>
        </p:xfrm>
        <a:graphic>
          <a:graphicData uri="http://schemas.openxmlformats.org/drawingml/2006/table">
            <a:tbl>
              <a:tblPr/>
              <a:tblGrid>
                <a:gridCol w="2372130">
                  <a:extLst>
                    <a:ext uri="{9D8B030D-6E8A-4147-A177-3AD203B41FA5}">
                      <a16:colId xmlns:a16="http://schemas.microsoft.com/office/drawing/2014/main" val="738208207"/>
                    </a:ext>
                  </a:extLst>
                </a:gridCol>
                <a:gridCol w="6127458">
                  <a:extLst>
                    <a:ext uri="{9D8B030D-6E8A-4147-A177-3AD203B41FA5}">
                      <a16:colId xmlns:a16="http://schemas.microsoft.com/office/drawing/2014/main" val="779778528"/>
                    </a:ext>
                  </a:extLst>
                </a:gridCol>
              </a:tblGrid>
              <a:tr h="212099">
                <a:tc>
                  <a:txBody>
                    <a:bodyPr/>
                    <a:lstStyle/>
                    <a:p>
                      <a:r>
                        <a:rPr lang="en-US" sz="1600" b="1" dirty="0">
                          <a:latin typeface="Poppins" panose="00000500000000000000" pitchFamily="2" charset="0"/>
                          <a:cs typeface="Poppins" panose="00000500000000000000" pitchFamily="2" charset="0"/>
                        </a:rPr>
                        <a:t>Area</a:t>
                      </a:r>
                      <a:endParaRPr lang="en-US" sz="16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a:latin typeface="Poppins" panose="00000500000000000000" pitchFamily="2" charset="0"/>
                          <a:cs typeface="Poppins" panose="00000500000000000000" pitchFamily="2" charset="0"/>
                        </a:rPr>
                        <a:t>Control</a:t>
                      </a:r>
                      <a:endParaRPr lang="en-US" sz="160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3333491"/>
                  </a:ext>
                </a:extLst>
              </a:tr>
              <a:tr h="366353">
                <a:tc>
                  <a:txBody>
                    <a:bodyPr/>
                    <a:lstStyle/>
                    <a:p>
                      <a:r>
                        <a:rPr lang="en-US" sz="1600" b="1" dirty="0">
                          <a:latin typeface="Poppins" panose="00000500000000000000" pitchFamily="2" charset="0"/>
                          <a:cs typeface="Poppins" panose="00000500000000000000" pitchFamily="2" charset="0"/>
                        </a:rPr>
                        <a:t>Cash Management</a:t>
                      </a:r>
                      <a:endParaRPr lang="en-US" sz="16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Poppins" panose="00000500000000000000" pitchFamily="2" charset="0"/>
                          <a:cs typeface="Poppins" panose="00000500000000000000" pitchFamily="2" charset="0"/>
                        </a:rPr>
                        <a:t>Daily cash reconciliations by a separate person.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7942543"/>
                  </a:ext>
                </a:extLst>
              </a:tr>
              <a:tr h="212099">
                <a:tc>
                  <a:txBody>
                    <a:bodyPr/>
                    <a:lstStyle/>
                    <a:p>
                      <a:r>
                        <a:rPr lang="en-US" sz="1600" b="1">
                          <a:latin typeface="Poppins" panose="00000500000000000000" pitchFamily="2" charset="0"/>
                          <a:cs typeface="Poppins" panose="00000500000000000000" pitchFamily="2" charset="0"/>
                        </a:rPr>
                        <a:t>Purchasing</a:t>
                      </a:r>
                      <a:endParaRPr lang="en-US" sz="160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Poppins" panose="00000500000000000000" pitchFamily="2" charset="0"/>
                          <a:cs typeface="Poppins" panose="00000500000000000000" pitchFamily="2" charset="0"/>
                        </a:rPr>
                        <a:t>Manager approval required for expenses over $500.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1491435"/>
                  </a:ext>
                </a:extLst>
              </a:tr>
              <a:tr h="212099">
                <a:tc>
                  <a:txBody>
                    <a:bodyPr/>
                    <a:lstStyle/>
                    <a:p>
                      <a:r>
                        <a:rPr lang="en-US" sz="1600" b="1">
                          <a:latin typeface="Poppins" panose="00000500000000000000" pitchFamily="2" charset="0"/>
                          <a:cs typeface="Poppins" panose="00000500000000000000" pitchFamily="2" charset="0"/>
                        </a:rPr>
                        <a:t>Payroll</a:t>
                      </a:r>
                      <a:endParaRPr lang="en-US" sz="160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Poppins" panose="00000500000000000000" pitchFamily="2" charset="0"/>
                          <a:cs typeface="Poppins" panose="00000500000000000000" pitchFamily="2" charset="0"/>
                        </a:rPr>
                        <a:t>Payroll reports reviewed monthly for errors.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4056334"/>
                  </a:ext>
                </a:extLst>
              </a:tr>
              <a:tr h="212099">
                <a:tc>
                  <a:txBody>
                    <a:bodyPr/>
                    <a:lstStyle/>
                    <a:p>
                      <a:r>
                        <a:rPr lang="en-US" sz="1600" b="1">
                          <a:latin typeface="Poppins" panose="00000500000000000000" pitchFamily="2" charset="0"/>
                          <a:cs typeface="Poppins" panose="00000500000000000000" pitchFamily="2" charset="0"/>
                        </a:rPr>
                        <a:t>Inventory Control</a:t>
                      </a:r>
                      <a:endParaRPr lang="en-US" sz="160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Poppins" panose="00000500000000000000" pitchFamily="2" charset="0"/>
                          <a:cs typeface="Poppins" panose="00000500000000000000" pitchFamily="2" charset="0"/>
                        </a:rPr>
                        <a:t>Regular physical inventory counts.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4747182"/>
                  </a:ext>
                </a:extLst>
              </a:tr>
              <a:tr h="366353">
                <a:tc>
                  <a:txBody>
                    <a:bodyPr/>
                    <a:lstStyle/>
                    <a:p>
                      <a:r>
                        <a:rPr lang="en-US" sz="1600" b="1" dirty="0">
                          <a:latin typeface="Poppins" panose="00000500000000000000" pitchFamily="2" charset="0"/>
                          <a:cs typeface="Poppins" panose="00000500000000000000" pitchFamily="2" charset="0"/>
                        </a:rPr>
                        <a:t>Technology Security</a:t>
                      </a:r>
                      <a:endParaRPr lang="en-US" sz="16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Poppins" panose="00000500000000000000" pitchFamily="2" charset="0"/>
                          <a:cs typeface="Poppins" panose="00000500000000000000" pitchFamily="2" charset="0"/>
                        </a:rPr>
                        <a:t>Password-protected access to accounting systems.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0036431"/>
                  </a:ext>
                </a:extLst>
              </a:tr>
            </a:tbl>
          </a:graphicData>
        </a:graphic>
      </p:graphicFrame>
    </p:spTree>
    <p:extLst>
      <p:ext uri="{BB962C8B-B14F-4D97-AF65-F5344CB8AC3E}">
        <p14:creationId xmlns:p14="http://schemas.microsoft.com/office/powerpoint/2010/main" val="694257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88518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Basics of accounting</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tax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Tax types and deadlines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Deductions and credits</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audit issues for small businesses</a:t>
            </a:r>
          </a:p>
          <a:p>
            <a:pPr marL="971550" lvl="1" indent="-514350">
              <a:lnSpc>
                <a:spcPct val="150000"/>
              </a:lnSpc>
              <a:buFont typeface="+mj-lt"/>
              <a:buAutoNum type="alphaLcPeriod"/>
            </a:pPr>
            <a:r>
              <a:rPr lang="en-US" dirty="0">
                <a:latin typeface="Poppins" panose="00000500000000000000" pitchFamily="2" charset="0"/>
                <a:cs typeface="Poppins" panose="00000500000000000000" pitchFamily="2" charset="0"/>
              </a:rPr>
              <a:t>Types of audits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Auditing process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Working with accounting professionals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What’s next</a:t>
            </a:r>
          </a:p>
        </p:txBody>
      </p:sp>
    </p:spTree>
    <p:extLst>
      <p:ext uri="{BB962C8B-B14F-4D97-AF65-F5344CB8AC3E}">
        <p14:creationId xmlns:p14="http://schemas.microsoft.com/office/powerpoint/2010/main" val="4250038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p:nvPr/>
        </p:nvSpPr>
        <p:spPr>
          <a:xfrm>
            <a:off x="187213" y="751344"/>
            <a:ext cx="8769573" cy="40626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Poppins"/>
                <a:ea typeface="Poppins"/>
                <a:cs typeface="Poppins"/>
                <a:sym typeface="Poppins"/>
              </a:rPr>
              <a:t>Our approach</a:t>
            </a:r>
            <a:endParaRPr sz="1800">
              <a:solidFill>
                <a:schemeClr val="dk1"/>
              </a:solidFill>
              <a:latin typeface="Poppins"/>
              <a:ea typeface="Poppins"/>
              <a:cs typeface="Poppins"/>
              <a:sym typeface="Poppins"/>
            </a:endParaRPr>
          </a:p>
          <a:p>
            <a:pPr marL="0" marR="0" lvl="0" indent="0" algn="l" rtl="0">
              <a:spcBef>
                <a:spcPts val="0"/>
              </a:spcBef>
              <a:spcAft>
                <a:spcPts val="0"/>
              </a:spcAft>
              <a:buNone/>
            </a:pPr>
            <a:endParaRPr sz="1800">
              <a:solidFill>
                <a:schemeClr val="dk1"/>
              </a:solidFill>
              <a:latin typeface="Poppins"/>
              <a:ea typeface="Poppins"/>
              <a:cs typeface="Poppins"/>
              <a:sym typeface="Poppins"/>
            </a:endParaRPr>
          </a:p>
          <a:p>
            <a:pPr marL="0" marR="0" lvl="0" indent="0" algn="l" rtl="0">
              <a:spcBef>
                <a:spcPts val="0"/>
              </a:spcBef>
              <a:spcAft>
                <a:spcPts val="0"/>
              </a:spcAft>
              <a:buNone/>
            </a:pPr>
            <a:r>
              <a:rPr lang="en-US" sz="1800">
                <a:solidFill>
                  <a:schemeClr val="dk1"/>
                </a:solidFill>
                <a:latin typeface="Poppins"/>
                <a:ea typeface="Poppins"/>
                <a:cs typeface="Poppins"/>
                <a:sym typeface="Poppins"/>
              </a:rPr>
              <a:t>Throughout the REACH Hub, we aim to ensure that resources SPEAK, that is, that they are:</a:t>
            </a:r>
            <a:endParaRPr/>
          </a:p>
          <a:p>
            <a:pPr marL="742950" marR="0" lvl="1" indent="-171450" algn="l" rtl="0">
              <a:spcBef>
                <a:spcPts val="0"/>
              </a:spcBef>
              <a:spcAft>
                <a:spcPts val="0"/>
              </a:spcAft>
              <a:buClr>
                <a:schemeClr val="dk1"/>
              </a:buClr>
              <a:buSzPts val="1800"/>
              <a:buFont typeface="Arial"/>
              <a:buNone/>
            </a:pPr>
            <a:endParaRPr sz="1800" b="1" i="0" u="none" strike="noStrike" cap="none">
              <a:solidFill>
                <a:schemeClr val="dk1"/>
              </a:solidFill>
              <a:latin typeface="Poppins"/>
              <a:ea typeface="Poppins"/>
              <a:cs typeface="Poppins"/>
              <a:sym typeface="Poppins"/>
            </a:endParaRPr>
          </a:p>
          <a:p>
            <a:pPr marL="742950" marR="0" lvl="1" indent="-285750" algn="l" rtl="0">
              <a:spcBef>
                <a:spcPts val="0"/>
              </a:spcBef>
              <a:spcAft>
                <a:spcPts val="0"/>
              </a:spcAft>
              <a:buClr>
                <a:schemeClr val="dk1"/>
              </a:buClr>
              <a:buSzPts val="1800"/>
              <a:buFont typeface="Arial"/>
              <a:buChar char="•"/>
            </a:pPr>
            <a:r>
              <a:rPr lang="en-US" sz="1800" b="1" i="0" u="none" strike="noStrike" cap="none">
                <a:solidFill>
                  <a:schemeClr val="dk1"/>
                </a:solidFill>
                <a:latin typeface="Poppins"/>
                <a:ea typeface="Poppins"/>
                <a:cs typeface="Poppins"/>
                <a:sym typeface="Poppins"/>
              </a:rPr>
              <a:t>Simple</a:t>
            </a:r>
            <a:r>
              <a:rPr lang="en-US" sz="1800" b="0" i="0" u="none" strike="noStrike" cap="none">
                <a:solidFill>
                  <a:schemeClr val="dk1"/>
                </a:solidFill>
                <a:latin typeface="Poppins"/>
                <a:ea typeface="Poppins"/>
                <a:cs typeface="Poppins"/>
                <a:sym typeface="Poppins"/>
              </a:rPr>
              <a:t> – clear and without unnecessarily complication</a:t>
            </a:r>
            <a:endParaRPr sz="1800" b="1" i="0" u="none" strike="noStrike" cap="none">
              <a:solidFill>
                <a:schemeClr val="dk1"/>
              </a:solidFill>
              <a:latin typeface="Poppins"/>
              <a:ea typeface="Poppins"/>
              <a:cs typeface="Poppins"/>
              <a:sym typeface="Poppins"/>
            </a:endParaRPr>
          </a:p>
          <a:p>
            <a:pPr marL="742950" marR="0" lvl="1" indent="-171450" algn="l" rtl="0">
              <a:spcBef>
                <a:spcPts val="0"/>
              </a:spcBef>
              <a:spcAft>
                <a:spcPts val="0"/>
              </a:spcAft>
              <a:buClr>
                <a:schemeClr val="dk1"/>
              </a:buClr>
              <a:buSzPts val="1800"/>
              <a:buFont typeface="Arial"/>
              <a:buNone/>
            </a:pPr>
            <a:endParaRPr sz="1800" b="1" i="0" u="none" strike="noStrike" cap="none">
              <a:solidFill>
                <a:schemeClr val="dk1"/>
              </a:solidFill>
              <a:latin typeface="Poppins"/>
              <a:ea typeface="Poppins"/>
              <a:cs typeface="Poppins"/>
              <a:sym typeface="Poppins"/>
            </a:endParaRPr>
          </a:p>
          <a:p>
            <a:pPr marL="742950" marR="0" lvl="1" indent="-285750" algn="l" rtl="0">
              <a:spcBef>
                <a:spcPts val="0"/>
              </a:spcBef>
              <a:spcAft>
                <a:spcPts val="0"/>
              </a:spcAft>
              <a:buClr>
                <a:schemeClr val="dk1"/>
              </a:buClr>
              <a:buSzPts val="1800"/>
              <a:buFont typeface="Arial"/>
              <a:buChar char="•"/>
            </a:pPr>
            <a:r>
              <a:rPr lang="en-US" sz="1800" b="1" i="0" u="none" strike="noStrike" cap="none">
                <a:solidFill>
                  <a:schemeClr val="dk1"/>
                </a:solidFill>
                <a:latin typeface="Poppins"/>
                <a:ea typeface="Poppins"/>
                <a:cs typeface="Poppins"/>
                <a:sym typeface="Poppins"/>
              </a:rPr>
              <a:t>Psychological</a:t>
            </a:r>
            <a:r>
              <a:rPr lang="en-US" sz="1800" b="0" i="0" u="none" strike="noStrike" cap="none">
                <a:solidFill>
                  <a:schemeClr val="dk1"/>
                </a:solidFill>
                <a:latin typeface="Poppins"/>
                <a:ea typeface="Poppins"/>
                <a:cs typeface="Poppins"/>
                <a:sym typeface="Poppins"/>
              </a:rPr>
              <a:t> – focused on helping entrepreneurs think effectively</a:t>
            </a:r>
            <a:endParaRPr sz="1800" b="1" i="0" u="none" strike="noStrike" cap="none">
              <a:solidFill>
                <a:schemeClr val="dk1"/>
              </a:solidFill>
              <a:latin typeface="Poppins"/>
              <a:ea typeface="Poppins"/>
              <a:cs typeface="Poppins"/>
              <a:sym typeface="Poppins"/>
            </a:endParaRPr>
          </a:p>
          <a:p>
            <a:pPr marL="742950" marR="0" lvl="1" indent="-171450" algn="l" rtl="0">
              <a:spcBef>
                <a:spcPts val="0"/>
              </a:spcBef>
              <a:spcAft>
                <a:spcPts val="0"/>
              </a:spcAft>
              <a:buClr>
                <a:schemeClr val="dk1"/>
              </a:buClr>
              <a:buSzPts val="1800"/>
              <a:buFont typeface="Arial"/>
              <a:buNone/>
            </a:pPr>
            <a:endParaRPr sz="1800" b="1" i="0" u="none" strike="noStrike" cap="none">
              <a:solidFill>
                <a:schemeClr val="dk1"/>
              </a:solidFill>
              <a:latin typeface="Poppins"/>
              <a:ea typeface="Poppins"/>
              <a:cs typeface="Poppins"/>
              <a:sym typeface="Poppins"/>
            </a:endParaRPr>
          </a:p>
          <a:p>
            <a:pPr marL="742950" marR="0" lvl="1" indent="-285750" algn="l" rtl="0">
              <a:spcBef>
                <a:spcPts val="0"/>
              </a:spcBef>
              <a:spcAft>
                <a:spcPts val="0"/>
              </a:spcAft>
              <a:buClr>
                <a:schemeClr val="dk1"/>
              </a:buClr>
              <a:buSzPts val="1800"/>
              <a:buFont typeface="Arial"/>
              <a:buChar char="•"/>
            </a:pPr>
            <a:r>
              <a:rPr lang="en-US" sz="1800" b="1" i="0" u="none" strike="noStrike" cap="none">
                <a:solidFill>
                  <a:schemeClr val="dk1"/>
                </a:solidFill>
                <a:latin typeface="Poppins"/>
                <a:ea typeface="Poppins"/>
                <a:cs typeface="Poppins"/>
                <a:sym typeface="Poppins"/>
              </a:rPr>
              <a:t>Empowering</a:t>
            </a:r>
            <a:r>
              <a:rPr lang="en-US" sz="1800" b="0" i="0" u="none" strike="noStrike" cap="none">
                <a:solidFill>
                  <a:schemeClr val="dk1"/>
                </a:solidFill>
                <a:latin typeface="Poppins"/>
                <a:ea typeface="Poppins"/>
                <a:cs typeface="Poppins"/>
                <a:sym typeface="Poppins"/>
              </a:rPr>
              <a:t> – centered on SEDI populations</a:t>
            </a:r>
            <a:endParaRPr sz="1800" b="1" i="0" u="none" strike="noStrike" cap="none">
              <a:solidFill>
                <a:schemeClr val="dk1"/>
              </a:solidFill>
              <a:latin typeface="Poppins"/>
              <a:ea typeface="Poppins"/>
              <a:cs typeface="Poppins"/>
              <a:sym typeface="Poppins"/>
            </a:endParaRPr>
          </a:p>
          <a:p>
            <a:pPr marL="742950" marR="0" lvl="1" indent="-171450" algn="l" rtl="0">
              <a:spcBef>
                <a:spcPts val="0"/>
              </a:spcBef>
              <a:spcAft>
                <a:spcPts val="0"/>
              </a:spcAft>
              <a:buClr>
                <a:schemeClr val="dk1"/>
              </a:buClr>
              <a:buSzPts val="1800"/>
              <a:buFont typeface="Arial"/>
              <a:buNone/>
            </a:pPr>
            <a:endParaRPr sz="1800" b="1" i="0" u="none" strike="noStrike" cap="none">
              <a:solidFill>
                <a:schemeClr val="dk1"/>
              </a:solidFill>
              <a:latin typeface="Poppins"/>
              <a:ea typeface="Poppins"/>
              <a:cs typeface="Poppins"/>
              <a:sym typeface="Poppins"/>
            </a:endParaRPr>
          </a:p>
          <a:p>
            <a:pPr marL="742950" marR="0" lvl="1" indent="-285750" algn="l" rtl="0">
              <a:spcBef>
                <a:spcPts val="0"/>
              </a:spcBef>
              <a:spcAft>
                <a:spcPts val="0"/>
              </a:spcAft>
              <a:buClr>
                <a:schemeClr val="dk1"/>
              </a:buClr>
              <a:buSzPts val="1800"/>
              <a:buFont typeface="Arial"/>
              <a:buChar char="•"/>
            </a:pPr>
            <a:r>
              <a:rPr lang="en-US" sz="1800" b="1" i="0" u="none" strike="noStrike" cap="none">
                <a:solidFill>
                  <a:schemeClr val="dk1"/>
                </a:solidFill>
                <a:latin typeface="Poppins"/>
                <a:ea typeface="Poppins"/>
                <a:cs typeface="Poppins"/>
                <a:sym typeface="Poppins"/>
              </a:rPr>
              <a:t>Aligned</a:t>
            </a:r>
            <a:r>
              <a:rPr lang="en-US" sz="1800" b="0" i="0" u="none" strike="noStrike" cap="none">
                <a:solidFill>
                  <a:schemeClr val="dk1"/>
                </a:solidFill>
                <a:latin typeface="Poppins"/>
                <a:ea typeface="Poppins"/>
                <a:cs typeface="Poppins"/>
                <a:sym typeface="Poppins"/>
              </a:rPr>
              <a:t> – relevant to and linked with other approaches</a:t>
            </a:r>
            <a:endParaRPr sz="1800" b="1" i="0" u="none" strike="noStrike" cap="none">
              <a:solidFill>
                <a:schemeClr val="dk1"/>
              </a:solidFill>
              <a:latin typeface="Poppins"/>
              <a:ea typeface="Poppins"/>
              <a:cs typeface="Poppins"/>
              <a:sym typeface="Poppins"/>
            </a:endParaRPr>
          </a:p>
          <a:p>
            <a:pPr marL="742950" marR="0" lvl="1" indent="-171450" algn="l" rtl="0">
              <a:spcBef>
                <a:spcPts val="0"/>
              </a:spcBef>
              <a:spcAft>
                <a:spcPts val="0"/>
              </a:spcAft>
              <a:buClr>
                <a:schemeClr val="dk1"/>
              </a:buClr>
              <a:buSzPts val="1800"/>
              <a:buFont typeface="Arial"/>
              <a:buNone/>
            </a:pPr>
            <a:endParaRPr sz="1800" b="1" i="0" u="none" strike="noStrike" cap="none">
              <a:solidFill>
                <a:schemeClr val="dk1"/>
              </a:solidFill>
              <a:latin typeface="Poppins"/>
              <a:ea typeface="Poppins"/>
              <a:cs typeface="Poppins"/>
              <a:sym typeface="Poppins"/>
            </a:endParaRPr>
          </a:p>
          <a:p>
            <a:pPr marL="742950" marR="0" lvl="1" indent="-285750" algn="l" rtl="0">
              <a:spcBef>
                <a:spcPts val="0"/>
              </a:spcBef>
              <a:spcAft>
                <a:spcPts val="0"/>
              </a:spcAft>
              <a:buClr>
                <a:schemeClr val="dk1"/>
              </a:buClr>
              <a:buSzPts val="1800"/>
              <a:buFont typeface="Arial"/>
              <a:buChar char="•"/>
            </a:pPr>
            <a:r>
              <a:rPr lang="en-US" sz="1800" b="1" i="0" u="none" strike="noStrike" cap="none">
                <a:solidFill>
                  <a:schemeClr val="dk1"/>
                </a:solidFill>
                <a:latin typeface="Poppins"/>
                <a:ea typeface="Poppins"/>
                <a:cs typeface="Poppins"/>
                <a:sym typeface="Poppins"/>
              </a:rPr>
              <a:t>Knowledge-based</a:t>
            </a:r>
            <a:r>
              <a:rPr lang="en-US" sz="1800" b="0" i="0" u="none" strike="noStrike" cap="none">
                <a:solidFill>
                  <a:schemeClr val="dk1"/>
                </a:solidFill>
                <a:latin typeface="Poppins"/>
                <a:ea typeface="Poppins"/>
                <a:cs typeface="Poppins"/>
                <a:sym typeface="Poppins"/>
              </a:rPr>
              <a:t> – built on research-based insights</a:t>
            </a:r>
            <a:endParaRPr/>
          </a:p>
        </p:txBody>
      </p:sp>
      <p:sp>
        <p:nvSpPr>
          <p:cNvPr id="107" name="Google Shape;107;p15"/>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Poppins"/>
                <a:ea typeface="Poppins"/>
                <a:cs typeface="Poppins"/>
                <a:sym typeface="Poppins"/>
              </a:rPr>
              <a:t>REACH Hub </a:t>
            </a:r>
            <a:r>
              <a:rPr lang="en-US" sz="2400">
                <a:solidFill>
                  <a:schemeClr val="dk1"/>
                </a:solidFill>
                <a:latin typeface="Poppins"/>
                <a:ea typeface="Poppins"/>
                <a:cs typeface="Poppins"/>
                <a:sym typeface="Poppins"/>
              </a:rPr>
              <a:t>| Financial statements</a:t>
            </a:r>
            <a:endParaRPr/>
          </a:p>
        </p:txBody>
      </p:sp>
      <p:sp>
        <p:nvSpPr>
          <p:cNvPr id="108" name="Google Shape;108;p15"/>
          <p:cNvSpPr/>
          <p:nvPr/>
        </p:nvSpPr>
        <p:spPr>
          <a:xfrm>
            <a:off x="0" y="0"/>
            <a:ext cx="9144000" cy="6886564"/>
          </a:xfrm>
          <a:prstGeom prst="rect">
            <a:avLst/>
          </a:prstGeom>
          <a:solidFill>
            <a:srgbClr val="0C0C0C">
              <a:alpha val="7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oppins"/>
              <a:ea typeface="Poppins"/>
              <a:cs typeface="Poppins"/>
              <a:sym typeface="Poppins"/>
            </a:endParaRPr>
          </a:p>
        </p:txBody>
      </p:sp>
      <p:sp>
        <p:nvSpPr>
          <p:cNvPr id="109" name="Google Shape;109;p15"/>
          <p:cNvSpPr txBox="1"/>
          <p:nvPr/>
        </p:nvSpPr>
        <p:spPr>
          <a:xfrm>
            <a:off x="2189156" y="751344"/>
            <a:ext cx="4714985" cy="132343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dk1"/>
                </a:solidFill>
                <a:latin typeface="Poppins"/>
                <a:ea typeface="Poppins"/>
                <a:cs typeface="Poppins"/>
                <a:sym typeface="Poppins"/>
              </a:rPr>
              <a:t>Helpful call-outs</a:t>
            </a:r>
            <a:endParaRPr sz="1600" dirty="0">
              <a:solidFill>
                <a:schemeClr val="dk1"/>
              </a:solidFill>
              <a:latin typeface="Poppins"/>
              <a:ea typeface="Poppins"/>
              <a:cs typeface="Poppins"/>
              <a:sym typeface="Poppins"/>
            </a:endParaRPr>
          </a:p>
          <a:p>
            <a:pPr marL="0" marR="0" lvl="0" indent="0" algn="ctr" rtl="0">
              <a:spcBef>
                <a:spcPts val="0"/>
              </a:spcBef>
              <a:spcAft>
                <a:spcPts val="0"/>
              </a:spcAft>
              <a:buNone/>
            </a:pPr>
            <a:r>
              <a:rPr lang="en-US" sz="1600" dirty="0">
                <a:solidFill>
                  <a:schemeClr val="dk1"/>
                </a:solidFill>
                <a:latin typeface="Poppins"/>
                <a:ea typeface="Poppins"/>
                <a:cs typeface="Poppins"/>
                <a:sym typeface="Poppins"/>
              </a:rPr>
              <a:t>Throughout this presentation, there are special slides that provide additional information. They are indicated by transparent grey backgrounds like this one.</a:t>
            </a:r>
            <a:endParaRPr dirty="0"/>
          </a:p>
        </p:txBody>
      </p:sp>
      <p:sp>
        <p:nvSpPr>
          <p:cNvPr id="110" name="Google Shape;110;p15"/>
          <p:cNvSpPr txBox="1"/>
          <p:nvPr/>
        </p:nvSpPr>
        <p:spPr>
          <a:xfrm>
            <a:off x="2189156" y="5206283"/>
            <a:ext cx="4714985" cy="107721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Poppins"/>
                <a:ea typeface="Poppins"/>
                <a:cs typeface="Poppins"/>
                <a:sym typeface="Poppins"/>
              </a:rPr>
              <a:t>Links are underlined</a:t>
            </a:r>
            <a:endParaRPr sz="1600">
              <a:solidFill>
                <a:schemeClr val="dk1"/>
              </a:solidFill>
              <a:latin typeface="Poppins"/>
              <a:ea typeface="Poppins"/>
              <a:cs typeface="Poppins"/>
              <a:sym typeface="Poppins"/>
            </a:endParaRPr>
          </a:p>
          <a:p>
            <a:pPr marL="0" marR="0" lvl="0" indent="0" algn="ctr" rtl="0">
              <a:spcBef>
                <a:spcPts val="0"/>
              </a:spcBef>
              <a:spcAft>
                <a:spcPts val="0"/>
              </a:spcAft>
              <a:buNone/>
            </a:pPr>
            <a:r>
              <a:rPr lang="en-US" sz="1600" b="0">
                <a:solidFill>
                  <a:schemeClr val="dk1"/>
                </a:solidFill>
                <a:latin typeface="Poppins"/>
                <a:ea typeface="Poppins"/>
                <a:cs typeface="Poppins"/>
                <a:sym typeface="Poppins"/>
              </a:rPr>
              <a:t>This presentation includes links to other resources in the REACH Hub indicated by </a:t>
            </a:r>
            <a:r>
              <a:rPr lang="en-US" sz="1600" b="0" u="sng">
                <a:solidFill>
                  <a:schemeClr val="dk1"/>
                </a:solidFill>
                <a:latin typeface="Poppins"/>
                <a:ea typeface="Poppins"/>
                <a:cs typeface="Poppins"/>
                <a:sym typeface="Poppins"/>
              </a:rPr>
              <a:t>underlined text</a:t>
            </a:r>
            <a:endParaRPr sz="1600" b="0">
              <a:solidFill>
                <a:schemeClr val="dk1"/>
              </a:solidFill>
              <a:latin typeface="Poppins"/>
              <a:ea typeface="Poppins"/>
              <a:cs typeface="Poppins"/>
              <a:sym typeface="Poppins"/>
            </a:endParaRPr>
          </a:p>
        </p:txBody>
      </p:sp>
      <p:sp>
        <p:nvSpPr>
          <p:cNvPr id="111" name="Google Shape;111;p15"/>
          <p:cNvSpPr/>
          <p:nvPr/>
        </p:nvSpPr>
        <p:spPr>
          <a:xfrm>
            <a:off x="342900" y="2232849"/>
            <a:ext cx="4229100" cy="2766303"/>
          </a:xfrm>
          <a:prstGeom prst="rect">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oppins"/>
              <a:ea typeface="Poppins"/>
              <a:cs typeface="Poppins"/>
              <a:sym typeface="Poppins"/>
            </a:endParaRPr>
          </a:p>
        </p:txBody>
      </p:sp>
      <p:sp>
        <p:nvSpPr>
          <p:cNvPr id="112" name="Google Shape;112;p15"/>
          <p:cNvSpPr/>
          <p:nvPr/>
        </p:nvSpPr>
        <p:spPr>
          <a:xfrm>
            <a:off x="4727686" y="2232848"/>
            <a:ext cx="4229100" cy="2766303"/>
          </a:xfrm>
          <a:prstGeom prst="rect">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oppins"/>
              <a:ea typeface="Poppins"/>
              <a:cs typeface="Poppins"/>
              <a:sym typeface="Poppins"/>
            </a:endParaRPr>
          </a:p>
        </p:txBody>
      </p:sp>
      <p:pic>
        <p:nvPicPr>
          <p:cNvPr id="113" name="Google Shape;113;p15" descr="A person standing on a wave&#10;&#10;Description automatically generated"/>
          <p:cNvPicPr preferRelativeResize="0"/>
          <p:nvPr/>
        </p:nvPicPr>
        <p:blipFill rotWithShape="1">
          <a:blip r:embed="rId3">
            <a:alphaModFix/>
          </a:blip>
          <a:srcRect/>
          <a:stretch/>
        </p:blipFill>
        <p:spPr>
          <a:xfrm>
            <a:off x="587313" y="2978590"/>
            <a:ext cx="1678045" cy="1249115"/>
          </a:xfrm>
          <a:prstGeom prst="rect">
            <a:avLst/>
          </a:prstGeom>
          <a:noFill/>
          <a:ln>
            <a:noFill/>
          </a:ln>
        </p:spPr>
      </p:pic>
      <p:pic>
        <p:nvPicPr>
          <p:cNvPr id="114" name="Google Shape;114;p15" descr="A blue logo with a couple of people climbing a mountain&#10;&#10;Description automatically generated"/>
          <p:cNvPicPr preferRelativeResize="0"/>
          <p:nvPr/>
        </p:nvPicPr>
        <p:blipFill rotWithShape="1">
          <a:blip r:embed="rId4">
            <a:alphaModFix/>
          </a:blip>
          <a:srcRect/>
          <a:stretch/>
        </p:blipFill>
        <p:spPr>
          <a:xfrm>
            <a:off x="7227847" y="3010697"/>
            <a:ext cx="1574829" cy="1258754"/>
          </a:xfrm>
          <a:prstGeom prst="rect">
            <a:avLst/>
          </a:prstGeom>
          <a:noFill/>
          <a:ln>
            <a:noFill/>
          </a:ln>
        </p:spPr>
      </p:pic>
      <p:sp>
        <p:nvSpPr>
          <p:cNvPr id="115" name="Google Shape;115;p15"/>
          <p:cNvSpPr txBox="1"/>
          <p:nvPr/>
        </p:nvSpPr>
        <p:spPr>
          <a:xfrm>
            <a:off x="2139998" y="2461837"/>
            <a:ext cx="2312948" cy="23083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Poppins"/>
                <a:ea typeface="Poppins"/>
                <a:cs typeface="Poppins"/>
                <a:sym typeface="Poppins"/>
              </a:rPr>
              <a:t>Mindset: </a:t>
            </a:r>
            <a:r>
              <a:rPr lang="en-US" sz="1600" b="0">
                <a:solidFill>
                  <a:schemeClr val="dk1"/>
                </a:solidFill>
                <a:latin typeface="Poppins"/>
                <a:ea typeface="Poppins"/>
                <a:cs typeface="Poppins"/>
                <a:sym typeface="Poppins"/>
              </a:rPr>
              <a:t>this logo indicates that the call-out is related to an entrepreneurial mindset – a topic covered in the Reach Hub’s </a:t>
            </a:r>
            <a:r>
              <a:rPr lang="en-US" sz="1600" b="0" u="sng">
                <a:solidFill>
                  <a:schemeClr val="dk1"/>
                </a:solidFill>
                <a:latin typeface="Poppins"/>
                <a:ea typeface="Poppins"/>
                <a:cs typeface="Poppins"/>
                <a:sym typeface="Poppins"/>
              </a:rPr>
              <a:t>Entrepreneurial Mindset Training</a:t>
            </a:r>
            <a:endParaRPr sz="1600">
              <a:solidFill>
                <a:schemeClr val="dk1"/>
              </a:solidFill>
              <a:latin typeface="Poppins"/>
              <a:ea typeface="Poppins"/>
              <a:cs typeface="Poppins"/>
              <a:sym typeface="Poppins"/>
            </a:endParaRPr>
          </a:p>
        </p:txBody>
      </p:sp>
      <p:sp>
        <p:nvSpPr>
          <p:cNvPr id="116" name="Google Shape;116;p15"/>
          <p:cNvSpPr txBox="1"/>
          <p:nvPr/>
        </p:nvSpPr>
        <p:spPr>
          <a:xfrm>
            <a:off x="4914899" y="2448986"/>
            <a:ext cx="248920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Poppins"/>
                <a:ea typeface="Poppins"/>
                <a:cs typeface="Poppins"/>
                <a:sym typeface="Poppins"/>
              </a:rPr>
              <a:t>Coach/advisor tip: </a:t>
            </a:r>
            <a:r>
              <a:rPr lang="en-US" sz="1600" b="0">
                <a:solidFill>
                  <a:schemeClr val="dk1"/>
                </a:solidFill>
                <a:latin typeface="Poppins"/>
                <a:ea typeface="Poppins"/>
                <a:cs typeface="Poppins"/>
                <a:sym typeface="Poppins"/>
              </a:rPr>
              <a:t>this logo indicates that the call-out is related to advice designed for a coach or advisor who is working with a small business or entrepreneur</a:t>
            </a:r>
            <a:endParaRPr sz="1600">
              <a:solidFill>
                <a:schemeClr val="dk1"/>
              </a:solidFill>
              <a:latin typeface="Poppins"/>
              <a:ea typeface="Poppins"/>
              <a:cs typeface="Poppins"/>
              <a:sym typeface="Poppi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Types of audits for small businesses</a:t>
            </a:r>
            <a:endParaRPr lang="en-US" sz="2000" b="1" dirty="0">
              <a:latin typeface="Poppins" panose="00000500000000000000" pitchFamily="2" charset="0"/>
              <a:cs typeface="Poppins" panose="00000500000000000000" pitchFamily="2" charset="0"/>
            </a:endParaRPr>
          </a:p>
        </p:txBody>
      </p:sp>
      <p:graphicFrame>
        <p:nvGraphicFramePr>
          <p:cNvPr id="15" name="Table 14">
            <a:extLst>
              <a:ext uri="{FF2B5EF4-FFF2-40B4-BE49-F238E27FC236}">
                <a16:creationId xmlns:a16="http://schemas.microsoft.com/office/drawing/2014/main" id="{F1B822A8-6C34-421E-B74B-032FA88CBE59}"/>
              </a:ext>
            </a:extLst>
          </p:cNvPr>
          <p:cNvGraphicFramePr>
            <a:graphicFrameLocks noGrp="1"/>
          </p:cNvGraphicFramePr>
          <p:nvPr>
            <p:extLst>
              <p:ext uri="{D42A27DB-BD31-4B8C-83A1-F6EECF244321}">
                <p14:modId xmlns:p14="http://schemas.microsoft.com/office/powerpoint/2010/main" val="377240923"/>
              </p:ext>
            </p:extLst>
          </p:nvPr>
        </p:nvGraphicFramePr>
        <p:xfrm>
          <a:off x="210364" y="1594648"/>
          <a:ext cx="8769572" cy="5033560"/>
        </p:xfrm>
        <a:graphic>
          <a:graphicData uri="http://schemas.openxmlformats.org/drawingml/2006/table">
            <a:tbl>
              <a:tblPr/>
              <a:tblGrid>
                <a:gridCol w="1352218">
                  <a:extLst>
                    <a:ext uri="{9D8B030D-6E8A-4147-A177-3AD203B41FA5}">
                      <a16:colId xmlns:a16="http://schemas.microsoft.com/office/drawing/2014/main" val="2104357136"/>
                    </a:ext>
                  </a:extLst>
                </a:gridCol>
                <a:gridCol w="1551011">
                  <a:extLst>
                    <a:ext uri="{9D8B030D-6E8A-4147-A177-3AD203B41FA5}">
                      <a16:colId xmlns:a16="http://schemas.microsoft.com/office/drawing/2014/main" val="1095282159"/>
                    </a:ext>
                  </a:extLst>
                </a:gridCol>
                <a:gridCol w="2807158">
                  <a:extLst>
                    <a:ext uri="{9D8B030D-6E8A-4147-A177-3AD203B41FA5}">
                      <a16:colId xmlns:a16="http://schemas.microsoft.com/office/drawing/2014/main" val="1845491343"/>
                    </a:ext>
                  </a:extLst>
                </a:gridCol>
                <a:gridCol w="3059185">
                  <a:extLst>
                    <a:ext uri="{9D8B030D-6E8A-4147-A177-3AD203B41FA5}">
                      <a16:colId xmlns:a16="http://schemas.microsoft.com/office/drawing/2014/main" val="2536389135"/>
                    </a:ext>
                  </a:extLst>
                </a:gridCol>
              </a:tblGrid>
              <a:tr h="133117">
                <a:tc>
                  <a:txBody>
                    <a:bodyPr/>
                    <a:lstStyle/>
                    <a:p>
                      <a:r>
                        <a:rPr lang="en-US" sz="1500" b="1" dirty="0">
                          <a:latin typeface="Poppins" panose="00000500000000000000" pitchFamily="2" charset="0"/>
                          <a:cs typeface="Poppins" panose="00000500000000000000" pitchFamily="2" charset="0"/>
                        </a:rPr>
                        <a:t>Audit Type</a:t>
                      </a:r>
                      <a:endParaRPr lang="en-US" sz="1500" dirty="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1">
                          <a:latin typeface="Poppins" panose="00000500000000000000" pitchFamily="2" charset="0"/>
                          <a:cs typeface="Poppins" panose="00000500000000000000" pitchFamily="2" charset="0"/>
                        </a:rPr>
                        <a:t>Conducted By</a:t>
                      </a:r>
                      <a:endParaRPr lang="en-US" sz="150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1">
                          <a:latin typeface="Poppins" panose="00000500000000000000" pitchFamily="2" charset="0"/>
                          <a:cs typeface="Poppins" panose="00000500000000000000" pitchFamily="2" charset="0"/>
                        </a:rPr>
                        <a:t>Purpose/Reason</a:t>
                      </a:r>
                      <a:endParaRPr lang="en-US" sz="150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1">
                          <a:latin typeface="Poppins" panose="00000500000000000000" pitchFamily="2" charset="0"/>
                          <a:cs typeface="Poppins" panose="00000500000000000000" pitchFamily="2" charset="0"/>
                        </a:rPr>
                        <a:t>When It's Needed</a:t>
                      </a:r>
                      <a:endParaRPr lang="en-US" sz="150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7260620"/>
                  </a:ext>
                </a:extLst>
              </a:tr>
              <a:tr h="532466">
                <a:tc>
                  <a:txBody>
                    <a:bodyPr/>
                    <a:lstStyle/>
                    <a:p>
                      <a:r>
                        <a:rPr lang="en-US" sz="1500" b="1" dirty="0">
                          <a:latin typeface="Poppins" panose="00000500000000000000" pitchFamily="2" charset="0"/>
                          <a:cs typeface="Poppins" panose="00000500000000000000" pitchFamily="2" charset="0"/>
                        </a:rPr>
                        <a:t>Financial Audit</a:t>
                      </a:r>
                      <a:endParaRPr lang="en-US" sz="1500" dirty="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External CPA, audit firm, or lender/investor</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Verifies the accuracy of financial statements.</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latin typeface="Poppins" panose="00000500000000000000" pitchFamily="2" charset="0"/>
                          <a:cs typeface="Poppins" panose="00000500000000000000" pitchFamily="2" charset="0"/>
                        </a:rPr>
                        <a:t>- Required for loan applications, attracting investors, or compliance with regulations.</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0621164"/>
                  </a:ext>
                </a:extLst>
              </a:tr>
              <a:tr h="432629">
                <a:tc>
                  <a:txBody>
                    <a:bodyPr/>
                    <a:lstStyle/>
                    <a:p>
                      <a:r>
                        <a:rPr lang="en-US" sz="1500" b="1" dirty="0">
                          <a:latin typeface="Poppins" panose="00000500000000000000" pitchFamily="2" charset="0"/>
                          <a:cs typeface="Poppins" panose="00000500000000000000" pitchFamily="2" charset="0"/>
                        </a:rPr>
                        <a:t>Internal Audit</a:t>
                      </a:r>
                      <a:endParaRPr lang="en-US" sz="1500" dirty="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latin typeface="Poppins" panose="00000500000000000000" pitchFamily="2" charset="0"/>
                          <a:cs typeface="Poppins" panose="00000500000000000000" pitchFamily="2" charset="0"/>
                        </a:rPr>
                        <a:t>Internal team or external consultant</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Assesses internal processes, controls, and financial practices.</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To identify inefficiencies, fraud risks, or areas of improvement.</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9880584"/>
                  </a:ext>
                </a:extLst>
              </a:tr>
              <a:tr h="532466">
                <a:tc>
                  <a:txBody>
                    <a:bodyPr/>
                    <a:lstStyle/>
                    <a:p>
                      <a:r>
                        <a:rPr lang="en-US" sz="1500" b="1" dirty="0">
                          <a:latin typeface="Poppins" panose="00000500000000000000" pitchFamily="2" charset="0"/>
                          <a:cs typeface="Poppins" panose="00000500000000000000" pitchFamily="2" charset="0"/>
                        </a:rPr>
                        <a:t>Forensic Audit</a:t>
                      </a:r>
                      <a:endParaRPr lang="en-US" sz="1500" dirty="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Forensic accountant or investigator</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Investigates fraud, embezzlement, or financial misconduct.</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Triggered by suspected fraud, legal disputes, or whistleblower claims.</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260884"/>
                  </a:ext>
                </a:extLst>
              </a:tr>
              <a:tr h="532466">
                <a:tc>
                  <a:txBody>
                    <a:bodyPr/>
                    <a:lstStyle/>
                    <a:p>
                      <a:r>
                        <a:rPr lang="en-US" sz="1500" b="1" dirty="0">
                          <a:latin typeface="Poppins" panose="00000500000000000000" pitchFamily="2" charset="0"/>
                          <a:cs typeface="Poppins" panose="00000500000000000000" pitchFamily="2" charset="0"/>
                        </a:rPr>
                        <a:t>Tax </a:t>
                      </a:r>
                    </a:p>
                    <a:p>
                      <a:r>
                        <a:rPr lang="en-US" sz="1500" b="1" dirty="0">
                          <a:latin typeface="Poppins" panose="00000500000000000000" pitchFamily="2" charset="0"/>
                          <a:cs typeface="Poppins" panose="00000500000000000000" pitchFamily="2" charset="0"/>
                        </a:rPr>
                        <a:t>Audit</a:t>
                      </a:r>
                      <a:endParaRPr lang="en-US" sz="1500" dirty="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IRS or state tax agency</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Ensures accurate reporting of income, expenses, and tax compliance.</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Triggered by errors, red flags in tax filings, or random selection.</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3136167"/>
                  </a:ext>
                </a:extLst>
              </a:tr>
              <a:tr h="532466">
                <a:tc>
                  <a:txBody>
                    <a:bodyPr/>
                    <a:lstStyle/>
                    <a:p>
                      <a:r>
                        <a:rPr lang="en-US" sz="1500" b="1" dirty="0">
                          <a:latin typeface="Poppins" panose="00000500000000000000" pitchFamily="2" charset="0"/>
                          <a:cs typeface="Poppins" panose="00000500000000000000" pitchFamily="2" charset="0"/>
                        </a:rPr>
                        <a:t>Compliance Audit</a:t>
                      </a:r>
                      <a:endParaRPr lang="en-US" sz="1500" dirty="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latin typeface="Poppins" panose="00000500000000000000" pitchFamily="2" charset="0"/>
                          <a:cs typeface="Poppins" panose="00000500000000000000" pitchFamily="2" charset="0"/>
                        </a:rPr>
                        <a:t>Regulatory body or external auditor</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Verifies adherence to specific industry laws, regulations, or standards.</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Required for businesses in regulated industries (e.g., healthcare, finance).</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670431"/>
                  </a:ext>
                </a:extLst>
              </a:tr>
              <a:tr h="532466">
                <a:tc>
                  <a:txBody>
                    <a:bodyPr/>
                    <a:lstStyle/>
                    <a:p>
                      <a:r>
                        <a:rPr lang="en-US" sz="1500" b="1" dirty="0">
                          <a:latin typeface="Poppins" panose="00000500000000000000" pitchFamily="2" charset="0"/>
                          <a:cs typeface="Poppins" panose="00000500000000000000" pitchFamily="2" charset="0"/>
                        </a:rPr>
                        <a:t>Payroll </a:t>
                      </a:r>
                    </a:p>
                    <a:p>
                      <a:r>
                        <a:rPr lang="en-US" sz="1500" b="1" dirty="0">
                          <a:latin typeface="Poppins" panose="00000500000000000000" pitchFamily="2" charset="0"/>
                          <a:cs typeface="Poppins" panose="00000500000000000000" pitchFamily="2" charset="0"/>
                        </a:rPr>
                        <a:t>Audit</a:t>
                      </a:r>
                      <a:endParaRPr lang="en-US" sz="1500" dirty="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Internal team or external auditor</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Reviews payroll processes to ensure accuracy and compliance with labor laws.</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Ensures correct employee payments, tax filings, and deductions.</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7555822"/>
                  </a:ext>
                </a:extLst>
              </a:tr>
            </a:tbl>
          </a:graphicData>
        </a:graphic>
      </p:graphicFrame>
      <p:sp>
        <p:nvSpPr>
          <p:cNvPr id="5" name="TextBox 4">
            <a:extLst>
              <a:ext uri="{FF2B5EF4-FFF2-40B4-BE49-F238E27FC236}">
                <a16:creationId xmlns:a16="http://schemas.microsoft.com/office/drawing/2014/main" id="{3A6B05EC-B80B-838A-EAE4-44DDC11FC6BC}"/>
              </a:ext>
            </a:extLst>
          </p:cNvPr>
          <p:cNvSpPr txBox="1"/>
          <p:nvPr/>
        </p:nvSpPr>
        <p:spPr>
          <a:xfrm>
            <a:off x="914399" y="1068860"/>
            <a:ext cx="7757932" cy="369332"/>
          </a:xfrm>
          <a:prstGeom prst="rect">
            <a:avLst/>
          </a:prstGeom>
          <a:noFill/>
        </p:spPr>
        <p:txBody>
          <a:bodyPr wrap="square">
            <a:spAutoFit/>
          </a:bodyPr>
          <a:lstStyle/>
          <a:p>
            <a:r>
              <a:rPr lang="en-US" sz="1800" dirty="0">
                <a:latin typeface="Poppins" panose="00000500000000000000" pitchFamily="2" charset="0"/>
                <a:cs typeface="Poppins" panose="00000500000000000000" pitchFamily="2" charset="0"/>
              </a:rPr>
              <a:t>There are several different types of audits for small businesses</a:t>
            </a:r>
            <a:endParaRPr lang="en-US" dirty="0"/>
          </a:p>
        </p:txBody>
      </p:sp>
    </p:spTree>
    <p:extLst>
      <p:ext uri="{BB962C8B-B14F-4D97-AF65-F5344CB8AC3E}">
        <p14:creationId xmlns:p14="http://schemas.microsoft.com/office/powerpoint/2010/main" val="3730565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Types of audits for small businesses</a:t>
            </a:r>
            <a:endParaRPr lang="en-US" sz="2000" b="1" dirty="0">
              <a:latin typeface="Poppins" panose="00000500000000000000" pitchFamily="2" charset="0"/>
              <a:cs typeface="Poppins" panose="00000500000000000000" pitchFamily="2" charset="0"/>
            </a:endParaRPr>
          </a:p>
        </p:txBody>
      </p:sp>
      <p:graphicFrame>
        <p:nvGraphicFramePr>
          <p:cNvPr id="15" name="Table 14">
            <a:extLst>
              <a:ext uri="{FF2B5EF4-FFF2-40B4-BE49-F238E27FC236}">
                <a16:creationId xmlns:a16="http://schemas.microsoft.com/office/drawing/2014/main" id="{F1B822A8-6C34-421E-B74B-032FA88CBE59}"/>
              </a:ext>
            </a:extLst>
          </p:cNvPr>
          <p:cNvGraphicFramePr>
            <a:graphicFrameLocks noGrp="1"/>
          </p:cNvGraphicFramePr>
          <p:nvPr/>
        </p:nvGraphicFramePr>
        <p:xfrm>
          <a:off x="210364" y="1594648"/>
          <a:ext cx="8769572" cy="5033560"/>
        </p:xfrm>
        <a:graphic>
          <a:graphicData uri="http://schemas.openxmlformats.org/drawingml/2006/table">
            <a:tbl>
              <a:tblPr/>
              <a:tblGrid>
                <a:gridCol w="1352218">
                  <a:extLst>
                    <a:ext uri="{9D8B030D-6E8A-4147-A177-3AD203B41FA5}">
                      <a16:colId xmlns:a16="http://schemas.microsoft.com/office/drawing/2014/main" val="2104357136"/>
                    </a:ext>
                  </a:extLst>
                </a:gridCol>
                <a:gridCol w="1551011">
                  <a:extLst>
                    <a:ext uri="{9D8B030D-6E8A-4147-A177-3AD203B41FA5}">
                      <a16:colId xmlns:a16="http://schemas.microsoft.com/office/drawing/2014/main" val="1095282159"/>
                    </a:ext>
                  </a:extLst>
                </a:gridCol>
                <a:gridCol w="2807158">
                  <a:extLst>
                    <a:ext uri="{9D8B030D-6E8A-4147-A177-3AD203B41FA5}">
                      <a16:colId xmlns:a16="http://schemas.microsoft.com/office/drawing/2014/main" val="1845491343"/>
                    </a:ext>
                  </a:extLst>
                </a:gridCol>
                <a:gridCol w="3059185">
                  <a:extLst>
                    <a:ext uri="{9D8B030D-6E8A-4147-A177-3AD203B41FA5}">
                      <a16:colId xmlns:a16="http://schemas.microsoft.com/office/drawing/2014/main" val="2536389135"/>
                    </a:ext>
                  </a:extLst>
                </a:gridCol>
              </a:tblGrid>
              <a:tr h="133117">
                <a:tc>
                  <a:txBody>
                    <a:bodyPr/>
                    <a:lstStyle/>
                    <a:p>
                      <a:r>
                        <a:rPr lang="en-US" sz="1500" b="1" dirty="0">
                          <a:latin typeface="Poppins" panose="00000500000000000000" pitchFamily="2" charset="0"/>
                          <a:cs typeface="Poppins" panose="00000500000000000000" pitchFamily="2" charset="0"/>
                        </a:rPr>
                        <a:t>Audit Type</a:t>
                      </a:r>
                      <a:endParaRPr lang="en-US" sz="1500" dirty="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1">
                          <a:latin typeface="Poppins" panose="00000500000000000000" pitchFamily="2" charset="0"/>
                          <a:cs typeface="Poppins" panose="00000500000000000000" pitchFamily="2" charset="0"/>
                        </a:rPr>
                        <a:t>Conducted By</a:t>
                      </a:r>
                      <a:endParaRPr lang="en-US" sz="150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1">
                          <a:latin typeface="Poppins" panose="00000500000000000000" pitchFamily="2" charset="0"/>
                          <a:cs typeface="Poppins" panose="00000500000000000000" pitchFamily="2" charset="0"/>
                        </a:rPr>
                        <a:t>Purpose/Reason</a:t>
                      </a:r>
                      <a:endParaRPr lang="en-US" sz="150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1">
                          <a:latin typeface="Poppins" panose="00000500000000000000" pitchFamily="2" charset="0"/>
                          <a:cs typeface="Poppins" panose="00000500000000000000" pitchFamily="2" charset="0"/>
                        </a:rPr>
                        <a:t>When It's Needed</a:t>
                      </a:r>
                      <a:endParaRPr lang="en-US" sz="150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7260620"/>
                  </a:ext>
                </a:extLst>
              </a:tr>
              <a:tr h="532466">
                <a:tc>
                  <a:txBody>
                    <a:bodyPr/>
                    <a:lstStyle/>
                    <a:p>
                      <a:r>
                        <a:rPr lang="en-US" sz="1500" b="1" dirty="0">
                          <a:latin typeface="Poppins" panose="00000500000000000000" pitchFamily="2" charset="0"/>
                          <a:cs typeface="Poppins" panose="00000500000000000000" pitchFamily="2" charset="0"/>
                        </a:rPr>
                        <a:t>Financial Audit</a:t>
                      </a:r>
                      <a:endParaRPr lang="en-US" sz="1500" dirty="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External CPA, audit firm, or lender/investor</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Verifies the accuracy of financial statements.</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latin typeface="Poppins" panose="00000500000000000000" pitchFamily="2" charset="0"/>
                          <a:cs typeface="Poppins" panose="00000500000000000000" pitchFamily="2" charset="0"/>
                        </a:rPr>
                        <a:t>- Required for loan applications, attracting investors, or compliance with regulations.</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0621164"/>
                  </a:ext>
                </a:extLst>
              </a:tr>
              <a:tr h="432629">
                <a:tc>
                  <a:txBody>
                    <a:bodyPr/>
                    <a:lstStyle/>
                    <a:p>
                      <a:r>
                        <a:rPr lang="en-US" sz="1500" b="1" dirty="0">
                          <a:latin typeface="Poppins" panose="00000500000000000000" pitchFamily="2" charset="0"/>
                          <a:cs typeface="Poppins" panose="00000500000000000000" pitchFamily="2" charset="0"/>
                        </a:rPr>
                        <a:t>Internal Audit</a:t>
                      </a:r>
                      <a:endParaRPr lang="en-US" sz="1500" dirty="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latin typeface="Poppins" panose="00000500000000000000" pitchFamily="2" charset="0"/>
                          <a:cs typeface="Poppins" panose="00000500000000000000" pitchFamily="2" charset="0"/>
                        </a:rPr>
                        <a:t>Internal team or external consultant</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Assesses internal processes, controls, and financial practices.</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To identify inefficiencies, fraud risks, or areas of improvement.</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9880584"/>
                  </a:ext>
                </a:extLst>
              </a:tr>
              <a:tr h="532466">
                <a:tc>
                  <a:txBody>
                    <a:bodyPr/>
                    <a:lstStyle/>
                    <a:p>
                      <a:r>
                        <a:rPr lang="en-US" sz="1500" b="1" dirty="0">
                          <a:latin typeface="Poppins" panose="00000500000000000000" pitchFamily="2" charset="0"/>
                          <a:cs typeface="Poppins" panose="00000500000000000000" pitchFamily="2" charset="0"/>
                        </a:rPr>
                        <a:t>Forensic Audit</a:t>
                      </a:r>
                      <a:endParaRPr lang="en-US" sz="1500" dirty="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Forensic accountant or investigator</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Investigates fraud, embezzlement, or financial misconduct.</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Triggered by suspected fraud, legal disputes, or whistleblower claims.</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260884"/>
                  </a:ext>
                </a:extLst>
              </a:tr>
              <a:tr h="532466">
                <a:tc>
                  <a:txBody>
                    <a:bodyPr/>
                    <a:lstStyle/>
                    <a:p>
                      <a:r>
                        <a:rPr lang="en-US" sz="1500" b="1" dirty="0">
                          <a:latin typeface="Poppins" panose="00000500000000000000" pitchFamily="2" charset="0"/>
                          <a:cs typeface="Poppins" panose="00000500000000000000" pitchFamily="2" charset="0"/>
                        </a:rPr>
                        <a:t>Tax </a:t>
                      </a:r>
                    </a:p>
                    <a:p>
                      <a:r>
                        <a:rPr lang="en-US" sz="1500" b="1" dirty="0">
                          <a:latin typeface="Poppins" panose="00000500000000000000" pitchFamily="2" charset="0"/>
                          <a:cs typeface="Poppins" panose="00000500000000000000" pitchFamily="2" charset="0"/>
                        </a:rPr>
                        <a:t>Audit</a:t>
                      </a:r>
                      <a:endParaRPr lang="en-US" sz="1500" dirty="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IRS or state tax agency</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Ensures accurate reporting of income, expenses, and tax compliance.</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Triggered by errors, red flags in tax filings, or random selection.</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3136167"/>
                  </a:ext>
                </a:extLst>
              </a:tr>
              <a:tr h="532466">
                <a:tc>
                  <a:txBody>
                    <a:bodyPr/>
                    <a:lstStyle/>
                    <a:p>
                      <a:r>
                        <a:rPr lang="en-US" sz="1500" b="1" dirty="0">
                          <a:latin typeface="Poppins" panose="00000500000000000000" pitchFamily="2" charset="0"/>
                          <a:cs typeface="Poppins" panose="00000500000000000000" pitchFamily="2" charset="0"/>
                        </a:rPr>
                        <a:t>Compliance Audit</a:t>
                      </a:r>
                      <a:endParaRPr lang="en-US" sz="1500" dirty="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a:latin typeface="Poppins" panose="00000500000000000000" pitchFamily="2" charset="0"/>
                          <a:cs typeface="Poppins" panose="00000500000000000000" pitchFamily="2" charset="0"/>
                        </a:rPr>
                        <a:t>Regulatory body or external auditor</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Verifies adherence to specific industry laws, regulations, or standards.</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Required for businesses in regulated industries (e.g., healthcare, finance).</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670431"/>
                  </a:ext>
                </a:extLst>
              </a:tr>
              <a:tr h="532466">
                <a:tc>
                  <a:txBody>
                    <a:bodyPr/>
                    <a:lstStyle/>
                    <a:p>
                      <a:r>
                        <a:rPr lang="en-US" sz="1500" b="1" dirty="0">
                          <a:latin typeface="Poppins" panose="00000500000000000000" pitchFamily="2" charset="0"/>
                          <a:cs typeface="Poppins" panose="00000500000000000000" pitchFamily="2" charset="0"/>
                        </a:rPr>
                        <a:t>Payroll </a:t>
                      </a:r>
                    </a:p>
                    <a:p>
                      <a:r>
                        <a:rPr lang="en-US" sz="1500" b="1" dirty="0">
                          <a:latin typeface="Poppins" panose="00000500000000000000" pitchFamily="2" charset="0"/>
                          <a:cs typeface="Poppins" panose="00000500000000000000" pitchFamily="2" charset="0"/>
                        </a:rPr>
                        <a:t>Audit</a:t>
                      </a:r>
                      <a:endParaRPr lang="en-US" sz="1500" dirty="0">
                        <a:latin typeface="Poppins" panose="00000500000000000000" pitchFamily="2" charset="0"/>
                        <a:cs typeface="Poppins" panose="00000500000000000000" pitchFamily="2" charset="0"/>
                      </a:endParaRP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Internal team or external auditor</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Reviews payroll processes to ensure accuracy and compliance with labor laws.</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Poppins" panose="00000500000000000000" pitchFamily="2" charset="0"/>
                          <a:cs typeface="Poppins" panose="00000500000000000000" pitchFamily="2" charset="0"/>
                        </a:rPr>
                        <a:t>- Ensures correct employee payments, tax filings, and deductions.</a:t>
                      </a:r>
                    </a:p>
                  </a:txBody>
                  <a:tcPr marL="33279" marR="33279" marT="16640" marB="1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7555822"/>
                  </a:ext>
                </a:extLst>
              </a:tr>
            </a:tbl>
          </a:graphicData>
        </a:graphic>
      </p:graphicFrame>
      <p:sp>
        <p:nvSpPr>
          <p:cNvPr id="5" name="TextBox 4">
            <a:extLst>
              <a:ext uri="{FF2B5EF4-FFF2-40B4-BE49-F238E27FC236}">
                <a16:creationId xmlns:a16="http://schemas.microsoft.com/office/drawing/2014/main" id="{3A6B05EC-B80B-838A-EAE4-44DDC11FC6BC}"/>
              </a:ext>
            </a:extLst>
          </p:cNvPr>
          <p:cNvSpPr txBox="1"/>
          <p:nvPr/>
        </p:nvSpPr>
        <p:spPr>
          <a:xfrm>
            <a:off x="914399" y="1068860"/>
            <a:ext cx="7757932" cy="369332"/>
          </a:xfrm>
          <a:prstGeom prst="rect">
            <a:avLst/>
          </a:prstGeom>
          <a:noFill/>
        </p:spPr>
        <p:txBody>
          <a:bodyPr wrap="square">
            <a:spAutoFit/>
          </a:bodyPr>
          <a:lstStyle/>
          <a:p>
            <a:r>
              <a:rPr lang="en-US" sz="1800" dirty="0">
                <a:latin typeface="Poppins" panose="00000500000000000000" pitchFamily="2" charset="0"/>
                <a:cs typeface="Poppins" panose="00000500000000000000" pitchFamily="2" charset="0"/>
              </a:rPr>
              <a:t>There are several different types of audits for small businesses</a:t>
            </a:r>
            <a:endParaRPr lang="en-US" dirty="0"/>
          </a:p>
        </p:txBody>
      </p:sp>
      <p:sp>
        <p:nvSpPr>
          <p:cNvPr id="2" name="Rectangle 1">
            <a:extLst>
              <a:ext uri="{FF2B5EF4-FFF2-40B4-BE49-F238E27FC236}">
                <a16:creationId xmlns:a16="http://schemas.microsoft.com/office/drawing/2014/main" id="{3E080DD6-F1AC-A1CC-60F2-AC0F857B2908}"/>
              </a:ext>
            </a:extLst>
          </p:cNvPr>
          <p:cNvSpPr/>
          <p:nvPr/>
        </p:nvSpPr>
        <p:spPr>
          <a:xfrm>
            <a:off x="-2" y="11575"/>
            <a:ext cx="9144000" cy="186352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CC4D4AA-CBFB-3C42-456F-B12D30BFB706}"/>
              </a:ext>
            </a:extLst>
          </p:cNvPr>
          <p:cNvSpPr/>
          <p:nvPr/>
        </p:nvSpPr>
        <p:spPr>
          <a:xfrm>
            <a:off x="0" y="3530278"/>
            <a:ext cx="9144000" cy="3327722"/>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FCF02EB-93AA-6E73-096D-A9F9EA9DD509}"/>
              </a:ext>
            </a:extLst>
          </p:cNvPr>
          <p:cNvSpPr/>
          <p:nvPr/>
        </p:nvSpPr>
        <p:spPr>
          <a:xfrm>
            <a:off x="-4" y="1875098"/>
            <a:ext cx="210368" cy="1655179"/>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84E8729-84F1-ECF1-2575-5A42DA9C66AD}"/>
              </a:ext>
            </a:extLst>
          </p:cNvPr>
          <p:cNvSpPr/>
          <p:nvPr/>
        </p:nvSpPr>
        <p:spPr>
          <a:xfrm>
            <a:off x="8968360" y="1875099"/>
            <a:ext cx="175638" cy="1655178"/>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90B1EB7-3F14-BB2A-5994-AB70A9FB9B50}"/>
              </a:ext>
            </a:extLst>
          </p:cNvPr>
          <p:cNvSpPr/>
          <p:nvPr/>
        </p:nvSpPr>
        <p:spPr>
          <a:xfrm>
            <a:off x="2306979" y="3993924"/>
            <a:ext cx="4229100" cy="24304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1063E4-2ECC-B440-A08D-1AD48DAA35E7}"/>
              </a:ext>
            </a:extLst>
          </p:cNvPr>
          <p:cNvSpPr txBox="1"/>
          <p:nvPr/>
        </p:nvSpPr>
        <p:spPr>
          <a:xfrm>
            <a:off x="2538042" y="4176335"/>
            <a:ext cx="3755975" cy="2031325"/>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Financial &amp; Internal Audits</a:t>
            </a:r>
          </a:p>
          <a:p>
            <a:pPr algn="ctr"/>
            <a:r>
              <a:rPr lang="en-US" dirty="0">
                <a:solidFill>
                  <a:schemeClr val="tx1"/>
                </a:solidFill>
                <a:latin typeface="Poppins" panose="00000500000000000000" pitchFamily="2" charset="0"/>
                <a:cs typeface="Poppins" panose="00000500000000000000" pitchFamily="2" charset="0"/>
              </a:rPr>
              <a:t>In the forthcoming slides, we focus on financial and internal audits as they are of great relevance to many small businesses – especially those seeking financing.</a:t>
            </a:r>
          </a:p>
        </p:txBody>
      </p:sp>
    </p:spTree>
    <p:extLst>
      <p:ext uri="{BB962C8B-B14F-4D97-AF65-F5344CB8AC3E}">
        <p14:creationId xmlns:p14="http://schemas.microsoft.com/office/powerpoint/2010/main" val="375767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Financial audits</a:t>
            </a:r>
            <a:endParaRPr lang="en-US" sz="2000" b="1" dirty="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3A6B05EC-B80B-838A-EAE4-44DDC11FC6BC}"/>
              </a:ext>
            </a:extLst>
          </p:cNvPr>
          <p:cNvSpPr txBox="1"/>
          <p:nvPr/>
        </p:nvSpPr>
        <p:spPr>
          <a:xfrm>
            <a:off x="187212" y="1058210"/>
            <a:ext cx="8769573" cy="1631216"/>
          </a:xfrm>
          <a:prstGeom prst="rect">
            <a:avLst/>
          </a:prstGeom>
          <a:noFill/>
        </p:spPr>
        <p:txBody>
          <a:bodyPr wrap="square">
            <a:spAutoFit/>
          </a:bodyPr>
          <a:lstStyle/>
          <a:p>
            <a:pPr algn="ctr"/>
            <a:r>
              <a:rPr lang="en-US" sz="2000" dirty="0">
                <a:latin typeface="Poppins" panose="00000500000000000000" pitchFamily="2" charset="0"/>
                <a:cs typeface="Poppins" panose="00000500000000000000" pitchFamily="2" charset="0"/>
              </a:rPr>
              <a:t>Financial audits are meant to reduce the risk to lenders/investors when they are thinking about providing money to a small business; this is often part of the “due diligence” process explained in greater depth in the </a:t>
            </a:r>
            <a:r>
              <a:rPr lang="en-US" sz="2000" u="sng" dirty="0">
                <a:latin typeface="Poppins" panose="00000500000000000000" pitchFamily="2" charset="0"/>
                <a:cs typeface="Poppins" panose="00000500000000000000" pitchFamily="2" charset="0"/>
              </a:rPr>
              <a:t>Introduction to Financing</a:t>
            </a:r>
            <a:r>
              <a:rPr lang="en-US" sz="2000" dirty="0">
                <a:latin typeface="Poppins" panose="00000500000000000000" pitchFamily="2" charset="0"/>
                <a:cs typeface="Poppins" panose="00000500000000000000" pitchFamily="2" charset="0"/>
              </a:rPr>
              <a:t> presentation. These audits focus in on:</a:t>
            </a:r>
          </a:p>
        </p:txBody>
      </p:sp>
      <p:sp>
        <p:nvSpPr>
          <p:cNvPr id="6" name="TextBox 5">
            <a:extLst>
              <a:ext uri="{FF2B5EF4-FFF2-40B4-BE49-F238E27FC236}">
                <a16:creationId xmlns:a16="http://schemas.microsoft.com/office/drawing/2014/main" id="{07880167-CF22-1354-7D42-45F909A9416D}"/>
              </a:ext>
            </a:extLst>
          </p:cNvPr>
          <p:cNvSpPr txBox="1"/>
          <p:nvPr/>
        </p:nvSpPr>
        <p:spPr>
          <a:xfrm>
            <a:off x="461538" y="2724151"/>
            <a:ext cx="7943128" cy="3970318"/>
          </a:xfrm>
          <a:prstGeom prst="rect">
            <a:avLst/>
          </a:prstGeom>
          <a:noFill/>
        </p:spPr>
        <p:txBody>
          <a:bodyPr wrap="square">
            <a:spAutoFit/>
          </a:bodyPr>
          <a:lstStyle/>
          <a:p>
            <a:pPr marL="285750" indent="-285750">
              <a:buFont typeface="Arial" panose="020B0604020202020204" pitchFamily="34" charset="0"/>
              <a:buChar char="•"/>
            </a:pPr>
            <a:r>
              <a:rPr lang="en-US" b="1" dirty="0">
                <a:latin typeface="Poppins" panose="00000500000000000000" pitchFamily="2" charset="0"/>
                <a:cs typeface="Poppins" panose="00000500000000000000" pitchFamily="2" charset="0"/>
              </a:rPr>
              <a:t>Financial statements: </a:t>
            </a:r>
            <a:r>
              <a:rPr lang="en-US" dirty="0">
                <a:latin typeface="Poppins" panose="00000500000000000000" pitchFamily="2" charset="0"/>
                <a:cs typeface="Poppins" panose="00000500000000000000" pitchFamily="2" charset="0"/>
              </a:rPr>
              <a:t>Ensure the accuracy of the balance sheet, income statement, and cash flow statement)  </a:t>
            </a:r>
          </a:p>
          <a:p>
            <a:pPr marL="285750"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b="1" dirty="0">
                <a:latin typeface="Poppins" panose="00000500000000000000" pitchFamily="2" charset="0"/>
                <a:cs typeface="Poppins" panose="00000500000000000000" pitchFamily="2" charset="0"/>
              </a:rPr>
              <a:t>Operational viability: </a:t>
            </a:r>
            <a:r>
              <a:rPr lang="en-US" dirty="0">
                <a:latin typeface="Poppins" panose="00000500000000000000" pitchFamily="2" charset="0"/>
                <a:cs typeface="Poppins" panose="00000500000000000000" pitchFamily="2" charset="0"/>
              </a:rPr>
              <a:t>Evidence of steady revenue streams, profitability, and liquidity to ensure creditworthiness</a:t>
            </a:r>
          </a:p>
          <a:p>
            <a:pPr marL="285750"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b="1" dirty="0">
                <a:latin typeface="Poppins" panose="00000500000000000000" pitchFamily="2" charset="0"/>
                <a:cs typeface="Poppins" panose="00000500000000000000" pitchFamily="2" charset="0"/>
              </a:rPr>
              <a:t>Risk factors: </a:t>
            </a:r>
            <a:r>
              <a:rPr lang="en-US" dirty="0">
                <a:latin typeface="Poppins" panose="00000500000000000000" pitchFamily="2" charset="0"/>
                <a:cs typeface="Poppins" panose="00000500000000000000" pitchFamily="2" charset="0"/>
              </a:rPr>
              <a:t>Identifying operational risks that could jeopardize loan repayment</a:t>
            </a:r>
          </a:p>
          <a:p>
            <a:pPr marL="285750"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b="1" dirty="0">
                <a:latin typeface="Poppins" panose="00000500000000000000" pitchFamily="2" charset="0"/>
                <a:cs typeface="Poppins" panose="00000500000000000000" pitchFamily="2" charset="0"/>
              </a:rPr>
              <a:t>Loan covenants: </a:t>
            </a:r>
            <a:r>
              <a:rPr lang="en-US" dirty="0">
                <a:latin typeface="Poppins" panose="00000500000000000000" pitchFamily="2" charset="0"/>
                <a:cs typeface="Poppins" panose="00000500000000000000" pitchFamily="2" charset="0"/>
              </a:rPr>
              <a:t>Review terms of the loan agreement (e.g., minimum cash reserves, debt-to-equity ratio, etc.)</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b="1" dirty="0">
                <a:latin typeface="Poppins" panose="00000500000000000000" pitchFamily="2" charset="0"/>
                <a:cs typeface="Poppins" panose="00000500000000000000" pitchFamily="2" charset="0"/>
              </a:rPr>
              <a:t>Internal controls: </a:t>
            </a:r>
            <a:r>
              <a:rPr lang="en-US" dirty="0">
                <a:latin typeface="Poppins" panose="00000500000000000000" pitchFamily="2" charset="0"/>
                <a:cs typeface="Poppins" panose="00000500000000000000" pitchFamily="2" charset="0"/>
              </a:rPr>
              <a:t>Examine fraud related controls to minimize the risk of financial loss</a:t>
            </a:r>
          </a:p>
        </p:txBody>
      </p:sp>
    </p:spTree>
    <p:extLst>
      <p:ext uri="{BB962C8B-B14F-4D97-AF65-F5344CB8AC3E}">
        <p14:creationId xmlns:p14="http://schemas.microsoft.com/office/powerpoint/2010/main" val="1733987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Financial audits</a:t>
            </a:r>
            <a:endParaRPr lang="en-US" sz="2000" b="1" dirty="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3A6B05EC-B80B-838A-EAE4-44DDC11FC6BC}"/>
              </a:ext>
            </a:extLst>
          </p:cNvPr>
          <p:cNvSpPr txBox="1"/>
          <p:nvPr/>
        </p:nvSpPr>
        <p:spPr>
          <a:xfrm>
            <a:off x="187212" y="1058210"/>
            <a:ext cx="8769573" cy="1015663"/>
          </a:xfrm>
          <a:prstGeom prst="rect">
            <a:avLst/>
          </a:prstGeom>
          <a:noFill/>
        </p:spPr>
        <p:txBody>
          <a:bodyPr wrap="square">
            <a:spAutoFit/>
          </a:bodyPr>
          <a:lstStyle/>
          <a:p>
            <a:pPr algn="ctr"/>
            <a:r>
              <a:rPr lang="en-US" sz="2000" dirty="0">
                <a:latin typeface="Poppins" panose="00000500000000000000" pitchFamily="2" charset="0"/>
                <a:cs typeface="Poppins" panose="00000500000000000000" pitchFamily="2" charset="0"/>
              </a:rPr>
              <a:t>Businesses that are likely to undergo a financial audit from a lender or investor should be prepared to have the following documents ready and accurate:</a:t>
            </a:r>
          </a:p>
        </p:txBody>
      </p:sp>
      <p:sp>
        <p:nvSpPr>
          <p:cNvPr id="7" name="TextBox 6">
            <a:extLst>
              <a:ext uri="{FF2B5EF4-FFF2-40B4-BE49-F238E27FC236}">
                <a16:creationId xmlns:a16="http://schemas.microsoft.com/office/drawing/2014/main" id="{8A6F79E4-E902-5F28-D328-79A52E2A6BD6}"/>
              </a:ext>
            </a:extLst>
          </p:cNvPr>
          <p:cNvSpPr txBox="1"/>
          <p:nvPr/>
        </p:nvSpPr>
        <p:spPr>
          <a:xfrm>
            <a:off x="726312" y="2280895"/>
            <a:ext cx="7156048"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Poppins" panose="00000500000000000000" pitchFamily="2" charset="0"/>
                <a:cs typeface="Poppins" panose="00000500000000000000" pitchFamily="2" charset="0"/>
              </a:rPr>
              <a:t>Audited or reviewed financial statements</a:t>
            </a:r>
          </a:p>
          <a:p>
            <a:pPr marL="342900" indent="-342900">
              <a:buFont typeface="Arial" panose="020B0604020202020204" pitchFamily="34" charset="0"/>
              <a:buChar char="•"/>
            </a:pPr>
            <a:endParaRPr lang="en-US" sz="20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dirty="0">
                <a:latin typeface="Poppins" panose="00000500000000000000" pitchFamily="2" charset="0"/>
                <a:cs typeface="Poppins" panose="00000500000000000000" pitchFamily="2" charset="0"/>
              </a:rPr>
              <a:t>Profit and loss statements and cash flow forecasts</a:t>
            </a:r>
          </a:p>
          <a:p>
            <a:pPr marL="342900" indent="-342900">
              <a:buFont typeface="Arial" panose="020B0604020202020204" pitchFamily="34" charset="0"/>
              <a:buChar char="•"/>
            </a:pPr>
            <a:endParaRPr lang="en-US" sz="20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dirty="0">
                <a:latin typeface="Poppins" panose="00000500000000000000" pitchFamily="2" charset="0"/>
                <a:cs typeface="Poppins" panose="00000500000000000000" pitchFamily="2" charset="0"/>
              </a:rPr>
              <a:t>Loan agreements and debt schedules.</a:t>
            </a:r>
          </a:p>
          <a:p>
            <a:pPr marL="342900" indent="-342900">
              <a:buFont typeface="Arial" panose="020B0604020202020204" pitchFamily="34" charset="0"/>
              <a:buChar char="•"/>
            </a:pPr>
            <a:endParaRPr lang="en-US" sz="20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dirty="0">
                <a:latin typeface="Poppins" panose="00000500000000000000" pitchFamily="2" charset="0"/>
                <a:cs typeface="Poppins" panose="00000500000000000000" pitchFamily="2" charset="0"/>
              </a:rPr>
              <a:t>Tax returns</a:t>
            </a:r>
          </a:p>
          <a:p>
            <a:pPr marL="342900" indent="-342900">
              <a:buFont typeface="Arial" panose="020B0604020202020204" pitchFamily="34" charset="0"/>
              <a:buChar char="•"/>
            </a:pPr>
            <a:endParaRPr lang="en-US" sz="20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dirty="0">
                <a:latin typeface="Poppins" panose="00000500000000000000" pitchFamily="2" charset="0"/>
                <a:cs typeface="Poppins" panose="00000500000000000000" pitchFamily="2" charset="0"/>
              </a:rPr>
              <a:t>Contracts and leases (e.g., major customer agreements, leases)</a:t>
            </a:r>
          </a:p>
          <a:p>
            <a:pPr marL="342900" indent="-342900">
              <a:buFont typeface="Arial" panose="020B0604020202020204" pitchFamily="34" charset="0"/>
              <a:buChar char="•"/>
            </a:pPr>
            <a:endParaRPr lang="en-US" sz="20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dirty="0">
                <a:latin typeface="Poppins" panose="00000500000000000000" pitchFamily="2" charset="0"/>
                <a:cs typeface="Poppins" panose="00000500000000000000" pitchFamily="2" charset="0"/>
              </a:rPr>
              <a:t>Articles of incorporation, business licenses, insurance policies, and shareholder agreements</a:t>
            </a:r>
          </a:p>
        </p:txBody>
      </p:sp>
    </p:spTree>
    <p:extLst>
      <p:ext uri="{BB962C8B-B14F-4D97-AF65-F5344CB8AC3E}">
        <p14:creationId xmlns:p14="http://schemas.microsoft.com/office/powerpoint/2010/main" val="3018367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Internal audits</a:t>
            </a:r>
            <a:endParaRPr lang="en-US" sz="2000" b="1" dirty="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3A6B05EC-B80B-838A-EAE4-44DDC11FC6BC}"/>
              </a:ext>
            </a:extLst>
          </p:cNvPr>
          <p:cNvSpPr txBox="1"/>
          <p:nvPr/>
        </p:nvSpPr>
        <p:spPr>
          <a:xfrm>
            <a:off x="187212" y="1058210"/>
            <a:ext cx="8769573" cy="1077218"/>
          </a:xfrm>
          <a:prstGeom prst="rect">
            <a:avLst/>
          </a:prstGeom>
          <a:noFill/>
        </p:spPr>
        <p:txBody>
          <a:bodyPr wrap="square">
            <a:spAutoFit/>
          </a:bodyPr>
          <a:lstStyle/>
          <a:p>
            <a:pPr algn="ctr"/>
            <a:r>
              <a:rPr lang="en-US" sz="1600" dirty="0">
                <a:latin typeface="Poppins" panose="00000500000000000000" pitchFamily="2" charset="0"/>
                <a:cs typeface="Poppins" panose="00000500000000000000" pitchFamily="2" charset="0"/>
              </a:rPr>
              <a:t>Internal audits are particularly helpful to help reduce the risk of fraud or other problems that might create big problems for the business in the future. Below are particularly important areas in a business at risk of fraud – and controls that help to prevent any issues.</a:t>
            </a:r>
          </a:p>
        </p:txBody>
      </p:sp>
      <p:sp>
        <p:nvSpPr>
          <p:cNvPr id="7" name="TextBox 6">
            <a:extLst>
              <a:ext uri="{FF2B5EF4-FFF2-40B4-BE49-F238E27FC236}">
                <a16:creationId xmlns:a16="http://schemas.microsoft.com/office/drawing/2014/main" id="{EE52626D-072D-4FE6-B96C-9A6C8D0FA336}"/>
              </a:ext>
            </a:extLst>
          </p:cNvPr>
          <p:cNvSpPr txBox="1"/>
          <p:nvPr/>
        </p:nvSpPr>
        <p:spPr>
          <a:xfrm>
            <a:off x="219043" y="2029920"/>
            <a:ext cx="8737742" cy="4832092"/>
          </a:xfrm>
          <a:prstGeom prst="rect">
            <a:avLst/>
          </a:prstGeom>
          <a:noFill/>
        </p:spPr>
        <p:txBody>
          <a:bodyPr wrap="square" lIns="91440" tIns="45720" rIns="91440" bIns="45720" anchor="t">
            <a:spAutoFit/>
          </a:bodyPr>
          <a:lstStyle/>
          <a:p>
            <a:r>
              <a:rPr lang="en-US" sz="1400" b="1" dirty="0">
                <a:latin typeface="Poppins"/>
                <a:cs typeface="Poppins"/>
              </a:rPr>
              <a:t>Cash Management Controls</a:t>
            </a:r>
          </a:p>
          <a:p>
            <a:pPr marL="285750" indent="-285750">
              <a:buFont typeface="Arial" panose="020B0604020202020204" pitchFamily="34" charset="0"/>
              <a:buChar char="•"/>
            </a:pPr>
            <a:r>
              <a:rPr lang="en-US" sz="1400" dirty="0">
                <a:latin typeface="Poppins"/>
                <a:cs typeface="Poppins"/>
              </a:rPr>
              <a:t>Segregation of duties: Are the responsibilities for cash handling, recording, and reconciliation split among different individuals?</a:t>
            </a:r>
          </a:p>
          <a:p>
            <a:pPr marL="285750" indent="-285750">
              <a:buFont typeface="Arial" panose="020B0604020202020204" pitchFamily="34" charset="0"/>
              <a:buChar char="•"/>
            </a:pPr>
            <a:r>
              <a:rPr lang="en-US" sz="1400" dirty="0">
                <a:latin typeface="Poppins"/>
                <a:cs typeface="Poppins"/>
              </a:rPr>
              <a:t>Reconciliation processes: Are bank reconciliations performed regularly to detect unauthorized transactions?</a:t>
            </a:r>
          </a:p>
          <a:p>
            <a:pPr marL="285750" indent="-285750">
              <a:buFont typeface="Arial" panose="020B0604020202020204" pitchFamily="34" charset="0"/>
              <a:buChar char="•"/>
            </a:pPr>
            <a:endParaRPr lang="en-US" sz="1400" dirty="0">
              <a:latin typeface="Poppins"/>
              <a:cs typeface="Poppins"/>
            </a:endParaRPr>
          </a:p>
          <a:p>
            <a:r>
              <a:rPr lang="en-US" sz="1400" b="1" dirty="0">
                <a:latin typeface="Poppins"/>
                <a:cs typeface="Poppins"/>
              </a:rPr>
              <a:t>Revenue and Receivables</a:t>
            </a:r>
          </a:p>
          <a:p>
            <a:pPr marL="285750" indent="-285750">
              <a:buFont typeface="Arial" panose="020B0604020202020204" pitchFamily="34" charset="0"/>
              <a:buChar char="•"/>
            </a:pPr>
            <a:r>
              <a:rPr lang="en-US" sz="1400" dirty="0">
                <a:latin typeface="Poppins"/>
                <a:cs typeface="Poppins"/>
              </a:rPr>
              <a:t>Invoice approvals: Are invoices reviewed and approved to avoid fake or duplicate invoices?</a:t>
            </a:r>
          </a:p>
          <a:p>
            <a:pPr marL="285750" indent="-285750">
              <a:buFont typeface="Arial" panose="020B0604020202020204" pitchFamily="34" charset="0"/>
              <a:buChar char="•"/>
            </a:pPr>
            <a:r>
              <a:rPr lang="en-US" sz="1400" dirty="0">
                <a:latin typeface="Poppins"/>
                <a:cs typeface="Poppins"/>
              </a:rPr>
              <a:t>Fraud risks: Are there controls to prevent skimming (e.g., unrecorded cash receipts)?</a:t>
            </a:r>
          </a:p>
          <a:p>
            <a:endParaRPr lang="en-US" sz="1400" dirty="0">
              <a:latin typeface="Poppins"/>
              <a:cs typeface="Poppins"/>
            </a:endParaRPr>
          </a:p>
          <a:p>
            <a:r>
              <a:rPr lang="en-US" sz="1400" b="1" dirty="0">
                <a:latin typeface="Poppins"/>
                <a:cs typeface="Poppins"/>
              </a:rPr>
              <a:t>Inventory and Assets</a:t>
            </a:r>
          </a:p>
          <a:p>
            <a:pPr marL="285750" indent="-285750">
              <a:buFont typeface="Arial" panose="020B0604020202020204" pitchFamily="34" charset="0"/>
              <a:buChar char="•"/>
            </a:pPr>
            <a:r>
              <a:rPr lang="en-US" sz="1400" dirty="0">
                <a:latin typeface="Poppins"/>
                <a:cs typeface="Poppins"/>
              </a:rPr>
              <a:t>Physical inventory checks: Are there periodic audits of inventory to prevent theft or misstatement?</a:t>
            </a:r>
          </a:p>
          <a:p>
            <a:pPr marL="285750" indent="-285750">
              <a:buFont typeface="Arial" panose="020B0604020202020204" pitchFamily="34" charset="0"/>
              <a:buChar char="•"/>
            </a:pPr>
            <a:r>
              <a:rPr lang="en-US" sz="1400" dirty="0">
                <a:latin typeface="Poppins"/>
                <a:cs typeface="Poppins"/>
              </a:rPr>
              <a:t>Asset tracking: Are fixed assets monitored to avoid misappropriation?</a:t>
            </a:r>
          </a:p>
          <a:p>
            <a:endParaRPr lang="en-US" sz="1400" dirty="0">
              <a:latin typeface="Poppins"/>
              <a:cs typeface="Poppins"/>
            </a:endParaRPr>
          </a:p>
          <a:p>
            <a:r>
              <a:rPr lang="en-US" sz="1400" b="1" dirty="0">
                <a:latin typeface="Poppins"/>
                <a:cs typeface="Poppins"/>
              </a:rPr>
              <a:t>Expense and Payables</a:t>
            </a:r>
          </a:p>
          <a:p>
            <a:pPr marL="285750" indent="-285750">
              <a:buFont typeface="Arial" panose="020B0604020202020204" pitchFamily="34" charset="0"/>
              <a:buChar char="•"/>
            </a:pPr>
            <a:r>
              <a:rPr lang="en-US" sz="1400" dirty="0">
                <a:latin typeface="Poppins"/>
                <a:cs typeface="Poppins"/>
              </a:rPr>
              <a:t>Expense approvals: Are there checks for fraudulent or unauthorized expenses?</a:t>
            </a:r>
          </a:p>
          <a:p>
            <a:pPr marL="285750" indent="-285750">
              <a:buFont typeface="Arial" panose="020B0604020202020204" pitchFamily="34" charset="0"/>
              <a:buChar char="•"/>
            </a:pPr>
            <a:r>
              <a:rPr lang="en-US" sz="1400" dirty="0">
                <a:latin typeface="Poppins"/>
                <a:cs typeface="Poppins"/>
              </a:rPr>
              <a:t>Vendor verification: Are vendors vetted to prevent payments to fictitious entities?</a:t>
            </a:r>
          </a:p>
          <a:p>
            <a:endParaRPr lang="en-US" sz="1400" dirty="0">
              <a:latin typeface="Poppins"/>
              <a:cs typeface="Poppins"/>
            </a:endParaRPr>
          </a:p>
          <a:p>
            <a:r>
              <a:rPr lang="en-US" sz="1400" b="1" dirty="0">
                <a:latin typeface="Poppins"/>
                <a:cs typeface="Poppins"/>
              </a:rPr>
              <a:t>Payroll</a:t>
            </a:r>
          </a:p>
          <a:p>
            <a:pPr marL="285750" indent="-285750">
              <a:buFont typeface="Arial" panose="020B0604020202020204" pitchFamily="34" charset="0"/>
              <a:buChar char="•"/>
            </a:pPr>
            <a:r>
              <a:rPr lang="en-US" sz="1400" dirty="0">
                <a:latin typeface="Poppins"/>
                <a:cs typeface="Poppins"/>
              </a:rPr>
              <a:t>Employee verification: Are there procedures to avoid ghost employees on the payroll?</a:t>
            </a:r>
          </a:p>
          <a:p>
            <a:pPr marL="285750" indent="-285750">
              <a:buFont typeface="Arial" panose="020B0604020202020204" pitchFamily="34" charset="0"/>
              <a:buChar char="•"/>
            </a:pPr>
            <a:r>
              <a:rPr lang="en-US" sz="1400" dirty="0">
                <a:latin typeface="Poppins"/>
                <a:cs typeface="Poppins"/>
              </a:rPr>
              <a:t>Timesheet approval: Is there oversight of employee work hours and overtime?</a:t>
            </a:r>
          </a:p>
        </p:txBody>
      </p:sp>
    </p:spTree>
    <p:extLst>
      <p:ext uri="{BB962C8B-B14F-4D97-AF65-F5344CB8AC3E}">
        <p14:creationId xmlns:p14="http://schemas.microsoft.com/office/powerpoint/2010/main" val="3177409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88518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Basics of accounting</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tax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Tax types and deadlines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Deductions and credits</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audit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Types of audits</a:t>
            </a:r>
          </a:p>
          <a:p>
            <a:pPr marL="971550" lvl="1" indent="-514350">
              <a:lnSpc>
                <a:spcPct val="150000"/>
              </a:lnSpc>
              <a:buFont typeface="+mj-lt"/>
              <a:buAutoNum type="alphaLcPeriod"/>
            </a:pPr>
            <a:r>
              <a:rPr lang="en-US" dirty="0">
                <a:latin typeface="Poppins" panose="00000500000000000000" pitchFamily="2" charset="0"/>
                <a:cs typeface="Poppins" panose="00000500000000000000" pitchFamily="2" charset="0"/>
              </a:rPr>
              <a:t>Auditing process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Working with accounting professionals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What’s next</a:t>
            </a:r>
          </a:p>
        </p:txBody>
      </p:sp>
    </p:spTree>
    <p:extLst>
      <p:ext uri="{BB962C8B-B14F-4D97-AF65-F5344CB8AC3E}">
        <p14:creationId xmlns:p14="http://schemas.microsoft.com/office/powerpoint/2010/main" val="728674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Auditing process (part 1 of 3)</a:t>
            </a:r>
            <a:endParaRPr lang="en-US" sz="2000" b="1" dirty="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3A6B05EC-B80B-838A-EAE4-44DDC11FC6BC}"/>
              </a:ext>
            </a:extLst>
          </p:cNvPr>
          <p:cNvSpPr txBox="1"/>
          <p:nvPr/>
        </p:nvSpPr>
        <p:spPr>
          <a:xfrm>
            <a:off x="187212" y="1058210"/>
            <a:ext cx="8769573" cy="1200329"/>
          </a:xfrm>
          <a:prstGeom prst="rect">
            <a:avLst/>
          </a:prstGeom>
          <a:noFill/>
        </p:spPr>
        <p:txBody>
          <a:bodyPr wrap="square">
            <a:spAutoFit/>
          </a:bodyPr>
          <a:lstStyle/>
          <a:p>
            <a:pPr algn="ctr"/>
            <a:r>
              <a:rPr lang="en-US" dirty="0">
                <a:latin typeface="Poppins" panose="00000500000000000000" pitchFamily="2" charset="0"/>
                <a:cs typeface="Poppins" panose="00000500000000000000" pitchFamily="2" charset="0"/>
              </a:rPr>
              <a:t>If you expect to be undergoing an audit, there are some important considerations and steps to take before, during, and after the audit.</a:t>
            </a:r>
          </a:p>
          <a:p>
            <a:pPr algn="ctr"/>
            <a:endParaRPr lang="en-US" dirty="0">
              <a:latin typeface="Poppins" panose="00000500000000000000" pitchFamily="2" charset="0"/>
              <a:cs typeface="Poppins" panose="00000500000000000000" pitchFamily="2" charset="0"/>
            </a:endParaRPr>
          </a:p>
          <a:p>
            <a:pPr algn="ctr"/>
            <a:r>
              <a:rPr lang="en-US" dirty="0">
                <a:latin typeface="Poppins" panose="00000500000000000000" pitchFamily="2" charset="0"/>
                <a:cs typeface="Poppins" panose="00000500000000000000" pitchFamily="2" charset="0"/>
              </a:rPr>
              <a:t>Below is a checklist to help you </a:t>
            </a:r>
            <a:r>
              <a:rPr lang="en-US" b="1" dirty="0">
                <a:latin typeface="Poppins" panose="00000500000000000000" pitchFamily="2" charset="0"/>
                <a:cs typeface="Poppins" panose="00000500000000000000" pitchFamily="2" charset="0"/>
              </a:rPr>
              <a:t>prepare</a:t>
            </a:r>
            <a:r>
              <a:rPr lang="en-US" dirty="0">
                <a:latin typeface="Poppins" panose="00000500000000000000" pitchFamily="2" charset="0"/>
                <a:cs typeface="Poppins" panose="00000500000000000000" pitchFamily="2" charset="0"/>
              </a:rPr>
              <a:t> for an audit:</a:t>
            </a:r>
          </a:p>
        </p:txBody>
      </p:sp>
      <p:sp>
        <p:nvSpPr>
          <p:cNvPr id="3" name="TextBox 2">
            <a:extLst>
              <a:ext uri="{FF2B5EF4-FFF2-40B4-BE49-F238E27FC236}">
                <a16:creationId xmlns:a16="http://schemas.microsoft.com/office/drawing/2014/main" id="{AA029269-14B4-5B9B-DF37-2BD97AD5482F}"/>
              </a:ext>
            </a:extLst>
          </p:cNvPr>
          <p:cNvSpPr txBox="1"/>
          <p:nvPr/>
        </p:nvSpPr>
        <p:spPr>
          <a:xfrm>
            <a:off x="311067" y="2465943"/>
            <a:ext cx="8369946" cy="3785652"/>
          </a:xfrm>
          <a:prstGeom prst="rect">
            <a:avLst/>
          </a:prstGeom>
          <a:noFill/>
        </p:spPr>
        <p:txBody>
          <a:bodyPr wrap="square">
            <a:spAutoFit/>
          </a:bodyPr>
          <a:lstStyle/>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Conduct a Pre-Audit Review: </a:t>
            </a:r>
            <a:r>
              <a:rPr lang="en-US" sz="1600" dirty="0">
                <a:latin typeface="Poppins" panose="00000500000000000000" pitchFamily="2" charset="0"/>
                <a:cs typeface="Poppins" panose="00000500000000000000" pitchFamily="2" charset="0"/>
              </a:rPr>
              <a:t>Identify discrepancies in your records and resolve them proactively. Simulate the audit process with internal staff or external consultants.</a:t>
            </a:r>
          </a:p>
          <a:p>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Fix Known Issues: </a:t>
            </a:r>
            <a:r>
              <a:rPr lang="en-US" sz="1600" dirty="0">
                <a:latin typeface="Poppins" panose="00000500000000000000" pitchFamily="2" charset="0"/>
                <a:cs typeface="Poppins" panose="00000500000000000000" pitchFamily="2" charset="0"/>
              </a:rPr>
              <a:t>Address errors in financial statements, missing documents, or compliance gaps.</a:t>
            </a:r>
          </a:p>
          <a:p>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Prepare an Audit File: </a:t>
            </a:r>
            <a:r>
              <a:rPr lang="en-US" sz="1600" dirty="0">
                <a:latin typeface="Poppins" panose="00000500000000000000" pitchFamily="2" charset="0"/>
                <a:cs typeface="Poppins" panose="00000500000000000000" pitchFamily="2" charset="0"/>
              </a:rPr>
              <a:t>Centralize all relevant records (financial, legal, tax) in a secure and organized folder.</a:t>
            </a:r>
          </a:p>
          <a:p>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Inform and Train Your Team: </a:t>
            </a:r>
            <a:r>
              <a:rPr lang="en-US" sz="1600" dirty="0">
                <a:latin typeface="Poppins" panose="00000500000000000000" pitchFamily="2" charset="0"/>
                <a:cs typeface="Poppins" panose="00000500000000000000" pitchFamily="2" charset="0"/>
              </a:rPr>
              <a:t>Notify employees about the audit and their potential roles. Train them to respond to auditor queries appropriately.</a:t>
            </a:r>
          </a:p>
          <a:p>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Clarify the Scope with Auditors: </a:t>
            </a:r>
            <a:r>
              <a:rPr lang="en-US" sz="1600" dirty="0">
                <a:latin typeface="Poppins" panose="00000500000000000000" pitchFamily="2" charset="0"/>
                <a:cs typeface="Poppins" panose="00000500000000000000" pitchFamily="2" charset="0"/>
              </a:rPr>
              <a:t>Confirm timelines, document requests, and the focus areas of the audit.</a:t>
            </a:r>
          </a:p>
        </p:txBody>
      </p:sp>
    </p:spTree>
    <p:extLst>
      <p:ext uri="{BB962C8B-B14F-4D97-AF65-F5344CB8AC3E}">
        <p14:creationId xmlns:p14="http://schemas.microsoft.com/office/powerpoint/2010/main" val="2237575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Auditing process (part 2 of 3)</a:t>
            </a:r>
            <a:endParaRPr lang="en-US" sz="2000" b="1" dirty="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3A6B05EC-B80B-838A-EAE4-44DDC11FC6BC}"/>
              </a:ext>
            </a:extLst>
          </p:cNvPr>
          <p:cNvSpPr txBox="1"/>
          <p:nvPr/>
        </p:nvSpPr>
        <p:spPr>
          <a:xfrm>
            <a:off x="187212" y="1058210"/>
            <a:ext cx="8769573" cy="1200329"/>
          </a:xfrm>
          <a:prstGeom prst="rect">
            <a:avLst/>
          </a:prstGeom>
          <a:noFill/>
        </p:spPr>
        <p:txBody>
          <a:bodyPr wrap="square">
            <a:spAutoFit/>
          </a:bodyPr>
          <a:lstStyle/>
          <a:p>
            <a:pPr algn="ctr"/>
            <a:r>
              <a:rPr lang="en-US" dirty="0">
                <a:latin typeface="Poppins" panose="00000500000000000000" pitchFamily="2" charset="0"/>
                <a:cs typeface="Poppins" panose="00000500000000000000" pitchFamily="2" charset="0"/>
              </a:rPr>
              <a:t>If you expect to be undergoing an audit, there are some important considerations and steps to take before, during, and after the audit.</a:t>
            </a:r>
          </a:p>
          <a:p>
            <a:pPr algn="ctr"/>
            <a:endParaRPr lang="en-US" dirty="0">
              <a:latin typeface="Poppins" panose="00000500000000000000" pitchFamily="2" charset="0"/>
              <a:cs typeface="Poppins" panose="00000500000000000000" pitchFamily="2" charset="0"/>
            </a:endParaRPr>
          </a:p>
          <a:p>
            <a:pPr algn="ctr"/>
            <a:r>
              <a:rPr lang="en-US" dirty="0">
                <a:latin typeface="Poppins" panose="00000500000000000000" pitchFamily="2" charset="0"/>
                <a:cs typeface="Poppins" panose="00000500000000000000" pitchFamily="2" charset="0"/>
              </a:rPr>
              <a:t>Below is a list of important considerations </a:t>
            </a:r>
            <a:r>
              <a:rPr lang="en-US" b="1" dirty="0">
                <a:latin typeface="Poppins" panose="00000500000000000000" pitchFamily="2" charset="0"/>
                <a:cs typeface="Poppins" panose="00000500000000000000" pitchFamily="2" charset="0"/>
              </a:rPr>
              <a:t>during</a:t>
            </a:r>
            <a:r>
              <a:rPr lang="en-US" dirty="0">
                <a:latin typeface="Poppins" panose="00000500000000000000" pitchFamily="2" charset="0"/>
                <a:cs typeface="Poppins" panose="00000500000000000000" pitchFamily="2" charset="0"/>
              </a:rPr>
              <a:t> an audit:</a:t>
            </a:r>
          </a:p>
        </p:txBody>
      </p:sp>
      <p:sp>
        <p:nvSpPr>
          <p:cNvPr id="21" name="TextBox 20">
            <a:extLst>
              <a:ext uri="{FF2B5EF4-FFF2-40B4-BE49-F238E27FC236}">
                <a16:creationId xmlns:a16="http://schemas.microsoft.com/office/drawing/2014/main" id="{14221974-BA84-3188-0570-A7408A4A8F8A}"/>
              </a:ext>
            </a:extLst>
          </p:cNvPr>
          <p:cNvSpPr txBox="1"/>
          <p:nvPr/>
        </p:nvSpPr>
        <p:spPr>
          <a:xfrm>
            <a:off x="307736" y="2406353"/>
            <a:ext cx="8528524" cy="3785652"/>
          </a:xfrm>
          <a:prstGeom prst="rect">
            <a:avLst/>
          </a:prstGeom>
          <a:noFill/>
        </p:spPr>
        <p:txBody>
          <a:bodyPr wrap="square">
            <a:spAutoFit/>
          </a:bodyPr>
          <a:lstStyle/>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Be Transparent and Cooperative: </a:t>
            </a:r>
            <a:r>
              <a:rPr lang="en-US" sz="1600" dirty="0">
                <a:latin typeface="Poppins" panose="00000500000000000000" pitchFamily="2" charset="0"/>
                <a:cs typeface="Poppins" panose="00000500000000000000" pitchFamily="2" charset="0"/>
              </a:rPr>
              <a:t>Provide documents promptly and answer questions honestly and maintain open communication with auditors to avoid delays.</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Assign a Point of Contact: </a:t>
            </a:r>
            <a:r>
              <a:rPr lang="en-US" sz="1600" dirty="0">
                <a:latin typeface="Poppins" panose="00000500000000000000" pitchFamily="2" charset="0"/>
                <a:cs typeface="Poppins" panose="00000500000000000000" pitchFamily="2" charset="0"/>
              </a:rPr>
              <a:t>Designate a knowledgeable person to liaise with the audit team and ensure smooth interactions.</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Track Requests and Responses: </a:t>
            </a:r>
            <a:r>
              <a:rPr lang="en-US" sz="1600" dirty="0">
                <a:latin typeface="Poppins" panose="00000500000000000000" pitchFamily="2" charset="0"/>
                <a:cs typeface="Poppins" panose="00000500000000000000" pitchFamily="2" charset="0"/>
              </a:rPr>
              <a:t>Keep a log of auditor requests and responses for future reference.</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Document Discussions: </a:t>
            </a:r>
            <a:r>
              <a:rPr lang="en-US" sz="1600" dirty="0">
                <a:latin typeface="Poppins" panose="00000500000000000000" pitchFamily="2" charset="0"/>
                <a:cs typeface="Poppins" panose="00000500000000000000" pitchFamily="2" charset="0"/>
              </a:rPr>
              <a:t>Record any significant conversations or agreements made during the audit.</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Stay Calm and Professional: </a:t>
            </a:r>
            <a:r>
              <a:rPr lang="en-US" sz="1600" dirty="0">
                <a:latin typeface="Poppins" panose="00000500000000000000" pitchFamily="2" charset="0"/>
                <a:cs typeface="Poppins" panose="00000500000000000000" pitchFamily="2" charset="0"/>
              </a:rPr>
              <a:t>Avoid defensiveness or over-explaining; focus on clarity and accuracy.</a:t>
            </a:r>
          </a:p>
        </p:txBody>
      </p:sp>
    </p:spTree>
    <p:extLst>
      <p:ext uri="{BB962C8B-B14F-4D97-AF65-F5344CB8AC3E}">
        <p14:creationId xmlns:p14="http://schemas.microsoft.com/office/powerpoint/2010/main" val="1816124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Auditing process (part 3 of 3)</a:t>
            </a:r>
            <a:endParaRPr lang="en-US" sz="2000" b="1" dirty="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3A6B05EC-B80B-838A-EAE4-44DDC11FC6BC}"/>
              </a:ext>
            </a:extLst>
          </p:cNvPr>
          <p:cNvSpPr txBox="1"/>
          <p:nvPr/>
        </p:nvSpPr>
        <p:spPr>
          <a:xfrm>
            <a:off x="187212" y="1058210"/>
            <a:ext cx="8769573" cy="1200329"/>
          </a:xfrm>
          <a:prstGeom prst="rect">
            <a:avLst/>
          </a:prstGeom>
          <a:noFill/>
        </p:spPr>
        <p:txBody>
          <a:bodyPr wrap="square">
            <a:spAutoFit/>
          </a:bodyPr>
          <a:lstStyle/>
          <a:p>
            <a:pPr algn="ctr"/>
            <a:r>
              <a:rPr lang="en-US" dirty="0">
                <a:latin typeface="Poppins" panose="00000500000000000000" pitchFamily="2" charset="0"/>
                <a:cs typeface="Poppins" panose="00000500000000000000" pitchFamily="2" charset="0"/>
              </a:rPr>
              <a:t>If you expect to be undergoing an audit, there are some important considerations and steps to take before, during, and after the audit.</a:t>
            </a:r>
          </a:p>
          <a:p>
            <a:pPr algn="ctr"/>
            <a:endParaRPr lang="en-US" dirty="0">
              <a:latin typeface="Poppins" panose="00000500000000000000" pitchFamily="2" charset="0"/>
              <a:cs typeface="Poppins" panose="00000500000000000000" pitchFamily="2" charset="0"/>
            </a:endParaRPr>
          </a:p>
          <a:p>
            <a:pPr algn="ctr"/>
            <a:r>
              <a:rPr lang="en-US" dirty="0">
                <a:latin typeface="Poppins" panose="00000500000000000000" pitchFamily="2" charset="0"/>
                <a:cs typeface="Poppins" panose="00000500000000000000" pitchFamily="2" charset="0"/>
              </a:rPr>
              <a:t>Below is a list of important considerations </a:t>
            </a:r>
            <a:r>
              <a:rPr lang="en-US" b="1" dirty="0">
                <a:latin typeface="Poppins" panose="00000500000000000000" pitchFamily="2" charset="0"/>
                <a:cs typeface="Poppins" panose="00000500000000000000" pitchFamily="2" charset="0"/>
              </a:rPr>
              <a:t>after</a:t>
            </a:r>
            <a:r>
              <a:rPr lang="en-US" dirty="0">
                <a:latin typeface="Poppins" panose="00000500000000000000" pitchFamily="2" charset="0"/>
                <a:cs typeface="Poppins" panose="00000500000000000000" pitchFamily="2" charset="0"/>
              </a:rPr>
              <a:t> an audit:</a:t>
            </a:r>
          </a:p>
        </p:txBody>
      </p:sp>
      <p:sp>
        <p:nvSpPr>
          <p:cNvPr id="21" name="TextBox 20">
            <a:extLst>
              <a:ext uri="{FF2B5EF4-FFF2-40B4-BE49-F238E27FC236}">
                <a16:creationId xmlns:a16="http://schemas.microsoft.com/office/drawing/2014/main" id="{14221974-BA84-3188-0570-A7408A4A8F8A}"/>
              </a:ext>
            </a:extLst>
          </p:cNvPr>
          <p:cNvSpPr txBox="1"/>
          <p:nvPr/>
        </p:nvSpPr>
        <p:spPr>
          <a:xfrm>
            <a:off x="307736" y="2510525"/>
            <a:ext cx="8528524" cy="3539430"/>
          </a:xfrm>
          <a:prstGeom prst="rect">
            <a:avLst/>
          </a:prstGeom>
          <a:noFill/>
        </p:spPr>
        <p:txBody>
          <a:bodyPr wrap="square">
            <a:spAutoFit/>
          </a:bodyPr>
          <a:lstStyle/>
          <a:p>
            <a:pPr marL="285750" lvl="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Review the Audit Report: </a:t>
            </a:r>
            <a:r>
              <a:rPr lang="en-US" sz="1600" dirty="0">
                <a:latin typeface="Poppins" panose="00000500000000000000" pitchFamily="2" charset="0"/>
                <a:cs typeface="Poppins" panose="00000500000000000000" pitchFamily="2" charset="0"/>
              </a:rPr>
              <a:t>Understand findings, recommendations, and areas for improvement.</a:t>
            </a:r>
          </a:p>
          <a:p>
            <a:pPr lvl="0">
              <a:buNone/>
            </a:pPr>
            <a:endParaRPr lang="en-US" sz="1600" dirty="0">
              <a:latin typeface="Poppins" panose="00000500000000000000" pitchFamily="2" charset="0"/>
              <a:cs typeface="Poppins" panose="00000500000000000000" pitchFamily="2" charset="0"/>
            </a:endParaRPr>
          </a:p>
          <a:p>
            <a:pPr marL="285750" lvl="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Address Identified Issues: </a:t>
            </a:r>
            <a:r>
              <a:rPr lang="en-US" sz="1600" dirty="0">
                <a:latin typeface="Poppins" panose="00000500000000000000" pitchFamily="2" charset="0"/>
                <a:cs typeface="Poppins" panose="00000500000000000000" pitchFamily="2" charset="0"/>
              </a:rPr>
              <a:t>Implement corrective actions to resolve discrepancies or compliance failures.</a:t>
            </a:r>
          </a:p>
          <a:p>
            <a:pPr lvl="0"/>
            <a:endParaRPr lang="en-US" sz="1600" dirty="0">
              <a:latin typeface="Poppins" panose="00000500000000000000" pitchFamily="2" charset="0"/>
              <a:cs typeface="Poppins" panose="00000500000000000000" pitchFamily="2" charset="0"/>
            </a:endParaRPr>
          </a:p>
          <a:p>
            <a:pPr marL="285750" lvl="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Update Processes: </a:t>
            </a:r>
            <a:r>
              <a:rPr lang="en-US" sz="1600" dirty="0">
                <a:latin typeface="Poppins" panose="00000500000000000000" pitchFamily="2" charset="0"/>
                <a:cs typeface="Poppins" panose="00000500000000000000" pitchFamily="2" charset="0"/>
              </a:rPr>
              <a:t>Strengthen internal controls and record-keeping practices based on audit feedback.</a:t>
            </a:r>
          </a:p>
          <a:p>
            <a:pPr lvl="0"/>
            <a:endParaRPr lang="en-US" sz="1600" dirty="0">
              <a:latin typeface="Poppins" panose="00000500000000000000" pitchFamily="2" charset="0"/>
              <a:cs typeface="Poppins" panose="00000500000000000000" pitchFamily="2" charset="0"/>
            </a:endParaRPr>
          </a:p>
          <a:p>
            <a:pPr marL="285750" lvl="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Schedule Follow-Up Reviews: </a:t>
            </a:r>
            <a:r>
              <a:rPr lang="en-US" sz="1600" dirty="0">
                <a:latin typeface="Poppins" panose="00000500000000000000" pitchFamily="2" charset="0"/>
                <a:cs typeface="Poppins" panose="00000500000000000000" pitchFamily="2" charset="0"/>
              </a:rPr>
              <a:t>Regularly assess progress on implementing audit recommendations.</a:t>
            </a:r>
          </a:p>
          <a:p>
            <a:pPr lvl="0"/>
            <a:endParaRPr lang="en-US" sz="1600" dirty="0">
              <a:latin typeface="Poppins" panose="00000500000000000000" pitchFamily="2" charset="0"/>
              <a:cs typeface="Poppins" panose="00000500000000000000" pitchFamily="2" charset="0"/>
            </a:endParaRPr>
          </a:p>
          <a:p>
            <a:pPr marL="285750" lvl="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Maintain Communication: </a:t>
            </a:r>
            <a:r>
              <a:rPr lang="en-US" sz="1600" dirty="0">
                <a:latin typeface="Poppins" panose="00000500000000000000" pitchFamily="2" charset="0"/>
                <a:cs typeface="Poppins" panose="00000500000000000000" pitchFamily="2" charset="0"/>
              </a:rPr>
              <a:t>Discuss audit results with stakeholders, such as investors or lenders, if necessary.</a:t>
            </a:r>
          </a:p>
        </p:txBody>
      </p:sp>
    </p:spTree>
    <p:extLst>
      <p:ext uri="{BB962C8B-B14F-4D97-AF65-F5344CB8AC3E}">
        <p14:creationId xmlns:p14="http://schemas.microsoft.com/office/powerpoint/2010/main" val="457727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Tips for staying audit ready</a:t>
            </a:r>
            <a:endParaRPr lang="en-US" sz="2000" b="1" dirty="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3A6B05EC-B80B-838A-EAE4-44DDC11FC6BC}"/>
              </a:ext>
            </a:extLst>
          </p:cNvPr>
          <p:cNvSpPr txBox="1"/>
          <p:nvPr/>
        </p:nvSpPr>
        <p:spPr>
          <a:xfrm>
            <a:off x="187212" y="1058210"/>
            <a:ext cx="8769573" cy="1477328"/>
          </a:xfrm>
          <a:prstGeom prst="rect">
            <a:avLst/>
          </a:prstGeom>
          <a:noFill/>
        </p:spPr>
        <p:txBody>
          <a:bodyPr wrap="square">
            <a:spAutoFit/>
          </a:bodyPr>
          <a:lstStyle/>
          <a:p>
            <a:pPr algn="ctr"/>
            <a:r>
              <a:rPr lang="en-US" dirty="0">
                <a:latin typeface="Poppins" panose="00000500000000000000" pitchFamily="2" charset="0"/>
                <a:cs typeface="Poppins" panose="00000500000000000000" pitchFamily="2" charset="0"/>
              </a:rPr>
              <a:t>If you expect to be undergoing an audit, there are some important considerations and steps to take before, during, and after the audit.</a:t>
            </a:r>
          </a:p>
          <a:p>
            <a:pPr algn="ctr"/>
            <a:endParaRPr lang="en-US" dirty="0">
              <a:latin typeface="Poppins" panose="00000500000000000000" pitchFamily="2" charset="0"/>
              <a:cs typeface="Poppins" panose="00000500000000000000" pitchFamily="2" charset="0"/>
            </a:endParaRPr>
          </a:p>
          <a:p>
            <a:pPr algn="ctr"/>
            <a:r>
              <a:rPr lang="en-US" dirty="0">
                <a:latin typeface="Poppins" panose="00000500000000000000" pitchFamily="2" charset="0"/>
                <a:cs typeface="Poppins" panose="00000500000000000000" pitchFamily="2" charset="0"/>
              </a:rPr>
              <a:t>Below is a list of important considerations </a:t>
            </a:r>
            <a:r>
              <a:rPr lang="en-US" b="1" dirty="0">
                <a:latin typeface="Poppins" panose="00000500000000000000" pitchFamily="2" charset="0"/>
                <a:cs typeface="Poppins" panose="00000500000000000000" pitchFamily="2" charset="0"/>
              </a:rPr>
              <a:t>in general </a:t>
            </a:r>
          </a:p>
          <a:p>
            <a:pPr algn="ctr"/>
            <a:r>
              <a:rPr lang="en-US" dirty="0">
                <a:latin typeface="Poppins" panose="00000500000000000000" pitchFamily="2" charset="0"/>
                <a:cs typeface="Poppins" panose="00000500000000000000" pitchFamily="2" charset="0"/>
              </a:rPr>
              <a:t>(even when you are not expecting an audit):</a:t>
            </a:r>
          </a:p>
        </p:txBody>
      </p:sp>
      <p:sp>
        <p:nvSpPr>
          <p:cNvPr id="42" name="TextBox 41">
            <a:extLst>
              <a:ext uri="{FF2B5EF4-FFF2-40B4-BE49-F238E27FC236}">
                <a16:creationId xmlns:a16="http://schemas.microsoft.com/office/drawing/2014/main" id="{7501C95F-60DE-DF69-0720-5916A38F1622}"/>
              </a:ext>
            </a:extLst>
          </p:cNvPr>
          <p:cNvSpPr txBox="1"/>
          <p:nvPr/>
        </p:nvSpPr>
        <p:spPr>
          <a:xfrm>
            <a:off x="187211" y="2668203"/>
            <a:ext cx="8769573" cy="4031873"/>
          </a:xfrm>
          <a:prstGeom prst="rect">
            <a:avLst/>
          </a:prstGeom>
          <a:noFill/>
        </p:spPr>
        <p:txBody>
          <a:bodyPr wrap="square">
            <a:spAutoFit/>
          </a:bodyPr>
          <a:lstStyle/>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Use Accounting Software: </a:t>
            </a:r>
            <a:r>
              <a:rPr lang="en-US" sz="1600" dirty="0">
                <a:latin typeface="Poppins" panose="00000500000000000000" pitchFamily="2" charset="0"/>
                <a:cs typeface="Poppins" panose="00000500000000000000" pitchFamily="2" charset="0"/>
              </a:rPr>
              <a:t>Automate record-keeping and reporting;</a:t>
            </a:r>
          </a:p>
          <a:p>
            <a:pPr marL="285750" indent="-285750">
              <a:buFont typeface="Arial" panose="020B0604020202020204" pitchFamily="34" charset="0"/>
              <a:buChar char="•"/>
            </a:pPr>
            <a:endParaRPr lang="en-US" sz="1600"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Perform Regular Reconciliations: </a:t>
            </a:r>
            <a:r>
              <a:rPr lang="en-US" sz="1600" dirty="0">
                <a:latin typeface="Poppins" panose="00000500000000000000" pitchFamily="2" charset="0"/>
                <a:cs typeface="Poppins" panose="00000500000000000000" pitchFamily="2" charset="0"/>
              </a:rPr>
              <a:t>Reconcile bank accounts, inventory, and financial statements monthly.</a:t>
            </a:r>
          </a:p>
          <a:p>
            <a:pPr marL="285750" indent="-285750">
              <a:buFont typeface="Arial" panose="020B0604020202020204" pitchFamily="34" charset="0"/>
              <a:buChar char="•"/>
            </a:pPr>
            <a:endParaRPr lang="en-US" sz="1600"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Document Everything: </a:t>
            </a:r>
            <a:r>
              <a:rPr lang="en-US" sz="1600" dirty="0">
                <a:latin typeface="Poppins" panose="00000500000000000000" pitchFamily="2" charset="0"/>
                <a:cs typeface="Poppins" panose="00000500000000000000" pitchFamily="2" charset="0"/>
              </a:rPr>
              <a:t>Maintain thorough records for all transactions, agreements, and approvals.</a:t>
            </a:r>
          </a:p>
          <a:p>
            <a:pPr marL="285750" indent="-285750">
              <a:buFont typeface="Arial" panose="020B0604020202020204" pitchFamily="34" charset="0"/>
              <a:buChar char="•"/>
            </a:pPr>
            <a:endParaRPr lang="en-US" sz="1600"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Separate Personal and Business Finances: </a:t>
            </a:r>
            <a:r>
              <a:rPr lang="en-US" sz="1600" dirty="0">
                <a:latin typeface="Poppins" panose="00000500000000000000" pitchFamily="2" charset="0"/>
                <a:cs typeface="Poppins" panose="00000500000000000000" pitchFamily="2" charset="0"/>
              </a:rPr>
              <a:t>Avoid mixing personal and business accounts to maintain clarity.</a:t>
            </a:r>
          </a:p>
          <a:p>
            <a:pPr marL="285750" indent="-285750">
              <a:buFont typeface="Arial" panose="020B0604020202020204" pitchFamily="34" charset="0"/>
              <a:buChar char="•"/>
            </a:pPr>
            <a:endParaRPr lang="en-US" sz="1600"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Conduct Annual Internal Reviews: </a:t>
            </a:r>
            <a:r>
              <a:rPr lang="en-US" sz="1600" dirty="0">
                <a:latin typeface="Poppins" panose="00000500000000000000" pitchFamily="2" charset="0"/>
                <a:cs typeface="Poppins" panose="00000500000000000000" pitchFamily="2" charset="0"/>
              </a:rPr>
              <a:t>Simulate audits regularly to catch and address issues early.</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Stay Informed: </a:t>
            </a:r>
            <a:r>
              <a:rPr lang="en-US" sz="1600" dirty="0">
                <a:latin typeface="Poppins" panose="00000500000000000000" pitchFamily="2" charset="0"/>
                <a:cs typeface="Poppins" panose="00000500000000000000" pitchFamily="2" charset="0"/>
              </a:rPr>
              <a:t>Keep up to date on changes to tax laws and regulations affecting your business.</a:t>
            </a:r>
          </a:p>
        </p:txBody>
      </p:sp>
    </p:spTree>
    <p:extLst>
      <p:ext uri="{BB962C8B-B14F-4D97-AF65-F5344CB8AC3E}">
        <p14:creationId xmlns:p14="http://schemas.microsoft.com/office/powerpoint/2010/main" val="295815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762457" y="667578"/>
            <a:ext cx="7619085" cy="3504549"/>
          </a:xfrm>
          <a:prstGeom prst="rect">
            <a:avLst/>
          </a:prstGeom>
          <a:noFill/>
        </p:spPr>
        <p:txBody>
          <a:bodyPr wrap="square" rtlCol="0">
            <a:spAutoFit/>
          </a:bodyPr>
          <a:lstStyle/>
          <a:p>
            <a:pPr algn="ctr"/>
            <a:r>
              <a:rPr lang="en-US" sz="1600" b="1" dirty="0">
                <a:latin typeface="Poppins" panose="00000500000000000000" pitchFamily="2" charset="0"/>
                <a:cs typeface="Poppins" panose="00000500000000000000" pitchFamily="2" charset="0"/>
              </a:rPr>
              <a:t>Purpose</a:t>
            </a:r>
            <a:endParaRPr lang="en-US" sz="1600" dirty="0">
              <a:latin typeface="Poppins" panose="00000500000000000000" pitchFamily="2" charset="0"/>
              <a:cs typeface="Poppins" panose="00000500000000000000" pitchFamily="2" charset="0"/>
            </a:endParaRPr>
          </a:p>
          <a:p>
            <a:endParaRPr lang="en-US" sz="1600" dirty="0">
              <a:latin typeface="Poppins" panose="00000500000000000000" pitchFamily="2" charset="0"/>
              <a:cs typeface="Poppins" panose="00000500000000000000" pitchFamily="2" charset="0"/>
            </a:endParaRPr>
          </a:p>
          <a:p>
            <a:pPr algn="ctr">
              <a:lnSpc>
                <a:spcPct val="150000"/>
              </a:lnSpc>
            </a:pPr>
            <a:r>
              <a:rPr lang="en-US" sz="1600" dirty="0">
                <a:latin typeface="Poppins" panose="00000500000000000000" pitchFamily="2" charset="0"/>
                <a:cs typeface="Poppins" panose="00000500000000000000" pitchFamily="2" charset="0"/>
              </a:rPr>
              <a:t>The purpose of this presentation is to introduce the basics of accounting and key tax and audit issues as they relate to small businesses. This presentation is only a high-level introduction to these key issues. We finally introduce key considerations as they relate to working with accounting professionals. As seen on the next slide, this presentation is perhaps best considered following the presentation on the </a:t>
            </a:r>
            <a:r>
              <a:rPr lang="en-US" sz="1600" u="sng" dirty="0">
                <a:latin typeface="Poppins" panose="00000500000000000000" pitchFamily="2" charset="0"/>
                <a:cs typeface="Poppins" panose="00000500000000000000" pitchFamily="2" charset="0"/>
              </a:rPr>
              <a:t>Basics of Bookkeeping</a:t>
            </a:r>
            <a:r>
              <a:rPr lang="en-US" sz="1600" dirty="0">
                <a:latin typeface="Poppins" panose="00000500000000000000" pitchFamily="2" charset="0"/>
                <a:cs typeface="Poppins" panose="00000500000000000000" pitchFamily="2" charset="0"/>
              </a:rPr>
              <a:t>; in addition, we note that this presentation helps to reinforce/clarify issues in the </a:t>
            </a:r>
            <a:r>
              <a:rPr lang="en-US" sz="1600" u="sng" dirty="0">
                <a:latin typeface="Poppins" panose="00000500000000000000" pitchFamily="2" charset="0"/>
                <a:cs typeface="Poppins" panose="00000500000000000000" pitchFamily="2" charset="0"/>
              </a:rPr>
              <a:t>Financial Management</a:t>
            </a:r>
            <a:r>
              <a:rPr lang="en-US" sz="1600" dirty="0">
                <a:latin typeface="Poppins" panose="00000500000000000000" pitchFamily="2" charset="0"/>
                <a:cs typeface="Poppins" panose="00000500000000000000" pitchFamily="2" charset="0"/>
              </a:rPr>
              <a:t> presentation.</a:t>
            </a:r>
          </a:p>
        </p:txBody>
      </p:sp>
      <p:sp>
        <p:nvSpPr>
          <p:cNvPr id="3" name="TextBox 2">
            <a:extLst>
              <a:ext uri="{FF2B5EF4-FFF2-40B4-BE49-F238E27FC236}">
                <a16:creationId xmlns:a16="http://schemas.microsoft.com/office/drawing/2014/main" id="{CF8B6F12-1D06-F61B-EDBB-B6B446C33580}"/>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bookkeeping</a:t>
            </a:r>
          </a:p>
        </p:txBody>
      </p:sp>
      <p:sp>
        <p:nvSpPr>
          <p:cNvPr id="4" name="TextBox 3">
            <a:extLst>
              <a:ext uri="{FF2B5EF4-FFF2-40B4-BE49-F238E27FC236}">
                <a16:creationId xmlns:a16="http://schemas.microsoft.com/office/drawing/2014/main" id="{16A2C83F-3ECE-325E-E50A-78938935E56C}"/>
              </a:ext>
            </a:extLst>
          </p:cNvPr>
          <p:cNvSpPr txBox="1"/>
          <p:nvPr/>
        </p:nvSpPr>
        <p:spPr>
          <a:xfrm>
            <a:off x="788815" y="4515764"/>
            <a:ext cx="7776571" cy="2031325"/>
          </a:xfrm>
          <a:prstGeom prst="rect">
            <a:avLst/>
          </a:prstGeom>
          <a:noFill/>
        </p:spPr>
        <p:txBody>
          <a:bodyPr wrap="square">
            <a:spAutoFit/>
          </a:bodyPr>
          <a:lstStyle/>
          <a:p>
            <a:pPr algn="ctr"/>
            <a:r>
              <a:rPr lang="en-US" sz="1400" b="1" dirty="0"/>
              <a:t>Disclaimer: </a:t>
            </a:r>
          </a:p>
          <a:p>
            <a:pPr algn="ctr"/>
            <a:r>
              <a:rPr lang="en-US" sz="1400" dirty="0"/>
              <a:t>The information provided in this content does not, and is not intended to constitute: legal advice, accounting, tax, financial advice, an offer to buy or sell securities, nor is it intended as financial or investment advice; instead, all information, content, and materials available in this content are for general educational purposes only. Information in this content may not constitute the most up-to-date legal, financial, accounting, financial, or investment information.  The content may contain links to other third-party websites and to content generated by third parties.  Such links and content are only for the convenience of the user; the authors of this content do not recommend or endorse the content of any third-party sites or content.</a:t>
            </a:r>
          </a:p>
        </p:txBody>
      </p:sp>
    </p:spTree>
    <p:extLst>
      <p:ext uri="{BB962C8B-B14F-4D97-AF65-F5344CB8AC3E}">
        <p14:creationId xmlns:p14="http://schemas.microsoft.com/office/powerpoint/2010/main" val="1112582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88518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Basics of accounting</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tax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Tax types and deadlines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Deductions and credits</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audit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Types of audits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Auditing process</a:t>
            </a:r>
          </a:p>
          <a:p>
            <a:pPr marL="514350" indent="-514350">
              <a:lnSpc>
                <a:spcPct val="150000"/>
              </a:lnSpc>
              <a:buAutoNum type="arabicPeriod"/>
            </a:pPr>
            <a:r>
              <a:rPr lang="en-US" dirty="0">
                <a:latin typeface="Poppins" panose="00000500000000000000" pitchFamily="2" charset="0"/>
                <a:cs typeface="Poppins" panose="00000500000000000000" pitchFamily="2" charset="0"/>
              </a:rPr>
              <a:t>Working with accounting professionals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What’s next</a:t>
            </a:r>
          </a:p>
        </p:txBody>
      </p:sp>
    </p:spTree>
    <p:extLst>
      <p:ext uri="{BB962C8B-B14F-4D97-AF65-F5344CB8AC3E}">
        <p14:creationId xmlns:p14="http://schemas.microsoft.com/office/powerpoint/2010/main" val="2076290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Working with accounting professionals</a:t>
            </a:r>
            <a:endParaRPr lang="en-US" sz="2000" b="1" dirty="0">
              <a:latin typeface="Poppins" panose="00000500000000000000" pitchFamily="2" charset="0"/>
              <a:cs typeface="Poppins" panose="00000500000000000000" pitchFamily="2" charset="0"/>
            </a:endParaRPr>
          </a:p>
        </p:txBody>
      </p:sp>
      <p:graphicFrame>
        <p:nvGraphicFramePr>
          <p:cNvPr id="2" name="Table 1">
            <a:extLst>
              <a:ext uri="{FF2B5EF4-FFF2-40B4-BE49-F238E27FC236}">
                <a16:creationId xmlns:a16="http://schemas.microsoft.com/office/drawing/2014/main" id="{9808A5FE-0A0F-9543-3C32-96FE79EEBAA7}"/>
              </a:ext>
            </a:extLst>
          </p:cNvPr>
          <p:cNvGraphicFramePr>
            <a:graphicFrameLocks noGrp="1"/>
          </p:cNvGraphicFramePr>
          <p:nvPr>
            <p:extLst>
              <p:ext uri="{D42A27DB-BD31-4B8C-83A1-F6EECF244321}">
                <p14:modId xmlns:p14="http://schemas.microsoft.com/office/powerpoint/2010/main" val="2727142778"/>
              </p:ext>
            </p:extLst>
          </p:nvPr>
        </p:nvGraphicFramePr>
        <p:xfrm>
          <a:off x="187213" y="1704541"/>
          <a:ext cx="8769573" cy="5071088"/>
        </p:xfrm>
        <a:graphic>
          <a:graphicData uri="http://schemas.openxmlformats.org/drawingml/2006/table">
            <a:tbl>
              <a:tblPr/>
              <a:tblGrid>
                <a:gridCol w="1395443">
                  <a:extLst>
                    <a:ext uri="{9D8B030D-6E8A-4147-A177-3AD203B41FA5}">
                      <a16:colId xmlns:a16="http://schemas.microsoft.com/office/drawing/2014/main" val="3068957760"/>
                    </a:ext>
                  </a:extLst>
                </a:gridCol>
                <a:gridCol w="1878174">
                  <a:extLst>
                    <a:ext uri="{9D8B030D-6E8A-4147-A177-3AD203B41FA5}">
                      <a16:colId xmlns:a16="http://schemas.microsoft.com/office/drawing/2014/main" val="2461377657"/>
                    </a:ext>
                  </a:extLst>
                </a:gridCol>
                <a:gridCol w="2523281">
                  <a:extLst>
                    <a:ext uri="{9D8B030D-6E8A-4147-A177-3AD203B41FA5}">
                      <a16:colId xmlns:a16="http://schemas.microsoft.com/office/drawing/2014/main" val="847113260"/>
                    </a:ext>
                  </a:extLst>
                </a:gridCol>
                <a:gridCol w="2972675">
                  <a:extLst>
                    <a:ext uri="{9D8B030D-6E8A-4147-A177-3AD203B41FA5}">
                      <a16:colId xmlns:a16="http://schemas.microsoft.com/office/drawing/2014/main" val="32241133"/>
                    </a:ext>
                  </a:extLst>
                </a:gridCol>
              </a:tblGrid>
              <a:tr h="330018">
                <a:tc>
                  <a:txBody>
                    <a:bodyPr/>
                    <a:lstStyle/>
                    <a:p>
                      <a:r>
                        <a:rPr lang="en-US" sz="1400" b="1" dirty="0">
                          <a:latin typeface="Poppins" panose="00000500000000000000" pitchFamily="2" charset="0"/>
                          <a:cs typeface="Poppins" panose="00000500000000000000" pitchFamily="2" charset="0"/>
                        </a:rPr>
                        <a:t>Accounting Professional</a:t>
                      </a:r>
                      <a:endParaRPr lang="en-US" sz="1400" dirty="0">
                        <a:latin typeface="Poppins" panose="00000500000000000000" pitchFamily="2" charset="0"/>
                        <a:cs typeface="Poppins" panose="00000500000000000000" pitchFamily="2" charset="0"/>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latin typeface="Poppins"/>
                          <a:cs typeface="Poppins"/>
                        </a:rPr>
                        <a:t>Key Focus</a:t>
                      </a:r>
                      <a:endParaRPr lang="en-US" sz="1400" dirty="0">
                        <a:latin typeface="Poppins"/>
                        <a:cs typeface="Poppins"/>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latin typeface="Poppins" panose="00000500000000000000" pitchFamily="2" charset="0"/>
                          <a:cs typeface="Poppins" panose="00000500000000000000" pitchFamily="2" charset="0"/>
                        </a:rPr>
                        <a:t>Usefulness to Small Businesses</a:t>
                      </a:r>
                      <a:endParaRPr lang="en-US" sz="1400" dirty="0">
                        <a:latin typeface="Poppins" panose="00000500000000000000" pitchFamily="2" charset="0"/>
                        <a:cs typeface="Poppins" panose="00000500000000000000" pitchFamily="2" charset="0"/>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latin typeface="Poppins"/>
                          <a:cs typeface="Poppins"/>
                        </a:rPr>
                        <a:t>Reason to Hire</a:t>
                      </a:r>
                      <a:endParaRPr lang="en-US" sz="1400" dirty="0">
                        <a:latin typeface="Poppins"/>
                        <a:cs typeface="Poppins"/>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7225075"/>
                  </a:ext>
                </a:extLst>
              </a:tr>
              <a:tr h="612891">
                <a:tc>
                  <a:txBody>
                    <a:bodyPr/>
                    <a:lstStyle/>
                    <a:p>
                      <a:r>
                        <a:rPr lang="en-US" sz="1400" b="1" dirty="0">
                          <a:latin typeface="Poppins" panose="00000500000000000000" pitchFamily="2" charset="0"/>
                          <a:cs typeface="Poppins" panose="00000500000000000000" pitchFamily="2" charset="0"/>
                        </a:rPr>
                        <a:t>Bookkeepers</a:t>
                      </a:r>
                      <a:endParaRPr lang="en-US" sz="1400" dirty="0">
                        <a:latin typeface="Poppins" panose="00000500000000000000" pitchFamily="2" charset="0"/>
                        <a:cs typeface="Poppins" panose="00000500000000000000" pitchFamily="2" charset="0"/>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Routine financial record-keeping.</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a:cs typeface="Poppins"/>
                        </a:rPr>
                        <a:t>Essential for tracking daily transactions and expenses.</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a:cs typeface="Poppins"/>
                        </a:rPr>
                        <a:t>For basic bookkeeping and financial organization.</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014943"/>
                  </a:ext>
                </a:extLst>
              </a:tr>
              <a:tr h="612891">
                <a:tc>
                  <a:txBody>
                    <a:bodyPr/>
                    <a:lstStyle/>
                    <a:p>
                      <a:r>
                        <a:rPr lang="en-US" sz="1400" b="1" dirty="0">
                          <a:latin typeface="Poppins"/>
                          <a:cs typeface="Poppins"/>
                        </a:rPr>
                        <a:t>Certified Public Accountants (CPAs)</a:t>
                      </a:r>
                      <a:endParaRPr lang="en-US" sz="1400" dirty="0">
                        <a:latin typeface="Poppins"/>
                        <a:cs typeface="Poppins"/>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Taxes, audits, and financial strategy.</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a:cs typeface="Poppins"/>
                        </a:rPr>
                        <a:t>Expert advice for tax, compliance, and strategic planning.</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a:cs typeface="Poppins"/>
                        </a:rPr>
                        <a:t>For tax filing, audits, or complex financial needs.</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5153611"/>
                  </a:ext>
                </a:extLst>
              </a:tr>
              <a:tr h="471454">
                <a:tc>
                  <a:txBody>
                    <a:bodyPr/>
                    <a:lstStyle/>
                    <a:p>
                      <a:r>
                        <a:rPr lang="en-US" sz="1400" b="1" dirty="0">
                          <a:latin typeface="Poppins"/>
                          <a:cs typeface="Poppins"/>
                        </a:rPr>
                        <a:t>Enrolled Agents (EAs)</a:t>
                      </a:r>
                      <a:endParaRPr lang="en-US" sz="1400" dirty="0">
                        <a:latin typeface="Poppins"/>
                        <a:cs typeface="Poppins"/>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a:cs typeface="Poppins"/>
                        </a:rPr>
                        <a:t>Tax preparation and representation.</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Affordable solution for tax issues and IRS disputes.</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a:cs typeface="Poppins"/>
                        </a:rPr>
                        <a:t>For IRS issues or tax preparation.</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4945862"/>
                  </a:ext>
                </a:extLst>
              </a:tr>
              <a:tr h="471454">
                <a:tc>
                  <a:txBody>
                    <a:bodyPr/>
                    <a:lstStyle/>
                    <a:p>
                      <a:r>
                        <a:rPr lang="en-US" sz="1400" b="1" dirty="0">
                          <a:latin typeface="Poppins"/>
                          <a:cs typeface="Poppins"/>
                        </a:rPr>
                        <a:t>Management Accountants</a:t>
                      </a:r>
                      <a:endParaRPr lang="en-US" sz="1400" dirty="0">
                        <a:latin typeface="Poppins"/>
                        <a:cs typeface="Poppins"/>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Budgeting and internal decision-making.</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a:cs typeface="Poppins"/>
                        </a:rPr>
                        <a:t>Supports growth, budgeting, and cost optimization.</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a:cs typeface="Poppins"/>
                        </a:rPr>
                        <a:t>For planning or managing financial growth.</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146187"/>
                  </a:ext>
                </a:extLst>
              </a:tr>
              <a:tr h="471454">
                <a:tc>
                  <a:txBody>
                    <a:bodyPr/>
                    <a:lstStyle/>
                    <a:p>
                      <a:r>
                        <a:rPr lang="en-US" sz="1400" b="1" dirty="0">
                          <a:latin typeface="Poppins"/>
                          <a:cs typeface="Poppins"/>
                        </a:rPr>
                        <a:t>Auditors</a:t>
                      </a:r>
                      <a:endParaRPr lang="en-US" sz="1400" dirty="0">
                        <a:latin typeface="Poppins"/>
                        <a:cs typeface="Poppins"/>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a:cs typeface="Poppins"/>
                        </a:rPr>
                        <a:t>Verifying accuracy and compliance.</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Provides assurance to stakeholders or regulatory bodies.</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a:cs typeface="Poppins"/>
                        </a:rPr>
                        <a:t>For audits or loan/investor preparations.</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521473"/>
                  </a:ext>
                </a:extLst>
              </a:tr>
              <a:tr h="471454">
                <a:tc>
                  <a:txBody>
                    <a:bodyPr/>
                    <a:lstStyle/>
                    <a:p>
                      <a:r>
                        <a:rPr lang="en-US" sz="1400" b="1" dirty="0">
                          <a:latin typeface="Poppins" panose="00000500000000000000" pitchFamily="2" charset="0"/>
                          <a:cs typeface="Poppins" panose="00000500000000000000" pitchFamily="2" charset="0"/>
                        </a:rPr>
                        <a:t>Forensic Accountants</a:t>
                      </a:r>
                      <a:endParaRPr lang="en-US" sz="1400" dirty="0">
                        <a:latin typeface="Poppins" panose="00000500000000000000" pitchFamily="2" charset="0"/>
                        <a:cs typeface="Poppins" panose="00000500000000000000" pitchFamily="2" charset="0"/>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Fraud investigation.</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Useful for legal cases or detecting financial fraud.</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For legal disputes or fraud investigations.</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467457"/>
                  </a:ext>
                </a:extLst>
              </a:tr>
              <a:tr h="471454">
                <a:tc>
                  <a:txBody>
                    <a:bodyPr/>
                    <a:lstStyle/>
                    <a:p>
                      <a:r>
                        <a:rPr lang="en-US" sz="1400" b="1" dirty="0">
                          <a:latin typeface="Poppins"/>
                          <a:cs typeface="Poppins"/>
                        </a:rPr>
                        <a:t>Tax attorney</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Legal/tax disputes</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Handles complex tax issues like audits, disputes, or legal tax planning.</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When dealing with a potentially contentious tax or legal dispute</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335952"/>
                  </a:ext>
                </a:extLst>
              </a:tr>
            </a:tbl>
          </a:graphicData>
        </a:graphic>
      </p:graphicFrame>
      <p:sp>
        <p:nvSpPr>
          <p:cNvPr id="3" name="TextBox 2">
            <a:extLst>
              <a:ext uri="{FF2B5EF4-FFF2-40B4-BE49-F238E27FC236}">
                <a16:creationId xmlns:a16="http://schemas.microsoft.com/office/drawing/2014/main" id="{6509B7F9-9CBF-D3CC-9F9A-DE565F075F57}"/>
              </a:ext>
            </a:extLst>
          </p:cNvPr>
          <p:cNvSpPr txBox="1"/>
          <p:nvPr/>
        </p:nvSpPr>
        <p:spPr>
          <a:xfrm>
            <a:off x="787078" y="1058210"/>
            <a:ext cx="7304062" cy="646331"/>
          </a:xfrm>
          <a:prstGeom prst="rect">
            <a:avLst/>
          </a:prstGeom>
          <a:noFill/>
        </p:spPr>
        <p:txBody>
          <a:bodyPr wrap="square">
            <a:spAutoFit/>
          </a:bodyPr>
          <a:lstStyle/>
          <a:p>
            <a:pPr algn="ctr"/>
            <a:r>
              <a:rPr lang="en-US" dirty="0">
                <a:latin typeface="Poppins" panose="00000500000000000000" pitchFamily="2" charset="0"/>
                <a:cs typeface="Poppins" panose="00000500000000000000" pitchFamily="2" charset="0"/>
              </a:rPr>
              <a:t>There are a variety of accounting professionals, knowing which type to hire, and when, is important.</a:t>
            </a:r>
          </a:p>
        </p:txBody>
      </p:sp>
    </p:spTree>
    <p:extLst>
      <p:ext uri="{BB962C8B-B14F-4D97-AF65-F5344CB8AC3E}">
        <p14:creationId xmlns:p14="http://schemas.microsoft.com/office/powerpoint/2010/main" val="392980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Working with accounting professionals</a:t>
            </a:r>
            <a:endParaRPr lang="en-US" sz="2000" b="1" dirty="0">
              <a:latin typeface="Poppins" panose="00000500000000000000" pitchFamily="2" charset="0"/>
              <a:cs typeface="Poppins" panose="00000500000000000000" pitchFamily="2" charset="0"/>
            </a:endParaRPr>
          </a:p>
        </p:txBody>
      </p:sp>
      <p:graphicFrame>
        <p:nvGraphicFramePr>
          <p:cNvPr id="2" name="Table 1">
            <a:extLst>
              <a:ext uri="{FF2B5EF4-FFF2-40B4-BE49-F238E27FC236}">
                <a16:creationId xmlns:a16="http://schemas.microsoft.com/office/drawing/2014/main" id="{9808A5FE-0A0F-9543-3C32-96FE79EEBAA7}"/>
              </a:ext>
            </a:extLst>
          </p:cNvPr>
          <p:cNvGraphicFramePr>
            <a:graphicFrameLocks noGrp="1"/>
          </p:cNvGraphicFramePr>
          <p:nvPr/>
        </p:nvGraphicFramePr>
        <p:xfrm>
          <a:off x="187213" y="1704541"/>
          <a:ext cx="8769573" cy="5071088"/>
        </p:xfrm>
        <a:graphic>
          <a:graphicData uri="http://schemas.openxmlformats.org/drawingml/2006/table">
            <a:tbl>
              <a:tblPr/>
              <a:tblGrid>
                <a:gridCol w="1395443">
                  <a:extLst>
                    <a:ext uri="{9D8B030D-6E8A-4147-A177-3AD203B41FA5}">
                      <a16:colId xmlns:a16="http://schemas.microsoft.com/office/drawing/2014/main" val="3068957760"/>
                    </a:ext>
                  </a:extLst>
                </a:gridCol>
                <a:gridCol w="1878174">
                  <a:extLst>
                    <a:ext uri="{9D8B030D-6E8A-4147-A177-3AD203B41FA5}">
                      <a16:colId xmlns:a16="http://schemas.microsoft.com/office/drawing/2014/main" val="2461377657"/>
                    </a:ext>
                  </a:extLst>
                </a:gridCol>
                <a:gridCol w="2523281">
                  <a:extLst>
                    <a:ext uri="{9D8B030D-6E8A-4147-A177-3AD203B41FA5}">
                      <a16:colId xmlns:a16="http://schemas.microsoft.com/office/drawing/2014/main" val="847113260"/>
                    </a:ext>
                  </a:extLst>
                </a:gridCol>
                <a:gridCol w="2972675">
                  <a:extLst>
                    <a:ext uri="{9D8B030D-6E8A-4147-A177-3AD203B41FA5}">
                      <a16:colId xmlns:a16="http://schemas.microsoft.com/office/drawing/2014/main" val="32241133"/>
                    </a:ext>
                  </a:extLst>
                </a:gridCol>
              </a:tblGrid>
              <a:tr h="330018">
                <a:tc>
                  <a:txBody>
                    <a:bodyPr/>
                    <a:lstStyle/>
                    <a:p>
                      <a:r>
                        <a:rPr lang="en-US" sz="1400" b="1" dirty="0">
                          <a:latin typeface="Poppins" panose="00000500000000000000" pitchFamily="2" charset="0"/>
                          <a:cs typeface="Poppins" panose="00000500000000000000" pitchFamily="2" charset="0"/>
                        </a:rPr>
                        <a:t>Accounting Professional</a:t>
                      </a:r>
                      <a:endParaRPr lang="en-US" sz="1400" dirty="0">
                        <a:latin typeface="Poppins" panose="00000500000000000000" pitchFamily="2" charset="0"/>
                        <a:cs typeface="Poppins" panose="00000500000000000000" pitchFamily="2" charset="0"/>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a:latin typeface="Poppins" panose="00000500000000000000" pitchFamily="2" charset="0"/>
                          <a:cs typeface="Poppins" panose="00000500000000000000" pitchFamily="2" charset="0"/>
                        </a:rPr>
                        <a:t>Key Focus</a:t>
                      </a:r>
                      <a:endParaRPr lang="en-US" sz="1400">
                        <a:latin typeface="Poppins" panose="00000500000000000000" pitchFamily="2" charset="0"/>
                        <a:cs typeface="Poppins" panose="00000500000000000000" pitchFamily="2" charset="0"/>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latin typeface="Poppins" panose="00000500000000000000" pitchFamily="2" charset="0"/>
                          <a:cs typeface="Poppins" panose="00000500000000000000" pitchFamily="2" charset="0"/>
                        </a:rPr>
                        <a:t>Usefulness to Small Businesses</a:t>
                      </a:r>
                      <a:endParaRPr lang="en-US" sz="1400" dirty="0">
                        <a:latin typeface="Poppins" panose="00000500000000000000" pitchFamily="2" charset="0"/>
                        <a:cs typeface="Poppins" panose="00000500000000000000" pitchFamily="2" charset="0"/>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a:latin typeface="Poppins" panose="00000500000000000000" pitchFamily="2" charset="0"/>
                          <a:cs typeface="Poppins" panose="00000500000000000000" pitchFamily="2" charset="0"/>
                        </a:rPr>
                        <a:t>When to Hire</a:t>
                      </a:r>
                      <a:endParaRPr lang="en-US" sz="1400">
                        <a:latin typeface="Poppins" panose="00000500000000000000" pitchFamily="2" charset="0"/>
                        <a:cs typeface="Poppins" panose="00000500000000000000" pitchFamily="2" charset="0"/>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7225075"/>
                  </a:ext>
                </a:extLst>
              </a:tr>
              <a:tr h="612891">
                <a:tc>
                  <a:txBody>
                    <a:bodyPr/>
                    <a:lstStyle/>
                    <a:p>
                      <a:r>
                        <a:rPr lang="en-US" sz="1400" b="1" dirty="0">
                          <a:latin typeface="Poppins" panose="00000500000000000000" pitchFamily="2" charset="0"/>
                          <a:cs typeface="Poppins" panose="00000500000000000000" pitchFamily="2" charset="0"/>
                        </a:rPr>
                        <a:t>Bookkeepers</a:t>
                      </a:r>
                      <a:endParaRPr lang="en-US" sz="1400" dirty="0">
                        <a:latin typeface="Poppins" panose="00000500000000000000" pitchFamily="2" charset="0"/>
                        <a:cs typeface="Poppins" panose="00000500000000000000" pitchFamily="2" charset="0"/>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Routine financial record-keeping.</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latin typeface="Poppins" panose="00000500000000000000" pitchFamily="2" charset="0"/>
                          <a:cs typeface="Poppins" panose="00000500000000000000" pitchFamily="2" charset="0"/>
                        </a:rPr>
                        <a:t>Essential for tracking daily transactions and expenses.</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latin typeface="Poppins" panose="00000500000000000000" pitchFamily="2" charset="0"/>
                          <a:cs typeface="Poppins" panose="00000500000000000000" pitchFamily="2" charset="0"/>
                        </a:rPr>
                        <a:t>For basic bookkeeping and financial organization.</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014943"/>
                  </a:ext>
                </a:extLst>
              </a:tr>
              <a:tr h="612891">
                <a:tc>
                  <a:txBody>
                    <a:bodyPr/>
                    <a:lstStyle/>
                    <a:p>
                      <a:r>
                        <a:rPr lang="en-US" sz="1400" b="1">
                          <a:latin typeface="Poppins" panose="00000500000000000000" pitchFamily="2" charset="0"/>
                          <a:cs typeface="Poppins" panose="00000500000000000000" pitchFamily="2" charset="0"/>
                        </a:rPr>
                        <a:t>Certified Public Accountants (CPAs)</a:t>
                      </a:r>
                      <a:endParaRPr lang="en-US" sz="1400">
                        <a:latin typeface="Poppins" panose="00000500000000000000" pitchFamily="2" charset="0"/>
                        <a:cs typeface="Poppins" panose="00000500000000000000" pitchFamily="2" charset="0"/>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Taxes, audits, and financial strategy.</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latin typeface="Poppins" panose="00000500000000000000" pitchFamily="2" charset="0"/>
                          <a:cs typeface="Poppins" panose="00000500000000000000" pitchFamily="2" charset="0"/>
                        </a:rPr>
                        <a:t>Expert advice for tax, compliance, and strategic planning.</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latin typeface="Poppins" panose="00000500000000000000" pitchFamily="2" charset="0"/>
                          <a:cs typeface="Poppins" panose="00000500000000000000" pitchFamily="2" charset="0"/>
                        </a:rPr>
                        <a:t>For tax filing, audits, or complex financial needs.</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5153611"/>
                  </a:ext>
                </a:extLst>
              </a:tr>
              <a:tr h="471454">
                <a:tc>
                  <a:txBody>
                    <a:bodyPr/>
                    <a:lstStyle/>
                    <a:p>
                      <a:r>
                        <a:rPr lang="en-US" sz="1400" b="1">
                          <a:latin typeface="Poppins" panose="00000500000000000000" pitchFamily="2" charset="0"/>
                          <a:cs typeface="Poppins" panose="00000500000000000000" pitchFamily="2" charset="0"/>
                        </a:rPr>
                        <a:t>Enrolled Agents (EAs)</a:t>
                      </a:r>
                      <a:endParaRPr lang="en-US" sz="1400">
                        <a:latin typeface="Poppins" panose="00000500000000000000" pitchFamily="2" charset="0"/>
                        <a:cs typeface="Poppins" panose="00000500000000000000" pitchFamily="2" charset="0"/>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latin typeface="Poppins" panose="00000500000000000000" pitchFamily="2" charset="0"/>
                          <a:cs typeface="Poppins" panose="00000500000000000000" pitchFamily="2" charset="0"/>
                        </a:rPr>
                        <a:t>Tax preparation and representation.</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Affordable solution for tax issues and IRS disputes.</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latin typeface="Poppins" panose="00000500000000000000" pitchFamily="2" charset="0"/>
                          <a:cs typeface="Poppins" panose="00000500000000000000" pitchFamily="2" charset="0"/>
                        </a:rPr>
                        <a:t>For IRS issues or tax preparation.</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4945862"/>
                  </a:ext>
                </a:extLst>
              </a:tr>
              <a:tr h="471454">
                <a:tc>
                  <a:txBody>
                    <a:bodyPr/>
                    <a:lstStyle/>
                    <a:p>
                      <a:r>
                        <a:rPr lang="en-US" sz="1400" b="1">
                          <a:latin typeface="Poppins" panose="00000500000000000000" pitchFamily="2" charset="0"/>
                          <a:cs typeface="Poppins" panose="00000500000000000000" pitchFamily="2" charset="0"/>
                        </a:rPr>
                        <a:t>Management Accountants</a:t>
                      </a:r>
                      <a:endParaRPr lang="en-US" sz="1400">
                        <a:latin typeface="Poppins" panose="00000500000000000000" pitchFamily="2" charset="0"/>
                        <a:cs typeface="Poppins" panose="00000500000000000000" pitchFamily="2" charset="0"/>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Budgeting and internal decision-making.</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latin typeface="Poppins" panose="00000500000000000000" pitchFamily="2" charset="0"/>
                          <a:cs typeface="Poppins" panose="00000500000000000000" pitchFamily="2" charset="0"/>
                        </a:rPr>
                        <a:t>Supports growth, budgeting, and cost optimization.</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latin typeface="Poppins" panose="00000500000000000000" pitchFamily="2" charset="0"/>
                          <a:cs typeface="Poppins" panose="00000500000000000000" pitchFamily="2" charset="0"/>
                        </a:rPr>
                        <a:t>For planning or managing financial growth.</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146187"/>
                  </a:ext>
                </a:extLst>
              </a:tr>
              <a:tr h="471454">
                <a:tc>
                  <a:txBody>
                    <a:bodyPr/>
                    <a:lstStyle/>
                    <a:p>
                      <a:r>
                        <a:rPr lang="en-US" sz="1400" b="1">
                          <a:latin typeface="Poppins" panose="00000500000000000000" pitchFamily="2" charset="0"/>
                          <a:cs typeface="Poppins" panose="00000500000000000000" pitchFamily="2" charset="0"/>
                        </a:rPr>
                        <a:t>Auditors</a:t>
                      </a:r>
                      <a:endParaRPr lang="en-US" sz="1400">
                        <a:latin typeface="Poppins" panose="00000500000000000000" pitchFamily="2" charset="0"/>
                        <a:cs typeface="Poppins" panose="00000500000000000000" pitchFamily="2" charset="0"/>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latin typeface="Poppins" panose="00000500000000000000" pitchFamily="2" charset="0"/>
                          <a:cs typeface="Poppins" panose="00000500000000000000" pitchFamily="2" charset="0"/>
                        </a:rPr>
                        <a:t>Verifying accuracy and compliance.</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Provides assurance to stakeholders or regulatory bodies.</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latin typeface="Poppins" panose="00000500000000000000" pitchFamily="2" charset="0"/>
                          <a:cs typeface="Poppins" panose="00000500000000000000" pitchFamily="2" charset="0"/>
                        </a:rPr>
                        <a:t>For audits or loan/investor preparations.</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521473"/>
                  </a:ext>
                </a:extLst>
              </a:tr>
              <a:tr h="471454">
                <a:tc>
                  <a:txBody>
                    <a:bodyPr/>
                    <a:lstStyle/>
                    <a:p>
                      <a:r>
                        <a:rPr lang="en-US" sz="1400" b="1" dirty="0">
                          <a:latin typeface="Poppins" panose="00000500000000000000" pitchFamily="2" charset="0"/>
                          <a:cs typeface="Poppins" panose="00000500000000000000" pitchFamily="2" charset="0"/>
                        </a:rPr>
                        <a:t>Forensic Accountants</a:t>
                      </a:r>
                      <a:endParaRPr lang="en-US" sz="1400" dirty="0">
                        <a:latin typeface="Poppins" panose="00000500000000000000" pitchFamily="2" charset="0"/>
                        <a:cs typeface="Poppins" panose="00000500000000000000" pitchFamily="2" charset="0"/>
                      </a:endParaRP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Fraud investigation.</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Useful for legal cases or detecting financial fraud.</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For legal disputes or fraud investigations.</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467457"/>
                  </a:ext>
                </a:extLst>
              </a:tr>
              <a:tr h="471454">
                <a:tc>
                  <a:txBody>
                    <a:bodyPr/>
                    <a:lstStyle/>
                    <a:p>
                      <a:r>
                        <a:rPr lang="en-US" sz="1400" dirty="0">
                          <a:latin typeface="Poppins" panose="00000500000000000000" pitchFamily="2" charset="0"/>
                          <a:cs typeface="Poppins" panose="00000500000000000000" pitchFamily="2" charset="0"/>
                        </a:rPr>
                        <a:t>Tax attorney</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Legal/tax disputes</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Handles complex tax issues like audits, disputes, or legal tax planning.</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latin typeface="Poppins" panose="00000500000000000000" pitchFamily="2" charset="0"/>
                          <a:cs typeface="Poppins" panose="00000500000000000000" pitchFamily="2" charset="0"/>
                        </a:rPr>
                        <a:t>When dealing with a potentially contentious tax or legal dispute</a:t>
                      </a:r>
                    </a:p>
                  </a:txBody>
                  <a:tcPr marL="47145" marR="47145" marT="23573" marB="23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335952"/>
                  </a:ext>
                </a:extLst>
              </a:tr>
            </a:tbl>
          </a:graphicData>
        </a:graphic>
      </p:graphicFrame>
      <p:sp>
        <p:nvSpPr>
          <p:cNvPr id="3" name="TextBox 2">
            <a:extLst>
              <a:ext uri="{FF2B5EF4-FFF2-40B4-BE49-F238E27FC236}">
                <a16:creationId xmlns:a16="http://schemas.microsoft.com/office/drawing/2014/main" id="{6509B7F9-9CBF-D3CC-9F9A-DE565F075F57}"/>
              </a:ext>
            </a:extLst>
          </p:cNvPr>
          <p:cNvSpPr txBox="1"/>
          <p:nvPr/>
        </p:nvSpPr>
        <p:spPr>
          <a:xfrm>
            <a:off x="787078" y="1058210"/>
            <a:ext cx="7304062" cy="646331"/>
          </a:xfrm>
          <a:prstGeom prst="rect">
            <a:avLst/>
          </a:prstGeom>
          <a:noFill/>
        </p:spPr>
        <p:txBody>
          <a:bodyPr wrap="square">
            <a:spAutoFit/>
          </a:bodyPr>
          <a:lstStyle/>
          <a:p>
            <a:pPr algn="ctr"/>
            <a:r>
              <a:rPr lang="en-US" dirty="0">
                <a:latin typeface="Poppins" panose="00000500000000000000" pitchFamily="2" charset="0"/>
                <a:cs typeface="Poppins" panose="00000500000000000000" pitchFamily="2" charset="0"/>
              </a:rPr>
              <a:t>There are a variety of accounting professionals, knowing which type to hire, and when, is important.</a:t>
            </a:r>
          </a:p>
        </p:txBody>
      </p:sp>
      <p:sp>
        <p:nvSpPr>
          <p:cNvPr id="5" name="Rectangle 4">
            <a:extLst>
              <a:ext uri="{FF2B5EF4-FFF2-40B4-BE49-F238E27FC236}">
                <a16:creationId xmlns:a16="http://schemas.microsoft.com/office/drawing/2014/main" id="{B269C069-D7F3-CEFF-BF78-1A1555671566}"/>
              </a:ext>
            </a:extLst>
          </p:cNvPr>
          <p:cNvSpPr/>
          <p:nvPr/>
        </p:nvSpPr>
        <p:spPr>
          <a:xfrm>
            <a:off x="-2" y="11575"/>
            <a:ext cx="9144000" cy="2849366"/>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2FC4669-8FAD-4EF2-3172-1C1F8B03B1F1}"/>
              </a:ext>
            </a:extLst>
          </p:cNvPr>
          <p:cNvSpPr/>
          <p:nvPr/>
        </p:nvSpPr>
        <p:spPr>
          <a:xfrm>
            <a:off x="0" y="3773346"/>
            <a:ext cx="9144000" cy="308465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B7DE6C-054E-5CF7-0DB8-5552FF442B4A}"/>
              </a:ext>
            </a:extLst>
          </p:cNvPr>
          <p:cNvSpPr/>
          <p:nvPr/>
        </p:nvSpPr>
        <p:spPr>
          <a:xfrm>
            <a:off x="0" y="2849366"/>
            <a:ext cx="187213" cy="923980"/>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B448A91-BAA2-6BAD-1DF8-349AE52BEB12}"/>
              </a:ext>
            </a:extLst>
          </p:cNvPr>
          <p:cNvSpPr/>
          <p:nvPr/>
        </p:nvSpPr>
        <p:spPr>
          <a:xfrm>
            <a:off x="8956786" y="2849366"/>
            <a:ext cx="187214" cy="935556"/>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9AF45BF-6DD2-9006-3BDF-4E227A97FEEB}"/>
              </a:ext>
            </a:extLst>
          </p:cNvPr>
          <p:cNvSpPr/>
          <p:nvPr/>
        </p:nvSpPr>
        <p:spPr>
          <a:xfrm>
            <a:off x="2457450" y="166138"/>
            <a:ext cx="4229100" cy="24304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3287D74-7E9E-4F21-42C7-975D4137DABF}"/>
              </a:ext>
            </a:extLst>
          </p:cNvPr>
          <p:cNvSpPr txBox="1"/>
          <p:nvPr/>
        </p:nvSpPr>
        <p:spPr>
          <a:xfrm>
            <a:off x="2688513" y="545318"/>
            <a:ext cx="3755975" cy="1754326"/>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CPAs</a:t>
            </a:r>
            <a:endParaRPr lang="en-US" dirty="0">
              <a:latin typeface="Poppins" panose="00000500000000000000" pitchFamily="2" charset="0"/>
              <a:cs typeface="Poppins" panose="00000500000000000000" pitchFamily="2" charset="0"/>
            </a:endParaRPr>
          </a:p>
          <a:p>
            <a:pPr algn="ctr"/>
            <a:r>
              <a:rPr lang="en-US" dirty="0">
                <a:solidFill>
                  <a:schemeClr val="tx1"/>
                </a:solidFill>
                <a:latin typeface="Poppins" panose="00000500000000000000" pitchFamily="2" charset="0"/>
                <a:cs typeface="Poppins" panose="00000500000000000000" pitchFamily="2" charset="0"/>
              </a:rPr>
              <a:t>For many tax and </a:t>
            </a:r>
            <a:r>
              <a:rPr lang="en-US" dirty="0">
                <a:latin typeface="Poppins" panose="00000500000000000000" pitchFamily="2" charset="0"/>
                <a:cs typeface="Poppins" panose="00000500000000000000" pitchFamily="2" charset="0"/>
              </a:rPr>
              <a:t>audit issues, the assistance of a qualified and experienced certified public accountant (CPA) is essential.</a:t>
            </a:r>
            <a:endParaRPr lang="en-US"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07652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1" y="539890"/>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Working with CPAs (part 1 of 2)</a:t>
            </a:r>
          </a:p>
        </p:txBody>
      </p:sp>
      <p:sp>
        <p:nvSpPr>
          <p:cNvPr id="3" name="TextBox 2">
            <a:extLst>
              <a:ext uri="{FF2B5EF4-FFF2-40B4-BE49-F238E27FC236}">
                <a16:creationId xmlns:a16="http://schemas.microsoft.com/office/drawing/2014/main" id="{6509B7F9-9CBF-D3CC-9F9A-DE565F075F57}"/>
              </a:ext>
            </a:extLst>
          </p:cNvPr>
          <p:cNvSpPr txBox="1"/>
          <p:nvPr/>
        </p:nvSpPr>
        <p:spPr>
          <a:xfrm>
            <a:off x="93605" y="1079781"/>
            <a:ext cx="8956787" cy="646331"/>
          </a:xfrm>
          <a:prstGeom prst="rect">
            <a:avLst/>
          </a:prstGeom>
          <a:noFill/>
        </p:spPr>
        <p:txBody>
          <a:bodyPr wrap="square">
            <a:spAutoFit/>
          </a:bodyPr>
          <a:lstStyle/>
          <a:p>
            <a:pPr algn="ctr"/>
            <a:r>
              <a:rPr lang="en-US" dirty="0">
                <a:latin typeface="Poppins" panose="00000500000000000000" pitchFamily="2" charset="0"/>
                <a:cs typeface="Poppins" panose="00000500000000000000" pitchFamily="2" charset="0"/>
              </a:rPr>
              <a:t>Knowing how to hire the right CPA, and what they can/should provide you is an important way to deal with tax and audit issues in your small business.</a:t>
            </a:r>
          </a:p>
        </p:txBody>
      </p:sp>
      <p:sp>
        <p:nvSpPr>
          <p:cNvPr id="6" name="TextBox 5">
            <a:extLst>
              <a:ext uri="{FF2B5EF4-FFF2-40B4-BE49-F238E27FC236}">
                <a16:creationId xmlns:a16="http://schemas.microsoft.com/office/drawing/2014/main" id="{4A2A339C-656B-0341-DB90-BA7DCE8CFDAA}"/>
              </a:ext>
            </a:extLst>
          </p:cNvPr>
          <p:cNvSpPr txBox="1"/>
          <p:nvPr/>
        </p:nvSpPr>
        <p:spPr>
          <a:xfrm>
            <a:off x="390645" y="1917406"/>
            <a:ext cx="8301942" cy="3970318"/>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Important questions to ask:</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How will you help me stay compliant with tax laws and regulations?</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What tools or software do you recommend for managing my financial records?</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Do you specialize in working with small businesses or my industry?</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What measures do you take to secure client data?</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How do you charge for your services (hourly, flat fee, or retainer)?</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Will you represent me in case of an audit?</a:t>
            </a:r>
          </a:p>
        </p:txBody>
      </p:sp>
    </p:spTree>
    <p:extLst>
      <p:ext uri="{BB962C8B-B14F-4D97-AF65-F5344CB8AC3E}">
        <p14:creationId xmlns:p14="http://schemas.microsoft.com/office/powerpoint/2010/main" val="1699259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1" y="539890"/>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Working with CPAs (part 2 of 2)</a:t>
            </a:r>
          </a:p>
        </p:txBody>
      </p:sp>
      <p:sp>
        <p:nvSpPr>
          <p:cNvPr id="3" name="TextBox 2">
            <a:extLst>
              <a:ext uri="{FF2B5EF4-FFF2-40B4-BE49-F238E27FC236}">
                <a16:creationId xmlns:a16="http://schemas.microsoft.com/office/drawing/2014/main" id="{6509B7F9-9CBF-D3CC-9F9A-DE565F075F57}"/>
              </a:ext>
            </a:extLst>
          </p:cNvPr>
          <p:cNvSpPr txBox="1"/>
          <p:nvPr/>
        </p:nvSpPr>
        <p:spPr>
          <a:xfrm>
            <a:off x="93605" y="1079781"/>
            <a:ext cx="8956787" cy="646331"/>
          </a:xfrm>
          <a:prstGeom prst="rect">
            <a:avLst/>
          </a:prstGeom>
          <a:noFill/>
        </p:spPr>
        <p:txBody>
          <a:bodyPr wrap="square">
            <a:spAutoFit/>
          </a:bodyPr>
          <a:lstStyle/>
          <a:p>
            <a:pPr algn="ctr"/>
            <a:r>
              <a:rPr lang="en-US" dirty="0">
                <a:latin typeface="Poppins" panose="00000500000000000000" pitchFamily="2" charset="0"/>
                <a:cs typeface="Poppins" panose="00000500000000000000" pitchFamily="2" charset="0"/>
              </a:rPr>
              <a:t>Knowing how to hire the right CPA, and what they can/should provide you is an important way to deal with tax and audit issues in your small business.</a:t>
            </a:r>
          </a:p>
        </p:txBody>
      </p:sp>
      <p:sp>
        <p:nvSpPr>
          <p:cNvPr id="6" name="TextBox 5">
            <a:extLst>
              <a:ext uri="{FF2B5EF4-FFF2-40B4-BE49-F238E27FC236}">
                <a16:creationId xmlns:a16="http://schemas.microsoft.com/office/drawing/2014/main" id="{4A2A339C-656B-0341-DB90-BA7DCE8CFDAA}"/>
              </a:ext>
            </a:extLst>
          </p:cNvPr>
          <p:cNvSpPr txBox="1"/>
          <p:nvPr/>
        </p:nvSpPr>
        <p:spPr>
          <a:xfrm>
            <a:off x="390645" y="1917406"/>
            <a:ext cx="8301942" cy="3416320"/>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Deliverables to expect:</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Quarterly and annual tax filings (e.g., income tax, payroll tax, sales tax).</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Financial reports (e.g., profit-and-loss statements, cash flow analysis).</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Tax-saving strategies customized to your business.</a:t>
            </a:r>
          </a:p>
          <a:p>
            <a:pPr marL="285750" indent="-285750">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dirty="0">
                <a:latin typeface="Poppins" panose="00000500000000000000" pitchFamily="2" charset="0"/>
                <a:cs typeface="Poppins" panose="00000500000000000000" pitchFamily="2" charset="0"/>
              </a:rPr>
              <a:t>Regular communication and actionable advice for better financial decisions.</a:t>
            </a:r>
          </a:p>
        </p:txBody>
      </p:sp>
    </p:spTree>
    <p:extLst>
      <p:ext uri="{BB962C8B-B14F-4D97-AF65-F5344CB8AC3E}">
        <p14:creationId xmlns:p14="http://schemas.microsoft.com/office/powerpoint/2010/main" val="1719195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88518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Basics of accounting</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tax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Tax types and deadlines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Deductions and credits</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audit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Types of audits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Auditing process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Working with accounting professionals</a:t>
            </a:r>
          </a:p>
          <a:p>
            <a:pPr marL="514350" indent="-514350">
              <a:lnSpc>
                <a:spcPct val="150000"/>
              </a:lnSpc>
              <a:buAutoNum type="arabicPeriod"/>
            </a:pPr>
            <a:r>
              <a:rPr lang="en-US" dirty="0">
                <a:latin typeface="Poppins" panose="00000500000000000000" pitchFamily="2" charset="0"/>
                <a:cs typeface="Poppins" panose="00000500000000000000" pitchFamily="2" charset="0"/>
              </a:rPr>
              <a:t>Summary</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What’s next</a:t>
            </a:r>
          </a:p>
        </p:txBody>
      </p:sp>
    </p:spTree>
    <p:extLst>
      <p:ext uri="{BB962C8B-B14F-4D97-AF65-F5344CB8AC3E}">
        <p14:creationId xmlns:p14="http://schemas.microsoft.com/office/powerpoint/2010/main" val="929845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596545"/>
            <a:ext cx="8769573" cy="400110"/>
          </a:xfrm>
          <a:prstGeom prst="rect">
            <a:avLst/>
          </a:prstGeom>
          <a:noFill/>
        </p:spPr>
        <p:txBody>
          <a:bodyPr wrap="square" rtlCol="0">
            <a:spAutoFit/>
          </a:bodyPr>
          <a:lstStyle/>
          <a:p>
            <a:pPr algn="ctr"/>
            <a:r>
              <a:rPr lang="en-US" sz="2000" b="1" dirty="0">
                <a:latin typeface="Poppins" panose="00000500000000000000" pitchFamily="2" charset="0"/>
                <a:cs typeface="Poppins" panose="00000500000000000000" pitchFamily="2" charset="0"/>
              </a:rPr>
              <a:t>Summary</a:t>
            </a:r>
          </a:p>
        </p:txBody>
      </p:sp>
      <p:sp>
        <p:nvSpPr>
          <p:cNvPr id="4" name="TextBox 3">
            <a:extLst>
              <a:ext uri="{FF2B5EF4-FFF2-40B4-BE49-F238E27FC236}">
                <a16:creationId xmlns:a16="http://schemas.microsoft.com/office/drawing/2014/main" id="{95BA4A66-A137-DD37-E7B4-42AA4611EE2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accounting: tax &amp; audit</a:t>
            </a:r>
          </a:p>
        </p:txBody>
      </p:sp>
      <p:sp>
        <p:nvSpPr>
          <p:cNvPr id="3" name="Google Shape;189;g31b40bb07a6_1_66">
            <a:extLst>
              <a:ext uri="{FF2B5EF4-FFF2-40B4-BE49-F238E27FC236}">
                <a16:creationId xmlns:a16="http://schemas.microsoft.com/office/drawing/2014/main" id="{7BFC4BC7-8F40-F519-A34D-F0C32394CCF3}"/>
              </a:ext>
            </a:extLst>
          </p:cNvPr>
          <p:cNvSpPr txBox="1"/>
          <p:nvPr/>
        </p:nvSpPr>
        <p:spPr>
          <a:xfrm>
            <a:off x="150167" y="1274410"/>
            <a:ext cx="8843664" cy="4801274"/>
          </a:xfrm>
          <a:prstGeom prst="rect">
            <a:avLst/>
          </a:prstGeom>
          <a:noFill/>
          <a:ln>
            <a:noFill/>
          </a:ln>
        </p:spPr>
        <p:txBody>
          <a:bodyPr spcFirstLastPara="1" wrap="square" lIns="91425" tIns="45700" rIns="91425" bIns="45700" anchor="t" anchorCtr="0">
            <a:spAutoFit/>
          </a:bodyPr>
          <a:lstStyle/>
          <a:p>
            <a:pPr marL="285750" marR="0" lvl="0" indent="-285750" rtl="0">
              <a:lnSpc>
                <a:spcPct val="100000"/>
              </a:lnSpc>
              <a:spcBef>
                <a:spcPts val="0"/>
              </a:spcBef>
              <a:spcAft>
                <a:spcPts val="0"/>
              </a:spcAft>
              <a:buFont typeface="Arial" panose="020B0604020202020204" pitchFamily="34" charset="0"/>
              <a:buChar char="•"/>
            </a:pPr>
            <a:r>
              <a:rPr lang="en-US" b="1" dirty="0">
                <a:latin typeface="Poppins" panose="00000500000000000000" pitchFamily="2" charset="0"/>
                <a:cs typeface="Poppins" panose="00000500000000000000" pitchFamily="2" charset="0"/>
              </a:rPr>
              <a:t>Accounting</a:t>
            </a:r>
            <a:r>
              <a:rPr lang="en-US" dirty="0">
                <a:latin typeface="Poppins" panose="00000500000000000000" pitchFamily="2" charset="0"/>
                <a:cs typeface="Poppins" panose="00000500000000000000" pitchFamily="2" charset="0"/>
              </a:rPr>
              <a:t> is the process of recording, summarizing, and analyzing financial transactions; two key aspects of accounting for small businesses relate to taxation and auditing;</a:t>
            </a:r>
          </a:p>
          <a:p>
            <a:pPr marL="285750" marR="0" lvl="0" indent="-285750" rtl="0">
              <a:lnSpc>
                <a:spcPct val="100000"/>
              </a:lnSpc>
              <a:spcBef>
                <a:spcPts val="0"/>
              </a:spcBef>
              <a:spcAft>
                <a:spcPts val="0"/>
              </a:spcAft>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marR="0" lvl="0" indent="-285750" rtl="0">
              <a:lnSpc>
                <a:spcPct val="100000"/>
              </a:lnSpc>
              <a:spcBef>
                <a:spcPts val="0"/>
              </a:spcBef>
              <a:spcAft>
                <a:spcPts val="0"/>
              </a:spcAft>
              <a:buFont typeface="Arial" panose="020B0604020202020204" pitchFamily="34" charset="0"/>
              <a:buChar char="•"/>
            </a:pPr>
            <a:r>
              <a:rPr lang="en-US" b="1" dirty="0">
                <a:latin typeface="Poppins" panose="00000500000000000000" pitchFamily="2" charset="0"/>
                <a:cs typeface="Poppins" panose="00000500000000000000" pitchFamily="2" charset="0"/>
              </a:rPr>
              <a:t>Taxation</a:t>
            </a:r>
            <a:r>
              <a:rPr lang="en-US" dirty="0">
                <a:latin typeface="Poppins" panose="00000500000000000000" pitchFamily="2" charset="0"/>
                <a:cs typeface="Poppins" panose="00000500000000000000" pitchFamily="2" charset="0"/>
              </a:rPr>
              <a:t>, and the schedule as to when taxes are due, depend on a variety of factors including the type of business entity – there are also a variety of tax credits small businesses should be aware of;</a:t>
            </a:r>
          </a:p>
          <a:p>
            <a:pPr marL="285750" marR="0" lvl="0" indent="-285750" rtl="0">
              <a:lnSpc>
                <a:spcPct val="100000"/>
              </a:lnSpc>
              <a:spcBef>
                <a:spcPts val="0"/>
              </a:spcBef>
              <a:spcAft>
                <a:spcPts val="0"/>
              </a:spcAft>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marR="0" lvl="0" indent="-285750" rtl="0">
              <a:lnSpc>
                <a:spcPct val="100000"/>
              </a:lnSpc>
              <a:spcBef>
                <a:spcPts val="0"/>
              </a:spcBef>
              <a:spcAft>
                <a:spcPts val="0"/>
              </a:spcAft>
              <a:buFont typeface="Arial" panose="020B0604020202020204" pitchFamily="34" charset="0"/>
              <a:buChar char="•"/>
            </a:pPr>
            <a:r>
              <a:rPr lang="en-US" b="1" dirty="0">
                <a:latin typeface="Poppins" panose="00000500000000000000" pitchFamily="2" charset="0"/>
                <a:cs typeface="Poppins" panose="00000500000000000000" pitchFamily="2" charset="0"/>
              </a:rPr>
              <a:t>Auditing</a:t>
            </a:r>
            <a:r>
              <a:rPr lang="en-US" dirty="0">
                <a:latin typeface="Poppins" panose="00000500000000000000" pitchFamily="2" charset="0"/>
                <a:cs typeface="Poppins" panose="00000500000000000000" pitchFamily="2" charset="0"/>
              </a:rPr>
              <a:t> is a process of independent examination of a business’s financial records, processes, and operations to verify their accuracy, compliance, and integrity; important types of audits for small businesses include financial audits done by potential lenders/investors, and internal audits done to promote efficiency and prevent fraud;</a:t>
            </a:r>
          </a:p>
          <a:p>
            <a:pPr marL="285750" marR="0" lvl="0" indent="-285750" rtl="0">
              <a:lnSpc>
                <a:spcPct val="100000"/>
              </a:lnSpc>
              <a:spcBef>
                <a:spcPts val="0"/>
              </a:spcBef>
              <a:spcAft>
                <a:spcPts val="0"/>
              </a:spcAft>
              <a:buFont typeface="Arial" panose="020B0604020202020204" pitchFamily="34" charset="0"/>
              <a:buChar char="•"/>
            </a:pPr>
            <a:endParaRPr lang="en-US" dirty="0">
              <a:latin typeface="Poppins" panose="00000500000000000000" pitchFamily="2" charset="0"/>
              <a:cs typeface="Poppins" panose="00000500000000000000" pitchFamily="2" charset="0"/>
            </a:endParaRPr>
          </a:p>
          <a:p>
            <a:pPr marL="285750" marR="0" lvl="0" indent="-285750" rtl="0">
              <a:lnSpc>
                <a:spcPct val="100000"/>
              </a:lnSpc>
              <a:spcBef>
                <a:spcPts val="0"/>
              </a:spcBef>
              <a:spcAft>
                <a:spcPts val="0"/>
              </a:spcAft>
              <a:buFont typeface="Arial" panose="020B0604020202020204" pitchFamily="34" charset="0"/>
              <a:buChar char="•"/>
            </a:pPr>
            <a:r>
              <a:rPr lang="en-US" dirty="0">
                <a:latin typeface="Poppins" panose="00000500000000000000" pitchFamily="2" charset="0"/>
                <a:cs typeface="Poppins" panose="00000500000000000000" pitchFamily="2" charset="0"/>
              </a:rPr>
              <a:t>There are a variety of </a:t>
            </a:r>
            <a:r>
              <a:rPr lang="en-US" b="1" dirty="0">
                <a:latin typeface="Poppins" panose="00000500000000000000" pitchFamily="2" charset="0"/>
                <a:cs typeface="Poppins" panose="00000500000000000000" pitchFamily="2" charset="0"/>
              </a:rPr>
              <a:t>accounting professionals </a:t>
            </a:r>
            <a:r>
              <a:rPr lang="en-US" dirty="0">
                <a:latin typeface="Poppins" panose="00000500000000000000" pitchFamily="2" charset="0"/>
                <a:cs typeface="Poppins" panose="00000500000000000000" pitchFamily="2" charset="0"/>
              </a:rPr>
              <a:t>– and certified public accountants will be of critical assistance in a variety of contexts where businesses are involved in complex tax and auditing issues.</a:t>
            </a:r>
            <a:endParaRPr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596238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88518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Basics of accounting</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tax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Tax types and deadlines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Deductions and credits</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audit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Types of audits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Auditing process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Working with accounting professionals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dirty="0">
                <a:latin typeface="Poppins" panose="00000500000000000000" pitchFamily="2" charset="0"/>
                <a:cs typeface="Poppins" panose="00000500000000000000" pitchFamily="2" charset="0"/>
              </a:rPr>
              <a:t>What’s next</a:t>
            </a:r>
          </a:p>
        </p:txBody>
      </p:sp>
    </p:spTree>
    <p:extLst>
      <p:ext uri="{BB962C8B-B14F-4D97-AF65-F5344CB8AC3E}">
        <p14:creationId xmlns:p14="http://schemas.microsoft.com/office/powerpoint/2010/main" val="3536685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accounting: tax &amp; audit</a:t>
            </a:r>
          </a:p>
        </p:txBody>
      </p:sp>
      <p:sp>
        <p:nvSpPr>
          <p:cNvPr id="80" name="Oval 79">
            <a:extLst>
              <a:ext uri="{FF2B5EF4-FFF2-40B4-BE49-F238E27FC236}">
                <a16:creationId xmlns:a16="http://schemas.microsoft.com/office/drawing/2014/main" id="{146C4D92-29EB-8F74-D4E5-6933DBA8A0BB}"/>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AC4DBB-7A61-62BE-8813-209076C6C25E}"/>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6F5F76A1-9A6D-5DE1-26B7-6D3BD91823C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9F91C-22F0-FAD3-4DE6-A57A2DC7AB3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75A1CCBE-EA54-62E0-9372-F156FB93FB0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618B6AD-1713-35BB-0E60-BF4313071536}"/>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0" name="Oval 9">
            <a:extLst>
              <a:ext uri="{FF2B5EF4-FFF2-40B4-BE49-F238E27FC236}">
                <a16:creationId xmlns:a16="http://schemas.microsoft.com/office/drawing/2014/main" id="{FAAB7DBC-E0D9-E778-7F3E-9259FA48A6D3}"/>
              </a:ext>
            </a:extLst>
          </p:cNvPr>
          <p:cNvSpPr/>
          <p:nvPr/>
        </p:nvSpPr>
        <p:spPr>
          <a:xfrm>
            <a:off x="3868888" y="156605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D019CB-E838-081F-E4D0-48D3E2EE9C4F}"/>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sp>
        <p:nvSpPr>
          <p:cNvPr id="12" name="Oval 11">
            <a:extLst>
              <a:ext uri="{FF2B5EF4-FFF2-40B4-BE49-F238E27FC236}">
                <a16:creationId xmlns:a16="http://schemas.microsoft.com/office/drawing/2014/main" id="{3594EC54-7CFD-739C-72D1-168E58CC2834}"/>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43DE94-6991-417E-BC35-935E276136A4}"/>
              </a:ext>
            </a:extLst>
          </p:cNvPr>
          <p:cNvSpPr txBox="1"/>
          <p:nvPr/>
        </p:nvSpPr>
        <p:spPr>
          <a:xfrm>
            <a:off x="6078258" y="3884155"/>
            <a:ext cx="1105330"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8DD2E983-DB6B-E22E-B81D-F77884F82219}"/>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6AD9289-8053-896B-3D53-15C563A45C3D}"/>
              </a:ext>
            </a:extLst>
          </p:cNvPr>
          <p:cNvSpPr txBox="1"/>
          <p:nvPr/>
        </p:nvSpPr>
        <p:spPr>
          <a:xfrm>
            <a:off x="1926922" y="3800139"/>
            <a:ext cx="908304"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A59F4209-0F48-FCBE-0077-CAECF930BD03}"/>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6B6604-F38E-FE07-6824-25F13115F96B}"/>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A364F28E-45C8-1713-FFA3-CE8C60FA3B0B}"/>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DDDCB09-EAE1-BC0B-44B4-FEE35B1330F9}"/>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E158276D-0313-0C27-4C2C-9C9F5A6AB82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13CD6B-B460-A644-9C45-A026EE4BD582}"/>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45049F-FD44-BFB7-27E5-AD77307F51DB}"/>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8D9C376-27CE-F964-2345-2A7420FF9670}"/>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311F0E-1896-80EE-0329-6AC83F91CC46}"/>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3855602-24F4-444B-0784-E8479690EB16}"/>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A5599B-29A7-4A5C-F647-85FF858977DC}"/>
              </a:ext>
            </a:extLst>
          </p:cNvPr>
          <p:cNvCxnSpPr>
            <a:cxnSpLocks/>
            <a:stCxn id="73" idx="5"/>
            <a:endCxn id="12" idx="2"/>
          </p:cNvCxnSpPr>
          <p:nvPr/>
        </p:nvCxnSpPr>
        <p:spPr>
          <a:xfrm>
            <a:off x="5069173" y="3325294"/>
            <a:ext cx="857115" cy="7896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310F97-675F-E3D6-13D9-803866210149}"/>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93AF84D-4AF6-5197-3FBA-D15F7DA88EB5}"/>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A668B86-D055-DAB0-91FC-B111F9B5129A}"/>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1E82FDA-B77B-0B22-EBDC-F883CA62CFCD}"/>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C89C1E8-292C-8D46-FCC3-8A849A787EC1}"/>
              </a:ext>
            </a:extLst>
          </p:cNvPr>
          <p:cNvSpPr/>
          <p:nvPr/>
        </p:nvSpPr>
        <p:spPr>
          <a:xfrm>
            <a:off x="2386035"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FECE5419-F925-790F-A4A7-D067E81D05B6}"/>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38921A5C-D62B-9018-C4D6-1F0542D1B7D6}"/>
              </a:ext>
            </a:extLst>
          </p:cNvPr>
          <p:cNvSpPr/>
          <p:nvPr/>
        </p:nvSpPr>
        <p:spPr>
          <a:xfrm>
            <a:off x="5351744"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953A2372-8009-B939-EFD3-4381D443844F}"/>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A82748C-4751-038C-01C9-F8804FD6D4B5}"/>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0B9295-E848-AE3B-2EC4-0DBC979E7263}"/>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A49E4854-45CD-E962-D8C3-C773E6F881BD}"/>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04A60E7-C0B4-2E52-C028-E0EEC98226F8}"/>
              </a:ext>
            </a:extLst>
          </p:cNvPr>
          <p:cNvSpPr txBox="1"/>
          <p:nvPr/>
        </p:nvSpPr>
        <p:spPr>
          <a:xfrm>
            <a:off x="5414941" y="758481"/>
            <a:ext cx="1279826" cy="646331"/>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82841BCA-5E78-5A6A-EE53-C0F32A4CD64E}"/>
              </a:ext>
            </a:extLst>
          </p:cNvPr>
          <p:cNvSpPr/>
          <p:nvPr/>
        </p:nvSpPr>
        <p:spPr>
          <a:xfrm>
            <a:off x="276700" y="169299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F425CE02-F4ED-AE3D-7B19-067E7727B68C}"/>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4A5303F-6C43-8D18-EAA5-85571D07D207}"/>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BA942150-676C-8EF7-3B09-3C495D80D6CF}"/>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28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accounting: tax &amp; audit</a:t>
            </a:r>
          </a:p>
        </p:txBody>
      </p:sp>
      <p:sp>
        <p:nvSpPr>
          <p:cNvPr id="80" name="Oval 79">
            <a:extLst>
              <a:ext uri="{FF2B5EF4-FFF2-40B4-BE49-F238E27FC236}">
                <a16:creationId xmlns:a16="http://schemas.microsoft.com/office/drawing/2014/main" id="{146C4D92-29EB-8F74-D4E5-6933DBA8A0BB}"/>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AC4DBB-7A61-62BE-8813-209076C6C25E}"/>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6F5F76A1-9A6D-5DE1-26B7-6D3BD91823C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9F91C-22F0-FAD3-4DE6-A57A2DC7AB3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75A1CCBE-EA54-62E0-9372-F156FB93FB0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618B6AD-1713-35BB-0E60-BF4313071536}"/>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2" name="Oval 11">
            <a:extLst>
              <a:ext uri="{FF2B5EF4-FFF2-40B4-BE49-F238E27FC236}">
                <a16:creationId xmlns:a16="http://schemas.microsoft.com/office/drawing/2014/main" id="{3594EC54-7CFD-739C-72D1-168E58CC2834}"/>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43DE94-6991-417E-BC35-935E276136A4}"/>
              </a:ext>
            </a:extLst>
          </p:cNvPr>
          <p:cNvSpPr txBox="1"/>
          <p:nvPr/>
        </p:nvSpPr>
        <p:spPr>
          <a:xfrm>
            <a:off x="6078258" y="3884155"/>
            <a:ext cx="1105330"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8DD2E983-DB6B-E22E-B81D-F77884F82219}"/>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6AD9289-8053-896B-3D53-15C563A45C3D}"/>
              </a:ext>
            </a:extLst>
          </p:cNvPr>
          <p:cNvSpPr txBox="1"/>
          <p:nvPr/>
        </p:nvSpPr>
        <p:spPr>
          <a:xfrm>
            <a:off x="1926922" y="3800139"/>
            <a:ext cx="908304" cy="646331"/>
          </a:xfrm>
          <a:prstGeom prst="rect">
            <a:avLst/>
          </a:prstGeom>
          <a:noFill/>
        </p:spPr>
        <p:txBody>
          <a:bodyPr wrap="square" rtlCol="0">
            <a:spAutoFit/>
          </a:bodyPr>
          <a:lstStyle/>
          <a:p>
            <a:pPr algn="ctr"/>
            <a:r>
              <a:rPr lang="en-US" sz="1200" dirty="0"/>
              <a:t>Making it official &amp; attorneys</a:t>
            </a:r>
          </a:p>
        </p:txBody>
      </p:sp>
      <p:sp>
        <p:nvSpPr>
          <p:cNvPr id="19" name="Oval 18">
            <a:extLst>
              <a:ext uri="{FF2B5EF4-FFF2-40B4-BE49-F238E27FC236}">
                <a16:creationId xmlns:a16="http://schemas.microsoft.com/office/drawing/2014/main" id="{A364F28E-45C8-1713-FFA3-CE8C60FA3B0B}"/>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DDDCB09-EAE1-BC0B-44B4-FEE35B1330F9}"/>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E158276D-0313-0C27-4C2C-9C9F5A6AB82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13CD6B-B460-A644-9C45-A026EE4BD582}"/>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45049F-FD44-BFB7-27E5-AD77307F51DB}"/>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8D9C376-27CE-F964-2345-2A7420FF9670}"/>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311F0E-1896-80EE-0329-6AC83F91CC46}"/>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3855602-24F4-444B-0784-E8479690EB16}"/>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A5599B-29A7-4A5C-F647-85FF858977DC}"/>
              </a:ext>
            </a:extLst>
          </p:cNvPr>
          <p:cNvCxnSpPr>
            <a:cxnSpLocks/>
            <a:stCxn id="73" idx="5"/>
            <a:endCxn id="12" idx="2"/>
          </p:cNvCxnSpPr>
          <p:nvPr/>
        </p:nvCxnSpPr>
        <p:spPr>
          <a:xfrm>
            <a:off x="5069173" y="3325294"/>
            <a:ext cx="857115" cy="7896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310F97-675F-E3D6-13D9-803866210149}"/>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93AF84D-4AF6-5197-3FBA-D15F7DA88EB5}"/>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A668B86-D055-DAB0-91FC-B111F9B5129A}"/>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1E82FDA-B77B-0B22-EBDC-F883CA62CFCD}"/>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C89C1E8-292C-8D46-FCC3-8A849A787EC1}"/>
              </a:ext>
            </a:extLst>
          </p:cNvPr>
          <p:cNvSpPr/>
          <p:nvPr/>
        </p:nvSpPr>
        <p:spPr>
          <a:xfrm>
            <a:off x="2386035"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FECE5419-F925-790F-A4A7-D067E81D05B6}"/>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38921A5C-D62B-9018-C4D6-1F0542D1B7D6}"/>
              </a:ext>
            </a:extLst>
          </p:cNvPr>
          <p:cNvSpPr/>
          <p:nvPr/>
        </p:nvSpPr>
        <p:spPr>
          <a:xfrm>
            <a:off x="5351744"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4" name="Straight Arrow Connector 83">
            <a:extLst>
              <a:ext uri="{FF2B5EF4-FFF2-40B4-BE49-F238E27FC236}">
                <a16:creationId xmlns:a16="http://schemas.microsoft.com/office/drawing/2014/main" id="{A49E4854-45CD-E962-D8C3-C773E6F881BD}"/>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04A60E7-C0B4-2E52-C028-E0EEC98226F8}"/>
              </a:ext>
            </a:extLst>
          </p:cNvPr>
          <p:cNvSpPr txBox="1"/>
          <p:nvPr/>
        </p:nvSpPr>
        <p:spPr>
          <a:xfrm>
            <a:off x="5414941" y="758481"/>
            <a:ext cx="1279826" cy="646331"/>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82841BCA-5E78-5A6A-EE53-C0F32A4CD64E}"/>
              </a:ext>
            </a:extLst>
          </p:cNvPr>
          <p:cNvSpPr/>
          <p:nvPr/>
        </p:nvSpPr>
        <p:spPr>
          <a:xfrm>
            <a:off x="276700" y="169299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F425CE02-F4ED-AE3D-7B19-067E7727B68C}"/>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4A5303F-6C43-8D18-EAA5-85571D07D207}"/>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BA942150-676C-8EF7-3B09-3C495D80D6CF}"/>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3B2F340D-C3BC-7625-077F-75DA96BB335E}"/>
              </a:ext>
            </a:extLst>
          </p:cNvPr>
          <p:cNvSpPr/>
          <p:nvPr/>
        </p:nvSpPr>
        <p:spPr>
          <a:xfrm>
            <a:off x="0" y="-9701"/>
            <a:ext cx="9160437"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E69E6D4-709A-1B12-B89B-8C9B9CE010BE}"/>
              </a:ext>
            </a:extLst>
          </p:cNvPr>
          <p:cNvSpPr/>
          <p:nvPr/>
        </p:nvSpPr>
        <p:spPr>
          <a:xfrm>
            <a:off x="504825" y="1065230"/>
            <a:ext cx="3212094" cy="53263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blue logo with a couple of people climbing a mountain&#10;&#10;Description automatically generated">
            <a:extLst>
              <a:ext uri="{FF2B5EF4-FFF2-40B4-BE49-F238E27FC236}">
                <a16:creationId xmlns:a16="http://schemas.microsoft.com/office/drawing/2014/main" id="{BAA1BF3D-BFF1-A50B-3CAB-BAE2A21F0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952" y="1490413"/>
            <a:ext cx="1257684" cy="1005261"/>
          </a:xfrm>
          <a:prstGeom prst="rect">
            <a:avLst/>
          </a:prstGeom>
        </p:spPr>
      </p:pic>
      <p:sp>
        <p:nvSpPr>
          <p:cNvPr id="25" name="TextBox 24">
            <a:extLst>
              <a:ext uri="{FF2B5EF4-FFF2-40B4-BE49-F238E27FC236}">
                <a16:creationId xmlns:a16="http://schemas.microsoft.com/office/drawing/2014/main" id="{45EEC72A-1B03-A12A-2E17-07AB15AE5AD6}"/>
              </a:ext>
            </a:extLst>
          </p:cNvPr>
          <p:cNvSpPr txBox="1"/>
          <p:nvPr/>
        </p:nvSpPr>
        <p:spPr>
          <a:xfrm>
            <a:off x="685908" y="2819066"/>
            <a:ext cx="2896077" cy="3046988"/>
          </a:xfrm>
          <a:prstGeom prst="rect">
            <a:avLst/>
          </a:prstGeom>
          <a:noFill/>
        </p:spPr>
        <p:txBody>
          <a:bodyPr wrap="square">
            <a:spAutoFit/>
          </a:bodyPr>
          <a:lstStyle/>
          <a:p>
            <a:pPr algn="ctr"/>
            <a:r>
              <a:rPr lang="en-US" sz="1600" b="1" dirty="0">
                <a:latin typeface="Poppins" panose="00000500000000000000" pitchFamily="2" charset="0"/>
                <a:cs typeface="Poppins" panose="00000500000000000000" pitchFamily="2" charset="0"/>
              </a:rPr>
              <a:t>Next steps</a:t>
            </a:r>
            <a:endParaRPr lang="en-US" sz="1600" dirty="0">
              <a:latin typeface="Poppins" panose="00000500000000000000" pitchFamily="2" charset="0"/>
              <a:cs typeface="Poppins" panose="00000500000000000000" pitchFamily="2" charset="0"/>
            </a:endParaRPr>
          </a:p>
          <a:p>
            <a:pPr algn="ctr"/>
            <a:r>
              <a:rPr lang="en-US" sz="1600" dirty="0">
                <a:latin typeface="Poppins" panose="00000500000000000000" pitchFamily="2" charset="0"/>
                <a:cs typeface="Poppins" panose="00000500000000000000" pitchFamily="2" charset="0"/>
              </a:rPr>
              <a:t>After engaging with this presentation on the basics of accounting, a good next step is reviewing the presentation on the </a:t>
            </a:r>
            <a:r>
              <a:rPr lang="en-US" sz="1600" u="sng" dirty="0">
                <a:latin typeface="Poppins" panose="00000500000000000000" pitchFamily="2" charset="0"/>
                <a:cs typeface="Poppins" panose="00000500000000000000" pitchFamily="2" charset="0"/>
              </a:rPr>
              <a:t>Introduction to Financing</a:t>
            </a:r>
            <a:r>
              <a:rPr lang="en-US" sz="1600" dirty="0">
                <a:latin typeface="Poppins" panose="00000500000000000000" pitchFamily="2" charset="0"/>
                <a:cs typeface="Poppins" panose="00000500000000000000" pitchFamily="2" charset="0"/>
              </a:rPr>
              <a:t>. We also note that this presentation helps to reinforce/clarify issues in the </a:t>
            </a:r>
            <a:r>
              <a:rPr lang="en-US" sz="1600" u="sng" dirty="0">
                <a:latin typeface="Poppins" panose="00000500000000000000" pitchFamily="2" charset="0"/>
                <a:cs typeface="Poppins" panose="00000500000000000000" pitchFamily="2" charset="0"/>
              </a:rPr>
              <a:t>Financial Management</a:t>
            </a:r>
            <a:r>
              <a:rPr lang="en-US" sz="1600" dirty="0">
                <a:latin typeface="Poppins" panose="00000500000000000000" pitchFamily="2" charset="0"/>
                <a:cs typeface="Poppins" panose="00000500000000000000" pitchFamily="2" charset="0"/>
              </a:rPr>
              <a:t> lecture.</a:t>
            </a:r>
            <a:endParaRPr lang="en-US" sz="1600" dirty="0">
              <a:solidFill>
                <a:schemeClr val="tx1"/>
              </a:solidFill>
              <a:latin typeface="Poppins" panose="00000500000000000000" pitchFamily="2" charset="0"/>
              <a:cs typeface="Poppins" panose="00000500000000000000" pitchFamily="2" charset="0"/>
            </a:endParaRPr>
          </a:p>
        </p:txBody>
      </p:sp>
      <p:sp>
        <p:nvSpPr>
          <p:cNvPr id="17" name="Oval 16">
            <a:extLst>
              <a:ext uri="{FF2B5EF4-FFF2-40B4-BE49-F238E27FC236}">
                <a16:creationId xmlns:a16="http://schemas.microsoft.com/office/drawing/2014/main" id="{A59F4209-0F48-FCBE-0077-CAECF930BD03}"/>
              </a:ext>
            </a:extLst>
          </p:cNvPr>
          <p:cNvSpPr/>
          <p:nvPr/>
        </p:nvSpPr>
        <p:spPr>
          <a:xfrm>
            <a:off x="7183588" y="2594708"/>
            <a:ext cx="1406221" cy="82916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6B6604-F38E-FE07-6824-25F13115F96B}"/>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0" name="Oval 9">
            <a:extLst>
              <a:ext uri="{FF2B5EF4-FFF2-40B4-BE49-F238E27FC236}">
                <a16:creationId xmlns:a16="http://schemas.microsoft.com/office/drawing/2014/main" id="{FAAB7DBC-E0D9-E778-7F3E-9259FA48A6D3}"/>
              </a:ext>
            </a:extLst>
          </p:cNvPr>
          <p:cNvSpPr/>
          <p:nvPr/>
        </p:nvSpPr>
        <p:spPr>
          <a:xfrm>
            <a:off x="3868888" y="1566052"/>
            <a:ext cx="1406221" cy="829160"/>
          </a:xfrm>
          <a:prstGeom prst="ellipse">
            <a:avLst/>
          </a:prstGeom>
          <a:solidFill>
            <a:srgbClr val="2986C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D019CB-E838-081F-E4D0-48D3E2EE9C4F}"/>
              </a:ext>
            </a:extLst>
          </p:cNvPr>
          <p:cNvSpPr txBox="1"/>
          <p:nvPr/>
        </p:nvSpPr>
        <p:spPr>
          <a:xfrm>
            <a:off x="3993367" y="1738245"/>
            <a:ext cx="1157262" cy="461665"/>
          </a:xfrm>
          <a:prstGeom prst="rect">
            <a:avLst/>
          </a:prstGeom>
          <a:noFill/>
          <a:ln>
            <a:noFill/>
          </a:ln>
        </p:spPr>
        <p:txBody>
          <a:bodyPr wrap="square" rtlCol="0">
            <a:spAutoFit/>
          </a:bodyPr>
          <a:lstStyle/>
          <a:p>
            <a:pPr algn="ctr"/>
            <a:r>
              <a:rPr lang="en-US" sz="1200" dirty="0"/>
              <a:t>Introduction to financing</a:t>
            </a:r>
          </a:p>
        </p:txBody>
      </p:sp>
      <p:sp>
        <p:nvSpPr>
          <p:cNvPr id="73" name="Oval 72">
            <a:extLst>
              <a:ext uri="{FF2B5EF4-FFF2-40B4-BE49-F238E27FC236}">
                <a16:creationId xmlns:a16="http://schemas.microsoft.com/office/drawing/2014/main" id="{953A2372-8009-B939-EFD3-4381D443844F}"/>
              </a:ext>
            </a:extLst>
          </p:cNvPr>
          <p:cNvSpPr/>
          <p:nvPr/>
        </p:nvSpPr>
        <p:spPr>
          <a:xfrm>
            <a:off x="3868888" y="2617562"/>
            <a:ext cx="1406221" cy="829160"/>
          </a:xfrm>
          <a:prstGeom prst="ellipse">
            <a:avLst/>
          </a:prstGeom>
          <a:solidFill>
            <a:srgbClr val="2986C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A82748C-4751-038C-01C9-F8804FD6D4B5}"/>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0B9295-E848-AE3B-2EC4-0DBC979E7263}"/>
              </a:ext>
            </a:extLst>
          </p:cNvPr>
          <p:cNvSpPr txBox="1"/>
          <p:nvPr/>
        </p:nvSpPr>
        <p:spPr>
          <a:xfrm>
            <a:off x="3897513" y="2759887"/>
            <a:ext cx="1348970" cy="461665"/>
          </a:xfrm>
          <a:prstGeom prst="rect">
            <a:avLst/>
          </a:prstGeom>
          <a:noFill/>
          <a:ln>
            <a:noFill/>
          </a:ln>
        </p:spPr>
        <p:txBody>
          <a:bodyPr wrap="square" rtlCol="0">
            <a:spAutoFit/>
          </a:bodyPr>
          <a:lstStyle/>
          <a:p>
            <a:pPr algn="ctr"/>
            <a:r>
              <a:rPr lang="en-US" sz="1200" dirty="0"/>
              <a:t>Financial management</a:t>
            </a:r>
          </a:p>
        </p:txBody>
      </p:sp>
    </p:spTree>
    <p:extLst>
      <p:ext uri="{BB962C8B-B14F-4D97-AF65-F5344CB8AC3E}">
        <p14:creationId xmlns:p14="http://schemas.microsoft.com/office/powerpoint/2010/main" val="92419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Basics of accounting: tax &amp; audit</a:t>
            </a:r>
          </a:p>
        </p:txBody>
      </p:sp>
      <p:sp>
        <p:nvSpPr>
          <p:cNvPr id="80" name="Oval 79">
            <a:extLst>
              <a:ext uri="{FF2B5EF4-FFF2-40B4-BE49-F238E27FC236}">
                <a16:creationId xmlns:a16="http://schemas.microsoft.com/office/drawing/2014/main" id="{146C4D92-29EB-8F74-D4E5-6933DBA8A0BB}"/>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AC4DBB-7A61-62BE-8813-209076C6C25E}"/>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6F5F76A1-9A6D-5DE1-26B7-6D3BD91823C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9F91C-22F0-FAD3-4DE6-A57A2DC7AB3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75A1CCBE-EA54-62E0-9372-F156FB93FB0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618B6AD-1713-35BB-0E60-BF4313071536}"/>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0" name="Oval 9">
            <a:extLst>
              <a:ext uri="{FF2B5EF4-FFF2-40B4-BE49-F238E27FC236}">
                <a16:creationId xmlns:a16="http://schemas.microsoft.com/office/drawing/2014/main" id="{FAAB7DBC-E0D9-E778-7F3E-9259FA48A6D3}"/>
              </a:ext>
            </a:extLst>
          </p:cNvPr>
          <p:cNvSpPr/>
          <p:nvPr/>
        </p:nvSpPr>
        <p:spPr>
          <a:xfrm>
            <a:off x="3868888" y="156605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D019CB-E838-081F-E4D0-48D3E2EE9C4F}"/>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sp>
        <p:nvSpPr>
          <p:cNvPr id="12" name="Oval 11">
            <a:extLst>
              <a:ext uri="{FF2B5EF4-FFF2-40B4-BE49-F238E27FC236}">
                <a16:creationId xmlns:a16="http://schemas.microsoft.com/office/drawing/2014/main" id="{3594EC54-7CFD-739C-72D1-168E58CC2834}"/>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43DE94-6991-417E-BC35-935E276136A4}"/>
              </a:ext>
            </a:extLst>
          </p:cNvPr>
          <p:cNvSpPr txBox="1"/>
          <p:nvPr/>
        </p:nvSpPr>
        <p:spPr>
          <a:xfrm>
            <a:off x="6078258" y="3884155"/>
            <a:ext cx="1105330"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8DD2E983-DB6B-E22E-B81D-F77884F82219}"/>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6AD9289-8053-896B-3D53-15C563A45C3D}"/>
              </a:ext>
            </a:extLst>
          </p:cNvPr>
          <p:cNvSpPr txBox="1"/>
          <p:nvPr/>
        </p:nvSpPr>
        <p:spPr>
          <a:xfrm>
            <a:off x="1926922" y="3800139"/>
            <a:ext cx="908304"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A59F4209-0F48-FCBE-0077-CAECF930BD03}"/>
              </a:ext>
            </a:extLst>
          </p:cNvPr>
          <p:cNvSpPr/>
          <p:nvPr/>
        </p:nvSpPr>
        <p:spPr>
          <a:xfrm>
            <a:off x="7183588" y="2594708"/>
            <a:ext cx="1406221" cy="829160"/>
          </a:xfrm>
          <a:prstGeom prst="ellipse">
            <a:avLst/>
          </a:prstGeom>
          <a:solidFill>
            <a:srgbClr val="2986C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6B6604-F38E-FE07-6824-25F13115F96B}"/>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A364F28E-45C8-1713-FFA3-CE8C60FA3B0B}"/>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DDDCB09-EAE1-BC0B-44B4-FEE35B1330F9}"/>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E158276D-0313-0C27-4C2C-9C9F5A6AB82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13CD6B-B460-A644-9C45-A026EE4BD582}"/>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45049F-FD44-BFB7-27E5-AD77307F51DB}"/>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8D9C376-27CE-F964-2345-2A7420FF9670}"/>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311F0E-1896-80EE-0329-6AC83F91CC46}"/>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3855602-24F4-444B-0784-E8479690EB16}"/>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A5599B-29A7-4A5C-F647-85FF858977DC}"/>
              </a:ext>
            </a:extLst>
          </p:cNvPr>
          <p:cNvCxnSpPr>
            <a:cxnSpLocks/>
            <a:stCxn id="73" idx="5"/>
            <a:endCxn id="12" idx="2"/>
          </p:cNvCxnSpPr>
          <p:nvPr/>
        </p:nvCxnSpPr>
        <p:spPr>
          <a:xfrm>
            <a:off x="5069173" y="3325294"/>
            <a:ext cx="857115" cy="7896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310F97-675F-E3D6-13D9-803866210149}"/>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93AF84D-4AF6-5197-3FBA-D15F7DA88EB5}"/>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A668B86-D055-DAB0-91FC-B111F9B5129A}"/>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1E82FDA-B77B-0B22-EBDC-F883CA62CFCD}"/>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C89C1E8-292C-8D46-FCC3-8A849A787EC1}"/>
              </a:ext>
            </a:extLst>
          </p:cNvPr>
          <p:cNvSpPr/>
          <p:nvPr/>
        </p:nvSpPr>
        <p:spPr>
          <a:xfrm>
            <a:off x="2386035"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FECE5419-F925-790F-A4A7-D067E81D05B6}"/>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38921A5C-D62B-9018-C4D6-1F0542D1B7D6}"/>
              </a:ext>
            </a:extLst>
          </p:cNvPr>
          <p:cNvSpPr/>
          <p:nvPr/>
        </p:nvSpPr>
        <p:spPr>
          <a:xfrm>
            <a:off x="5351744"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953A2372-8009-B939-EFD3-4381D443844F}"/>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A82748C-4751-038C-01C9-F8804FD6D4B5}"/>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0B9295-E848-AE3B-2EC4-0DBC979E7263}"/>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A49E4854-45CD-E962-D8C3-C773E6F881BD}"/>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04A60E7-C0B4-2E52-C028-E0EEC98226F8}"/>
              </a:ext>
            </a:extLst>
          </p:cNvPr>
          <p:cNvSpPr txBox="1"/>
          <p:nvPr/>
        </p:nvSpPr>
        <p:spPr>
          <a:xfrm>
            <a:off x="5414941" y="758481"/>
            <a:ext cx="1279826" cy="646331"/>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82841BCA-5E78-5A6A-EE53-C0F32A4CD64E}"/>
              </a:ext>
            </a:extLst>
          </p:cNvPr>
          <p:cNvSpPr/>
          <p:nvPr/>
        </p:nvSpPr>
        <p:spPr>
          <a:xfrm>
            <a:off x="276700" y="169299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F425CE02-F4ED-AE3D-7B19-067E7727B68C}"/>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4A5303F-6C43-8D18-EAA5-85571D07D207}"/>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BA942150-676C-8EF7-3B09-3C495D80D6CF}"/>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703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88518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dirty="0">
                <a:latin typeface="Poppins" panose="00000500000000000000" pitchFamily="2" charset="0"/>
                <a:cs typeface="Poppins" panose="00000500000000000000" pitchFamily="2" charset="0"/>
              </a:rPr>
              <a:t>Basics of accounting</a:t>
            </a:r>
          </a:p>
          <a:p>
            <a:pPr marL="514350" indent="-514350">
              <a:lnSpc>
                <a:spcPct val="150000"/>
              </a:lnSpc>
              <a:buFontTx/>
              <a:buAutoNum type="arabicPeriod"/>
            </a:pPr>
            <a:r>
              <a:rPr lang="en-US" dirty="0">
                <a:latin typeface="Poppins" panose="00000500000000000000" pitchFamily="2" charset="0"/>
                <a:cs typeface="Poppins" panose="00000500000000000000" pitchFamily="2" charset="0"/>
              </a:rPr>
              <a:t>Key tax issues for small businesses</a:t>
            </a:r>
          </a:p>
          <a:p>
            <a:pPr marL="971550" lvl="1" indent="-514350">
              <a:lnSpc>
                <a:spcPct val="150000"/>
              </a:lnSpc>
              <a:buFont typeface="+mj-lt"/>
              <a:buAutoNum type="alphaLcPeriod"/>
            </a:pPr>
            <a:r>
              <a:rPr lang="en-US" dirty="0">
                <a:latin typeface="Poppins" panose="00000500000000000000" pitchFamily="2" charset="0"/>
                <a:cs typeface="Poppins" panose="00000500000000000000" pitchFamily="2" charset="0"/>
              </a:rPr>
              <a:t>Tax types and deadlines</a:t>
            </a:r>
          </a:p>
          <a:p>
            <a:pPr marL="971550" lvl="1" indent="-514350">
              <a:lnSpc>
                <a:spcPct val="150000"/>
              </a:lnSpc>
              <a:buFont typeface="+mj-lt"/>
              <a:buAutoNum type="alphaLcPeriod"/>
            </a:pPr>
            <a:r>
              <a:rPr lang="en-US" dirty="0">
                <a:latin typeface="Poppins" panose="00000500000000000000" pitchFamily="2" charset="0"/>
                <a:cs typeface="Poppins" panose="00000500000000000000" pitchFamily="2" charset="0"/>
              </a:rPr>
              <a:t>Deductions and credits</a:t>
            </a:r>
          </a:p>
          <a:p>
            <a:pPr marL="514350" indent="-514350">
              <a:lnSpc>
                <a:spcPct val="150000"/>
              </a:lnSpc>
              <a:buFontTx/>
              <a:buAutoNum type="arabicPeriod"/>
            </a:pPr>
            <a:r>
              <a:rPr lang="en-US" dirty="0">
                <a:latin typeface="Poppins" panose="00000500000000000000" pitchFamily="2" charset="0"/>
                <a:cs typeface="Poppins" panose="00000500000000000000" pitchFamily="2" charset="0"/>
              </a:rPr>
              <a:t>Key audit issues for small businesses</a:t>
            </a:r>
          </a:p>
          <a:p>
            <a:pPr marL="971550" lvl="1" indent="-514350">
              <a:lnSpc>
                <a:spcPct val="150000"/>
              </a:lnSpc>
              <a:buFont typeface="+mj-lt"/>
              <a:buAutoNum type="alphaLcPeriod"/>
            </a:pPr>
            <a:r>
              <a:rPr lang="en-US" dirty="0">
                <a:latin typeface="Poppins" panose="00000500000000000000" pitchFamily="2" charset="0"/>
                <a:cs typeface="Poppins" panose="00000500000000000000" pitchFamily="2" charset="0"/>
              </a:rPr>
              <a:t>Types of audits</a:t>
            </a:r>
          </a:p>
          <a:p>
            <a:pPr marL="971550" lvl="1" indent="-514350">
              <a:lnSpc>
                <a:spcPct val="150000"/>
              </a:lnSpc>
              <a:buFont typeface="+mj-lt"/>
              <a:buAutoNum type="alphaLcPeriod"/>
            </a:pPr>
            <a:r>
              <a:rPr lang="en-US" dirty="0">
                <a:latin typeface="Poppins" panose="00000500000000000000" pitchFamily="2" charset="0"/>
                <a:cs typeface="Poppins" panose="00000500000000000000" pitchFamily="2" charset="0"/>
              </a:rPr>
              <a:t>Auditing process</a:t>
            </a:r>
          </a:p>
          <a:p>
            <a:pPr marL="514350" indent="-514350">
              <a:lnSpc>
                <a:spcPct val="150000"/>
              </a:lnSpc>
              <a:buAutoNum type="arabicPeriod"/>
            </a:pPr>
            <a:r>
              <a:rPr lang="en-US" dirty="0">
                <a:latin typeface="Poppins" panose="00000500000000000000" pitchFamily="2" charset="0"/>
                <a:cs typeface="Poppins" panose="00000500000000000000" pitchFamily="2" charset="0"/>
              </a:rPr>
              <a:t>Working with accounting professionals</a:t>
            </a:r>
          </a:p>
          <a:p>
            <a:pPr marL="514350" indent="-514350">
              <a:lnSpc>
                <a:spcPct val="150000"/>
              </a:lnSpc>
              <a:buAutoNum type="arabicPeriod"/>
            </a:pPr>
            <a:r>
              <a:rPr lang="en-US" dirty="0">
                <a:latin typeface="Poppins" panose="00000500000000000000" pitchFamily="2" charset="0"/>
                <a:cs typeface="Poppins" panose="00000500000000000000" pitchFamily="2" charset="0"/>
              </a:rPr>
              <a:t>Summary</a:t>
            </a:r>
          </a:p>
          <a:p>
            <a:pPr marL="514350" indent="-514350">
              <a:lnSpc>
                <a:spcPct val="150000"/>
              </a:lnSpc>
              <a:buAutoNum type="arabicPeriod"/>
            </a:pPr>
            <a:r>
              <a:rPr lang="en-US" dirty="0">
                <a:latin typeface="Poppins" panose="00000500000000000000" pitchFamily="2" charset="0"/>
                <a:cs typeface="Poppins" panose="00000500000000000000" pitchFamily="2" charset="0"/>
              </a:rPr>
              <a:t>What’s next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6"/>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lang="en-US" dirty="0"/>
          </a:p>
        </p:txBody>
      </p:sp>
      <p:sp>
        <p:nvSpPr>
          <p:cNvPr id="4" name="TextBox 3">
            <a:extLst>
              <a:ext uri="{FF2B5EF4-FFF2-40B4-BE49-F238E27FC236}">
                <a16:creationId xmlns:a16="http://schemas.microsoft.com/office/drawing/2014/main" id="{7648E125-D96C-A06A-09CF-65C38F9229C4}"/>
              </a:ext>
            </a:extLst>
          </p:cNvPr>
          <p:cNvSpPr txBox="1"/>
          <p:nvPr/>
        </p:nvSpPr>
        <p:spPr>
          <a:xfrm>
            <a:off x="187213" y="596545"/>
            <a:ext cx="8769573" cy="4885183"/>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000" b="1" dirty="0">
              <a:latin typeface="Poppins" panose="00000500000000000000" pitchFamily="2" charset="0"/>
              <a:cs typeface="Poppins" panose="00000500000000000000" pitchFamily="2" charset="0"/>
            </a:endParaRPr>
          </a:p>
          <a:p>
            <a:pPr algn="ctr"/>
            <a:endParaRPr lang="en-US" sz="20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dirty="0">
                <a:latin typeface="Poppins" panose="00000500000000000000" pitchFamily="2" charset="0"/>
                <a:cs typeface="Poppins" panose="00000500000000000000" pitchFamily="2" charset="0"/>
              </a:rPr>
              <a:t>Basics of accounting</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tax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Tax types and deadlines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Deductions and credits</a:t>
            </a:r>
          </a:p>
          <a:p>
            <a:pPr marL="514350" indent="-514350">
              <a:lnSpc>
                <a:spcPct val="150000"/>
              </a:lnSpc>
              <a:buFontTx/>
              <a:buAutoNum type="arabicPeriod"/>
            </a:pPr>
            <a:r>
              <a:rPr lang="en-US" dirty="0">
                <a:solidFill>
                  <a:schemeClr val="bg1">
                    <a:lumMod val="65000"/>
                  </a:schemeClr>
                </a:solidFill>
                <a:latin typeface="Poppins" panose="00000500000000000000" pitchFamily="2" charset="0"/>
                <a:cs typeface="Poppins" panose="00000500000000000000" pitchFamily="2" charset="0"/>
              </a:rPr>
              <a:t>Key audit issues for small businesses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Types of audits</a:t>
            </a:r>
          </a:p>
          <a:p>
            <a:pPr marL="971550" lvl="1" indent="-514350">
              <a:lnSpc>
                <a:spcPct val="150000"/>
              </a:lnSpc>
              <a:buFont typeface="+mj-lt"/>
              <a:buAutoNum type="alphaLcPeriod"/>
            </a:pPr>
            <a:r>
              <a:rPr lang="en-US" dirty="0">
                <a:solidFill>
                  <a:schemeClr val="bg1">
                    <a:lumMod val="65000"/>
                  </a:schemeClr>
                </a:solidFill>
                <a:latin typeface="Poppins" panose="00000500000000000000" pitchFamily="2" charset="0"/>
                <a:cs typeface="Poppins" panose="00000500000000000000" pitchFamily="2" charset="0"/>
              </a:rPr>
              <a:t>Auditing process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Working with accounting professionals</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AutoNum type="arabicPeriod"/>
            </a:pPr>
            <a:r>
              <a:rPr lang="en-US" dirty="0">
                <a:solidFill>
                  <a:schemeClr val="bg1">
                    <a:lumMod val="65000"/>
                  </a:schemeClr>
                </a:solidFill>
                <a:latin typeface="Poppins" panose="00000500000000000000" pitchFamily="2" charset="0"/>
                <a:cs typeface="Poppins" panose="00000500000000000000" pitchFamily="2" charset="0"/>
              </a:rPr>
              <a:t>What’s next</a:t>
            </a:r>
          </a:p>
        </p:txBody>
      </p:sp>
    </p:spTree>
    <p:extLst>
      <p:ext uri="{BB962C8B-B14F-4D97-AF65-F5344CB8AC3E}">
        <p14:creationId xmlns:p14="http://schemas.microsoft.com/office/powerpoint/2010/main" val="314160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p16">
            <a:extLst>
              <a:ext uri="{FF2B5EF4-FFF2-40B4-BE49-F238E27FC236}">
                <a16:creationId xmlns:a16="http://schemas.microsoft.com/office/drawing/2014/main" id="{12CB0F06-49F3-2E26-4FFC-5013BFEEC2C5}"/>
              </a:ext>
            </a:extLst>
          </p:cNvPr>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latin typeface="Poppins"/>
                <a:ea typeface="Poppins"/>
                <a:cs typeface="Poppins"/>
                <a:sym typeface="Poppins"/>
              </a:rPr>
              <a:t>REACH Hub </a:t>
            </a:r>
            <a:r>
              <a:rPr lang="en-US" sz="2400" dirty="0">
                <a:latin typeface="Poppins"/>
                <a:ea typeface="Poppins"/>
                <a:cs typeface="Poppins"/>
                <a:sym typeface="Poppins"/>
              </a:rPr>
              <a:t>| Basics of accounting: tax &amp; audit</a:t>
            </a:r>
            <a:endParaRPr dirty="0"/>
          </a:p>
        </p:txBody>
      </p:sp>
      <p:sp>
        <p:nvSpPr>
          <p:cNvPr id="5" name="TextBox 4">
            <a:extLst>
              <a:ext uri="{FF2B5EF4-FFF2-40B4-BE49-F238E27FC236}">
                <a16:creationId xmlns:a16="http://schemas.microsoft.com/office/drawing/2014/main" id="{97EC2C32-F08B-AE17-763A-70C0CAF3EC12}"/>
              </a:ext>
            </a:extLst>
          </p:cNvPr>
          <p:cNvSpPr txBox="1"/>
          <p:nvPr/>
        </p:nvSpPr>
        <p:spPr>
          <a:xfrm>
            <a:off x="187212" y="636580"/>
            <a:ext cx="8769573"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Basics of accounting</a:t>
            </a:r>
            <a:endParaRPr lang="en-US" sz="2000" b="1" dirty="0">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54E47EA1-BD71-F332-F1F3-C5E0FECBD53A}"/>
              </a:ext>
            </a:extLst>
          </p:cNvPr>
          <p:cNvSpPr txBox="1"/>
          <p:nvPr/>
        </p:nvSpPr>
        <p:spPr>
          <a:xfrm>
            <a:off x="389965" y="1183109"/>
            <a:ext cx="8566820" cy="1323439"/>
          </a:xfrm>
          <a:prstGeom prst="rect">
            <a:avLst/>
          </a:prstGeom>
          <a:noFill/>
        </p:spPr>
        <p:txBody>
          <a:bodyPr wrap="square">
            <a:spAutoFit/>
          </a:bodyPr>
          <a:lstStyle/>
          <a:p>
            <a:pPr marL="0" indent="0" algn="ctr">
              <a:buNone/>
            </a:pPr>
            <a:r>
              <a:rPr lang="en-US" sz="2000" b="1" dirty="0">
                <a:latin typeface="Poppins" pitchFamily="2" charset="77"/>
                <a:cs typeface="Poppins" pitchFamily="2" charset="77"/>
              </a:rPr>
              <a:t>Accounting</a:t>
            </a:r>
            <a:r>
              <a:rPr lang="en-US" sz="2000" dirty="0">
                <a:latin typeface="Poppins" pitchFamily="2" charset="77"/>
                <a:cs typeface="Poppins" pitchFamily="2" charset="77"/>
              </a:rPr>
              <a:t> is the process of recording, summarizing, and analyzing financial transactions. </a:t>
            </a:r>
          </a:p>
          <a:p>
            <a:pPr marL="0" indent="0" algn="ctr">
              <a:buNone/>
            </a:pPr>
            <a:endParaRPr lang="en-US" sz="2000" dirty="0">
              <a:latin typeface="Poppins" pitchFamily="2" charset="77"/>
              <a:cs typeface="Poppins" pitchFamily="2" charset="77"/>
            </a:endParaRPr>
          </a:p>
          <a:p>
            <a:pPr marL="0" indent="0" algn="ctr">
              <a:buNone/>
            </a:pPr>
            <a:r>
              <a:rPr lang="en-US" sz="2000" dirty="0">
                <a:latin typeface="Poppins" pitchFamily="2" charset="77"/>
                <a:cs typeface="Poppins" pitchFamily="2" charset="77"/>
              </a:rPr>
              <a:t>Accounting can be understood in contrast to bookkeeping:</a:t>
            </a:r>
          </a:p>
        </p:txBody>
      </p:sp>
      <p:grpSp>
        <p:nvGrpSpPr>
          <p:cNvPr id="11" name="Group 10">
            <a:extLst>
              <a:ext uri="{FF2B5EF4-FFF2-40B4-BE49-F238E27FC236}">
                <a16:creationId xmlns:a16="http://schemas.microsoft.com/office/drawing/2014/main" id="{B74BBDBE-8BBC-C0F4-E7AB-443442581AA0}"/>
              </a:ext>
            </a:extLst>
          </p:cNvPr>
          <p:cNvGrpSpPr/>
          <p:nvPr/>
        </p:nvGrpSpPr>
        <p:grpSpPr>
          <a:xfrm>
            <a:off x="389965" y="2827159"/>
            <a:ext cx="3432412" cy="3393662"/>
            <a:chOff x="0" y="927208"/>
            <a:chExt cx="3432412" cy="3310139"/>
          </a:xfrm>
          <a:solidFill>
            <a:srgbClr val="518890"/>
          </a:solidFill>
        </p:grpSpPr>
        <p:sp>
          <p:nvSpPr>
            <p:cNvPr id="17" name="Rectangle: Top Corners Rounded 16">
              <a:extLst>
                <a:ext uri="{FF2B5EF4-FFF2-40B4-BE49-F238E27FC236}">
                  <a16:creationId xmlns:a16="http://schemas.microsoft.com/office/drawing/2014/main" id="{3FC5D060-7479-408B-8BA3-13D63096529A}"/>
                </a:ext>
              </a:extLst>
            </p:cNvPr>
            <p:cNvSpPr/>
            <p:nvPr/>
          </p:nvSpPr>
          <p:spPr>
            <a:xfrm rot="16200000">
              <a:off x="87570" y="839638"/>
              <a:ext cx="3257272" cy="3432412"/>
            </a:xfrm>
            <a:prstGeom prst="round2SameRect">
              <a:avLst>
                <a:gd name="adj1" fmla="val 16670"/>
                <a:gd name="adj2" fmla="val 0"/>
              </a:avLst>
            </a:prstGeom>
            <a:grpFill/>
            <a:ln>
              <a:solidFill>
                <a:schemeClr val="lt1">
                  <a:hueOff val="0"/>
                  <a:satOff val="0"/>
                  <a:lumOff val="0"/>
                </a:schemeClr>
              </a:solid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solidFill>
                  <a:schemeClr val="tx1"/>
                </a:solidFill>
                <a:latin typeface="Poppins" panose="00000500000000000000" pitchFamily="2" charset="0"/>
                <a:cs typeface="Poppins" panose="00000500000000000000" pitchFamily="2" charset="0"/>
              </a:endParaRPr>
            </a:p>
          </p:txBody>
        </p:sp>
        <p:sp>
          <p:nvSpPr>
            <p:cNvPr id="18" name="Rectangle: Top Corners Rounded 4">
              <a:extLst>
                <a:ext uri="{FF2B5EF4-FFF2-40B4-BE49-F238E27FC236}">
                  <a16:creationId xmlns:a16="http://schemas.microsoft.com/office/drawing/2014/main" id="{C69D3355-8013-0C32-92A0-0CE3F3D8458A}"/>
                </a:ext>
              </a:extLst>
            </p:cNvPr>
            <p:cNvSpPr txBox="1"/>
            <p:nvPr/>
          </p:nvSpPr>
          <p:spPr>
            <a:xfrm>
              <a:off x="151877" y="1298147"/>
              <a:ext cx="3273376" cy="2939200"/>
            </a:xfrm>
            <a:prstGeom prst="rect">
              <a:avLst/>
            </a:prstGeom>
            <a:no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68580" tIns="114300" rIns="102870" bIns="11430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Poppins" panose="00000500000000000000" pitchFamily="2" charset="0"/>
                  <a:cs typeface="Poppins" panose="00000500000000000000" pitchFamily="2" charset="0"/>
                </a:rPr>
                <a:t>Bookkeeping </a:t>
              </a:r>
              <a:r>
                <a:rPr lang="en-US" sz="1800" kern="1200" dirty="0">
                  <a:solidFill>
                    <a:schemeClr val="tx1"/>
                  </a:solidFill>
                  <a:latin typeface="Poppins" panose="00000500000000000000" pitchFamily="2" charset="0"/>
                  <a:cs typeface="Poppins" panose="00000500000000000000" pitchFamily="2" charset="0"/>
                </a:rPr>
                <a:t>is the process of meticulously recording all financial transactions of a business, as a detailed record-keeper. </a:t>
              </a:r>
              <a:br>
                <a:rPr lang="en-US" sz="1800" kern="1200" dirty="0">
                  <a:solidFill>
                    <a:schemeClr val="tx1"/>
                  </a:solidFill>
                  <a:latin typeface="Poppins" panose="00000500000000000000" pitchFamily="2" charset="0"/>
                  <a:cs typeface="Poppins" panose="00000500000000000000" pitchFamily="2" charset="0"/>
                </a:rPr>
              </a:br>
              <a:br>
                <a:rPr lang="en-US" sz="1800" kern="1200" dirty="0">
                  <a:solidFill>
                    <a:schemeClr val="tx1"/>
                  </a:solidFill>
                  <a:latin typeface="Poppins" panose="00000500000000000000" pitchFamily="2" charset="0"/>
                  <a:cs typeface="Poppins" panose="00000500000000000000" pitchFamily="2" charset="0"/>
                </a:rPr>
              </a:br>
              <a:r>
                <a:rPr lang="en-US" sz="1800" kern="1200" dirty="0">
                  <a:solidFill>
                    <a:schemeClr val="tx1"/>
                  </a:solidFill>
                  <a:latin typeface="Poppins" panose="00000500000000000000" pitchFamily="2" charset="0"/>
                  <a:cs typeface="Poppins" panose="00000500000000000000" pitchFamily="2" charset="0"/>
                </a:rPr>
                <a:t>Day-to-day recording and monthly reconciling and summarizing</a:t>
              </a:r>
            </a:p>
          </p:txBody>
        </p:sp>
      </p:grpSp>
      <p:grpSp>
        <p:nvGrpSpPr>
          <p:cNvPr id="12" name="Group 11">
            <a:extLst>
              <a:ext uri="{FF2B5EF4-FFF2-40B4-BE49-F238E27FC236}">
                <a16:creationId xmlns:a16="http://schemas.microsoft.com/office/drawing/2014/main" id="{34220D6E-2851-E7F4-B255-CAB902906F66}"/>
              </a:ext>
            </a:extLst>
          </p:cNvPr>
          <p:cNvGrpSpPr/>
          <p:nvPr/>
        </p:nvGrpSpPr>
        <p:grpSpPr>
          <a:xfrm>
            <a:off x="5163234" y="2775949"/>
            <a:ext cx="3590802" cy="3444872"/>
            <a:chOff x="3736751" y="875997"/>
            <a:chExt cx="3590802" cy="3444872"/>
          </a:xfrm>
        </p:grpSpPr>
        <p:sp>
          <p:nvSpPr>
            <p:cNvPr id="15" name="Rectangle: Top Corners Rounded 14">
              <a:extLst>
                <a:ext uri="{FF2B5EF4-FFF2-40B4-BE49-F238E27FC236}">
                  <a16:creationId xmlns:a16="http://schemas.microsoft.com/office/drawing/2014/main" id="{F1AED0AA-4695-24D1-84C3-9AF9DB187D99}"/>
                </a:ext>
              </a:extLst>
            </p:cNvPr>
            <p:cNvSpPr/>
            <p:nvPr/>
          </p:nvSpPr>
          <p:spPr>
            <a:xfrm rot="5400000">
              <a:off x="3836816" y="775932"/>
              <a:ext cx="3390672" cy="3590802"/>
            </a:xfrm>
            <a:prstGeom prst="round2SameRect">
              <a:avLst>
                <a:gd name="adj1" fmla="val 16670"/>
                <a:gd name="adj2" fmla="val 0"/>
              </a:avLst>
            </a:prstGeom>
            <a:solidFill>
              <a:srgbClr val="D3C12A"/>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solidFill>
                  <a:schemeClr val="tx1"/>
                </a:solidFill>
                <a:latin typeface="Poppins" panose="00000500000000000000" pitchFamily="2" charset="0"/>
                <a:cs typeface="Poppins" panose="00000500000000000000" pitchFamily="2" charset="0"/>
              </a:endParaRPr>
            </a:p>
          </p:txBody>
        </p:sp>
        <p:sp>
          <p:nvSpPr>
            <p:cNvPr id="16" name="Rectangle: Top Corners Rounded 6">
              <a:extLst>
                <a:ext uri="{FF2B5EF4-FFF2-40B4-BE49-F238E27FC236}">
                  <a16:creationId xmlns:a16="http://schemas.microsoft.com/office/drawing/2014/main" id="{2D5D5A6C-9932-E932-812B-36DAB9254AB1}"/>
                </a:ext>
              </a:extLst>
            </p:cNvPr>
            <p:cNvSpPr txBox="1"/>
            <p:nvPr/>
          </p:nvSpPr>
          <p:spPr>
            <a:xfrm>
              <a:off x="3902300" y="1261295"/>
              <a:ext cx="3425253" cy="3059574"/>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02870" tIns="114300" rIns="68580" bIns="114300" numCol="1" spcCol="1270" anchor="t"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effectLst/>
                  <a:latin typeface="Poppins" panose="00000500000000000000" pitchFamily="2" charset="0"/>
                  <a:cs typeface="Poppins" panose="00000500000000000000" pitchFamily="2" charset="0"/>
                </a:rPr>
                <a:t>Accounting </a:t>
              </a:r>
              <a:r>
                <a:rPr lang="en-US" sz="1800" b="0" i="0" kern="1200" dirty="0">
                  <a:solidFill>
                    <a:schemeClr val="tx1"/>
                  </a:solidFill>
                  <a:effectLst/>
                  <a:latin typeface="Poppins" panose="00000500000000000000" pitchFamily="2" charset="0"/>
                  <a:cs typeface="Poppins" panose="00000500000000000000" pitchFamily="2" charset="0"/>
                </a:rPr>
                <a:t>takes that recorded data and interprets and presents it in the financial statements to provide insights and decision-making.</a:t>
              </a:r>
            </a:p>
            <a:p>
              <a:pPr marL="0" lvl="0" indent="0" algn="l" defTabSz="800100">
                <a:lnSpc>
                  <a:spcPct val="90000"/>
                </a:lnSpc>
                <a:spcBef>
                  <a:spcPct val="0"/>
                </a:spcBef>
                <a:spcAft>
                  <a:spcPct val="35000"/>
                </a:spcAft>
                <a:buNone/>
              </a:pPr>
              <a:r>
                <a:rPr lang="en-US" sz="1800" i="0" kern="1200" dirty="0">
                  <a:solidFill>
                    <a:schemeClr val="tx1"/>
                  </a:solidFill>
                  <a:effectLst/>
                  <a:latin typeface="Poppins" panose="00000500000000000000" pitchFamily="2" charset="0"/>
                  <a:cs typeface="Poppins" panose="00000500000000000000" pitchFamily="2" charset="0"/>
                </a:rPr>
                <a:t>Monthly reports, quarterly filings, and annual budgeting</a:t>
              </a:r>
              <a:endParaRPr lang="en-US" sz="1800" kern="1200" dirty="0">
                <a:solidFill>
                  <a:schemeClr val="tx1"/>
                </a:solidFill>
                <a:latin typeface="Poppins" panose="00000500000000000000" pitchFamily="2" charset="0"/>
                <a:cs typeface="Poppins" panose="00000500000000000000" pitchFamily="2" charset="0"/>
              </a:endParaRPr>
            </a:p>
          </p:txBody>
        </p:sp>
      </p:grpSp>
      <p:cxnSp>
        <p:nvCxnSpPr>
          <p:cNvPr id="20" name="Straight Arrow Connector 19">
            <a:extLst>
              <a:ext uri="{FF2B5EF4-FFF2-40B4-BE49-F238E27FC236}">
                <a16:creationId xmlns:a16="http://schemas.microsoft.com/office/drawing/2014/main" id="{2C1BF3AC-A9DB-721C-DD1A-AE983A9AF92D}"/>
              </a:ext>
            </a:extLst>
          </p:cNvPr>
          <p:cNvCxnSpPr/>
          <p:nvPr/>
        </p:nvCxnSpPr>
        <p:spPr>
          <a:xfrm>
            <a:off x="3822377" y="3417171"/>
            <a:ext cx="1340857" cy="0"/>
          </a:xfrm>
          <a:prstGeom prst="straightConnector1">
            <a:avLst/>
          </a:prstGeom>
          <a:ln w="635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BFDC12C-1B38-7AF5-ACE6-15C308856C72}"/>
              </a:ext>
            </a:extLst>
          </p:cNvPr>
          <p:cNvCxnSpPr>
            <a:cxnSpLocks/>
          </p:cNvCxnSpPr>
          <p:nvPr/>
        </p:nvCxnSpPr>
        <p:spPr>
          <a:xfrm flipH="1">
            <a:off x="3822377" y="5208264"/>
            <a:ext cx="1340858" cy="0"/>
          </a:xfrm>
          <a:prstGeom prst="straightConnector1">
            <a:avLst/>
          </a:prstGeom>
          <a:ln w="635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40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AADB56C-BA56-4D1E-A42A-A07A4744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1DC9A2-E2A7-6845-A48F-526E8A791DCE}"/>
              </a:ext>
            </a:extLst>
          </p:cNvPr>
          <p:cNvSpPr>
            <a:spLocks noGrp="1"/>
          </p:cNvSpPr>
          <p:nvPr>
            <p:ph type="title"/>
          </p:nvPr>
        </p:nvSpPr>
        <p:spPr>
          <a:xfrm>
            <a:off x="627506" y="505911"/>
            <a:ext cx="7886700" cy="461665"/>
          </a:xfrm>
        </p:spPr>
        <p:txBody>
          <a:bodyPr>
            <a:normAutofit/>
          </a:bodyPr>
          <a:lstStyle/>
          <a:p>
            <a:r>
              <a:rPr lang="en-US" sz="2400" b="1" dirty="0">
                <a:latin typeface="Poppins" pitchFamily="2" charset="77"/>
                <a:cs typeface="Poppins" pitchFamily="2" charset="77"/>
              </a:rPr>
              <a:t>The Basic Accounting Cycle</a:t>
            </a:r>
            <a:endParaRPr lang="en-US" sz="2400" dirty="0">
              <a:latin typeface="Poppins" pitchFamily="2" charset="77"/>
              <a:cs typeface="Poppins" pitchFamily="2" charset="77"/>
            </a:endParaRPr>
          </a:p>
        </p:txBody>
      </p:sp>
      <p:graphicFrame>
        <p:nvGraphicFramePr>
          <p:cNvPr id="15" name="Content Placeholder 2">
            <a:extLst>
              <a:ext uri="{FF2B5EF4-FFF2-40B4-BE49-F238E27FC236}">
                <a16:creationId xmlns:a16="http://schemas.microsoft.com/office/drawing/2014/main" id="{A13BF541-1C33-B9AD-6509-76A9AA963BA3}"/>
              </a:ext>
            </a:extLst>
          </p:cNvPr>
          <p:cNvGraphicFramePr>
            <a:graphicFrameLocks noGrp="1"/>
          </p:cNvGraphicFramePr>
          <p:nvPr>
            <p:ph idx="1"/>
            <p:extLst>
              <p:ext uri="{D42A27DB-BD31-4B8C-83A1-F6EECF244321}">
                <p14:modId xmlns:p14="http://schemas.microsoft.com/office/powerpoint/2010/main" val="3398772319"/>
              </p:ext>
            </p:extLst>
          </p:nvPr>
        </p:nvGraphicFramePr>
        <p:xfrm>
          <a:off x="356504" y="1782980"/>
          <a:ext cx="8428704" cy="4856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Google Shape;122;p16">
            <a:extLst>
              <a:ext uri="{FF2B5EF4-FFF2-40B4-BE49-F238E27FC236}">
                <a16:creationId xmlns:a16="http://schemas.microsoft.com/office/drawing/2014/main" id="{24EF7E71-2D4D-E48F-2AFB-2372395AFF16}"/>
              </a:ext>
            </a:extLst>
          </p:cNvPr>
          <p:cNvSpPr txBox="1"/>
          <p:nvPr/>
        </p:nvSpPr>
        <p:spPr>
          <a:xfrm>
            <a:off x="0" y="0"/>
            <a:ext cx="9144000" cy="461665"/>
          </a:xfrm>
          <a:prstGeom prst="rect">
            <a:avLst/>
          </a:prstGeom>
          <a:gradFill>
            <a:gsLst>
              <a:gs pos="0">
                <a:srgbClr val="F7AF21"/>
              </a:gs>
              <a:gs pos="28000">
                <a:srgbClr val="C1CA2F"/>
              </a:gs>
              <a:gs pos="50000">
                <a:srgbClr val="67ACBC"/>
              </a:gs>
              <a:gs pos="76000">
                <a:srgbClr val="589494"/>
              </a:gs>
              <a:gs pos="90000">
                <a:srgbClr val="233973"/>
              </a:gs>
              <a:gs pos="100000">
                <a:srgbClr val="233973"/>
              </a:gs>
            </a:gsLst>
            <a:lin ang="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Poppins"/>
                <a:ea typeface="Poppins"/>
                <a:cs typeface="Poppins"/>
                <a:sym typeface="Poppins"/>
              </a:rPr>
              <a:t>REACH Hub </a:t>
            </a:r>
            <a:r>
              <a:rPr lang="en-US" sz="2400" dirty="0">
                <a:solidFill>
                  <a:schemeClr val="dk1"/>
                </a:solidFill>
                <a:latin typeface="Poppins"/>
                <a:ea typeface="Poppins"/>
                <a:cs typeface="Poppins"/>
                <a:sym typeface="Poppins"/>
              </a:rPr>
              <a:t>| Basics of accounting: tax &amp; audit</a:t>
            </a:r>
            <a:endParaRPr dirty="0"/>
          </a:p>
        </p:txBody>
      </p:sp>
      <p:sp>
        <p:nvSpPr>
          <p:cNvPr id="3" name="TextBox 2">
            <a:extLst>
              <a:ext uri="{FF2B5EF4-FFF2-40B4-BE49-F238E27FC236}">
                <a16:creationId xmlns:a16="http://schemas.microsoft.com/office/drawing/2014/main" id="{AC833D08-042A-EF07-3B50-C4E32B7662E3}"/>
              </a:ext>
            </a:extLst>
          </p:cNvPr>
          <p:cNvSpPr txBox="1"/>
          <p:nvPr/>
        </p:nvSpPr>
        <p:spPr>
          <a:xfrm>
            <a:off x="389965" y="1077014"/>
            <a:ext cx="8566820" cy="400110"/>
          </a:xfrm>
          <a:prstGeom prst="rect">
            <a:avLst/>
          </a:prstGeom>
          <a:noFill/>
        </p:spPr>
        <p:txBody>
          <a:bodyPr wrap="square">
            <a:spAutoFit/>
          </a:bodyPr>
          <a:lstStyle/>
          <a:p>
            <a:pPr marL="0" indent="0" algn="ctr">
              <a:buNone/>
            </a:pPr>
            <a:r>
              <a:rPr lang="en-US" sz="2000" dirty="0">
                <a:latin typeface="Poppins" pitchFamily="2" charset="77"/>
                <a:cs typeface="Poppins" pitchFamily="2" charset="77"/>
              </a:rPr>
              <a:t>Accounting can be understood as a cycle or set of steps</a:t>
            </a:r>
          </a:p>
        </p:txBody>
      </p:sp>
    </p:spTree>
    <p:extLst>
      <p:ext uri="{BB962C8B-B14F-4D97-AF65-F5344CB8AC3E}">
        <p14:creationId xmlns:p14="http://schemas.microsoft.com/office/powerpoint/2010/main" val="3167850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C7E91C39EF5B499751B0661CD21A4E" ma:contentTypeVersion="4" ma:contentTypeDescription="Create a new document." ma:contentTypeScope="" ma:versionID="692d79fc11a9144e36ecc0d174caf2ce">
  <xsd:schema xmlns:xsd="http://www.w3.org/2001/XMLSchema" xmlns:xs="http://www.w3.org/2001/XMLSchema" xmlns:p="http://schemas.microsoft.com/office/2006/metadata/properties" xmlns:ns2="10799513-0051-438b-8717-9f0c4fe6a907" targetNamespace="http://schemas.microsoft.com/office/2006/metadata/properties" ma:root="true" ma:fieldsID="8b647acd8a64dd43c1e92b8b8fa040c0" ns2:_="">
    <xsd:import namespace="10799513-0051-438b-8717-9f0c4fe6a9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99513-0051-438b-8717-9f0c4fe6a9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281C91-13A8-44D0-9FE7-ACDDE5C860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99513-0051-438b-8717-9f0c4fe6a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6068C8-C63D-4FFA-9E99-2DC8E1BAC9C0}">
  <ds:schemaRefs>
    <ds:schemaRef ds:uri="http://schemas.microsoft.com/sharepoint/v3/contenttype/forms"/>
  </ds:schemaRefs>
</ds:datastoreItem>
</file>

<file path=customXml/itemProps3.xml><?xml version="1.0" encoding="utf-8"?>
<ds:datastoreItem xmlns:ds="http://schemas.openxmlformats.org/officeDocument/2006/customXml" ds:itemID="{7419A20C-0C2B-41D0-9181-0DA0162DF90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3231</TotalTime>
  <Words>6716</Words>
  <Application>Microsoft Office PowerPoint</Application>
  <PresentationFormat>On-screen Show (4:3)</PresentationFormat>
  <Paragraphs>807</Paragraphs>
  <Slides>49</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Aptos</vt:lpstr>
      <vt:lpstr>Arial</vt:lpstr>
      <vt:lpstr>Calibri</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Basic Accounting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Glosenberg, Alexander</cp:lastModifiedBy>
  <cp:revision>90</cp:revision>
  <dcterms:created xsi:type="dcterms:W3CDTF">2013-01-27T09:14:16Z</dcterms:created>
  <dcterms:modified xsi:type="dcterms:W3CDTF">2025-02-03T23:52:54Z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0x0101005EC7E91C39EF5B499751B0661CD21A4E</vt:lpwstr>
  </property>
</Properties>
</file>