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6"/>
  </p:notesMasterIdLst>
  <p:sldIdLst>
    <p:sldId id="256" r:id="rId5"/>
    <p:sldId id="428" r:id="rId6"/>
    <p:sldId id="429" r:id="rId7"/>
    <p:sldId id="433" r:id="rId8"/>
    <p:sldId id="639" r:id="rId9"/>
    <p:sldId id="480" r:id="rId10"/>
    <p:sldId id="640" r:id="rId11"/>
    <p:sldId id="607" r:id="rId12"/>
    <p:sldId id="610" r:id="rId13"/>
    <p:sldId id="608" r:id="rId14"/>
    <p:sldId id="609" r:id="rId15"/>
    <p:sldId id="641" r:id="rId16"/>
    <p:sldId id="611" r:id="rId17"/>
    <p:sldId id="622" r:id="rId18"/>
    <p:sldId id="612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3" r:id="rId28"/>
    <p:sldId id="624" r:id="rId29"/>
    <p:sldId id="625" r:id="rId30"/>
    <p:sldId id="643" r:id="rId31"/>
    <p:sldId id="526" r:id="rId32"/>
    <p:sldId id="642" r:id="rId33"/>
    <p:sldId id="545" r:id="rId34"/>
    <p:sldId id="63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A25772-8DF3-436B-C1C0-5499E7E41296}" name="Miranda Rodriguez" initials="MR" userId="S::miranda@thecenterbylendistry.org::99bc4226-6f35-4293-a452-c0f617a1eb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6D4"/>
    <a:srgbClr val="2281C8"/>
    <a:srgbClr val="F6B021"/>
    <a:srgbClr val="D3D8D4"/>
    <a:srgbClr val="233973"/>
    <a:srgbClr val="F7AF21"/>
    <a:srgbClr val="C1CA2F"/>
    <a:srgbClr val="8C8C8C"/>
    <a:srgbClr val="C33E30"/>
    <a:srgbClr val="C43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C750-E870-4F40-8409-D9AA4350557C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37DBB-0B83-438C-BC68-DE72AFE8E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37DBB-0B83-438C-BC68-DE72AFE8E9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7400-E557-492C-86D1-E30A5214F330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6FFC-3D90-486D-89CB-8B78C0706D98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9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1A63-ACD3-4E9C-AF7C-1F7F9B2F8FCD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0E31-FB23-49FD-B737-E9E9297EF9AA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CB05-5486-4CE5-92C4-03E8AA7F9497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D77-A33A-435E-8ED9-057CB763222D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2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64D8-A4DE-48E0-925D-66BEE3BAC07A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0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CE3-1B40-49AC-BF71-ED2F755F830F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5BC9-B11A-4865-916E-E721AEE13650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A3F3-89D1-4D5A-80C5-F9786F4C089F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5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E66-3D3C-4717-B267-0F9EB0E8938B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0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2ACCB-93A1-48F6-AE65-1FC230E02081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908563-C900-41CC-A033-8EED90B9B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2262E45B-3F17-0243-7546-19E282E8CD31}"/>
              </a:ext>
            </a:extLst>
          </p:cNvPr>
          <p:cNvSpPr/>
          <p:nvPr/>
        </p:nvSpPr>
        <p:spPr>
          <a:xfrm>
            <a:off x="3173861" y="265360"/>
            <a:ext cx="2962656" cy="1225111"/>
          </a:xfrm>
          <a:custGeom>
            <a:avLst/>
            <a:gdLst/>
            <a:ahLst/>
            <a:cxnLst/>
            <a:rect l="l" t="t" r="r" b="b"/>
            <a:pathLst>
              <a:path w="6440489" h="2714068" extrusionOk="0">
                <a:moveTo>
                  <a:pt x="0" y="0"/>
                </a:moveTo>
                <a:lnTo>
                  <a:pt x="6440489" y="0"/>
                </a:lnTo>
                <a:lnTo>
                  <a:pt x="6440489" y="2714069"/>
                </a:lnTo>
                <a:lnTo>
                  <a:pt x="0" y="2714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18976BE1-DF2A-9884-FE6F-BCB8B9BE8600}"/>
              </a:ext>
            </a:extLst>
          </p:cNvPr>
          <p:cNvSpPr/>
          <p:nvPr/>
        </p:nvSpPr>
        <p:spPr>
          <a:xfrm>
            <a:off x="4043436" y="5120667"/>
            <a:ext cx="1223507" cy="1159989"/>
          </a:xfrm>
          <a:custGeom>
            <a:avLst/>
            <a:gdLst/>
            <a:ahLst/>
            <a:cxnLst/>
            <a:rect l="l" t="t" r="r" b="b"/>
            <a:pathLst>
              <a:path w="1475961" h="1475961" extrusionOk="0">
                <a:moveTo>
                  <a:pt x="0" y="0"/>
                </a:moveTo>
                <a:lnTo>
                  <a:pt x="1475961" y="0"/>
                </a:lnTo>
                <a:lnTo>
                  <a:pt x="1475961" y="1475962"/>
                </a:lnTo>
                <a:lnTo>
                  <a:pt x="0" y="1475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EC4CA-DF99-77D9-FFB4-C870BF880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094" y="176951"/>
            <a:ext cx="2288181" cy="2212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B3F1C-9645-CC71-E1B5-6F851A4E5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094" y="4953836"/>
            <a:ext cx="1487553" cy="1493649"/>
          </a:xfrm>
          <a:prstGeom prst="rect">
            <a:avLst/>
          </a:prstGeom>
        </p:spPr>
      </p:pic>
      <p:pic>
        <p:nvPicPr>
          <p:cNvPr id="1026" name="Picture 2" descr="Lendistry | Small Business Lending">
            <a:extLst>
              <a:ext uri="{FF2B5EF4-FFF2-40B4-BE49-F238E27FC236}">
                <a16:creationId xmlns:a16="http://schemas.microsoft.com/office/drawing/2014/main" id="{779F8FE4-A7AC-9469-28AA-1BBB7C9C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4" y="5213017"/>
            <a:ext cx="2579561" cy="9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36B47-A3CA-EAB4-B9C4-F46B03CE8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6840" y="41970"/>
            <a:ext cx="2288180" cy="2212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AA938-CF71-8034-D494-E42DB01C7CBB}"/>
              </a:ext>
            </a:extLst>
          </p:cNvPr>
          <p:cNvSpPr txBox="1"/>
          <p:nvPr/>
        </p:nvSpPr>
        <p:spPr>
          <a:xfrm>
            <a:off x="1751485" y="1701461"/>
            <a:ext cx="572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Business </a:t>
            </a:r>
          </a:p>
          <a:p>
            <a:pPr algn="ctr"/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contracts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38597-5906-1610-9C88-DA2C03EC4C0F}"/>
              </a:ext>
            </a:extLst>
          </p:cNvPr>
          <p:cNvSpPr txBox="1"/>
          <p:nvPr/>
        </p:nvSpPr>
        <p:spPr>
          <a:xfrm>
            <a:off x="0" y="3413646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233973"/>
              </a:gs>
              <a:gs pos="36000">
                <a:srgbClr val="C1CA2F"/>
              </a:gs>
              <a:gs pos="84000">
                <a:srgbClr val="67ACBC"/>
              </a:gs>
              <a:gs pos="100000">
                <a:srgbClr val="558E8E">
                  <a:lumMod val="96000"/>
                  <a:lumOff val="4000"/>
                </a:srgbClr>
              </a:gs>
              <a:gs pos="5900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Resources for Entrepreneurship Advising &amp; Coaching</a:t>
            </a:r>
          </a:p>
        </p:txBody>
      </p:sp>
    </p:spTree>
    <p:extLst>
      <p:ext uri="{BB962C8B-B14F-4D97-AF65-F5344CB8AC3E}">
        <p14:creationId xmlns:p14="http://schemas.microsoft.com/office/powerpoint/2010/main" val="284306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507A72E-C064-8036-7CC4-721504F4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13" y="1279593"/>
            <a:ext cx="87695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Contracts are essential for several key reasons that protect and benefit your business. Here’s </a:t>
            </a: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are six key reasons why you should not operate without them – each reason is explained in greater detail on the forthcoming slides.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E995246F-7C68-A489-2752-BBBD16F0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171" y="2785387"/>
            <a:ext cx="66476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Clarity and mutual understanding;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Legal protection;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Risk management;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Dispute resolution;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Professionalism and credibility;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Compliance with laws/regulations.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B752F-008C-EC25-0EB7-8042CEE3515D}"/>
              </a:ext>
            </a:extLst>
          </p:cNvPr>
          <p:cNvSpPr txBox="1"/>
          <p:nvPr/>
        </p:nvSpPr>
        <p:spPr>
          <a:xfrm>
            <a:off x="187213" y="512463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Why enter into contracts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D7897-0996-3A3A-5962-A97A001B4F2E}"/>
              </a:ext>
            </a:extLst>
          </p:cNvPr>
          <p:cNvSpPr/>
          <p:nvPr/>
        </p:nvSpPr>
        <p:spPr>
          <a:xfrm>
            <a:off x="-3" y="0"/>
            <a:ext cx="9144000" cy="68865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CE693-C20C-EDE4-F7BF-1B390E71D24C}"/>
              </a:ext>
            </a:extLst>
          </p:cNvPr>
          <p:cNvSpPr/>
          <p:nvPr/>
        </p:nvSpPr>
        <p:spPr>
          <a:xfrm>
            <a:off x="1723696" y="1597572"/>
            <a:ext cx="5507420" cy="33738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4B7F2-3A85-50F7-0A15-46B9C96159B8}"/>
              </a:ext>
            </a:extLst>
          </p:cNvPr>
          <p:cNvSpPr txBox="1"/>
          <p:nvPr/>
        </p:nvSpPr>
        <p:spPr>
          <a:xfrm>
            <a:off x="2207172" y="1955122"/>
            <a:ext cx="46266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Contracts are the foundation for long-term growth &amp; success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Through all six of these reasons, it is important to emphasize that contracts help to support long-term growth. Often one of the most important benefits to contracts is that they lead to formal, stable, and healthy relationships with others (employees, suppliers, customers, etc.).</a:t>
            </a:r>
          </a:p>
        </p:txBody>
      </p:sp>
    </p:spTree>
    <p:extLst>
      <p:ext uri="{BB962C8B-B14F-4D97-AF65-F5344CB8AC3E}">
        <p14:creationId xmlns:p14="http://schemas.microsoft.com/office/powerpoint/2010/main" val="183112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12463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Why enter into contracts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314FA-5A13-A9DB-7F5C-A8A2FA706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34483"/>
              </p:ext>
            </p:extLst>
          </p:nvPr>
        </p:nvGraphicFramePr>
        <p:xfrm>
          <a:off x="187212" y="1058210"/>
          <a:ext cx="8769573" cy="536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191">
                  <a:extLst>
                    <a:ext uri="{9D8B030D-6E8A-4147-A177-3AD203B41FA5}">
                      <a16:colId xmlns:a16="http://schemas.microsoft.com/office/drawing/2014/main" val="382689600"/>
                    </a:ext>
                  </a:extLst>
                </a:gridCol>
                <a:gridCol w="2923191">
                  <a:extLst>
                    <a:ext uri="{9D8B030D-6E8A-4147-A177-3AD203B41FA5}">
                      <a16:colId xmlns:a16="http://schemas.microsoft.com/office/drawing/2014/main" val="4245999502"/>
                    </a:ext>
                  </a:extLst>
                </a:gridCol>
                <a:gridCol w="2923191">
                  <a:extLst>
                    <a:ext uri="{9D8B030D-6E8A-4147-A177-3AD203B41FA5}">
                      <a16:colId xmlns:a16="http://schemas.microsoft.com/office/drawing/2014/main" val="1810386543"/>
                    </a:ext>
                  </a:extLst>
                </a:gridCol>
              </a:tblGrid>
              <a:tr h="25558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Benefit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140500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Clarity and mutual understanding: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Contracts outline the expectations, responsibilities, and obligations of each party.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They prevent misunderstandings by providing a clear record of what was agreed upon.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Without a written agreement, a vendor might deliver late or provide substandard goods, and you’d have no formal recourse.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538170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Legal protection: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Contracts serve as legally binding documents that protect your rights.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If the other party fails to fulfill their obligations, you can seek legal remedies.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If a client refuses to pay after receiving services, a signed service agreement gives you the basis to recover your fees.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441948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Risk Management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Contracts define liability, limiting your exposure to risks.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can specify who is responsible for damages, errors, or breaches, minimizing potential losses.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licensing agreement can protect you from lawsuits if your intellectual property is misused.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273893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Dispute resolution: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Contracts include clauses that outline how disputes will be handled (e.g., arbitration or mediation).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can save you time and money by avoiding lengthy court battles.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clear dispute resolution clause ensures faster and less costly resolution if conflicts arise.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295173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Professionalism and credibility: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Having formal agreements demonstrates professionalism and builds trust.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It shows you’re serious about your business, making you more credible to clients, investors, and partners.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Investors are more likely to fund/acquire a business that has formal agreements in place to protect their investment.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73679"/>
                  </a:ext>
                </a:extLst>
              </a:tr>
              <a:tr h="79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Compliance with laws and regulations: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Some contracts, like employment or data privacy agreements, are legally required in many jurisdictions.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Ensures that your business complies with labor laws, tax regulations, and industry standards.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privacy policy is legally required if your business collects customer data.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310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3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272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What’s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410497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AF7D2DFB-C101-9817-D5A0-9258F1AE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13" y="1098660"/>
            <a:ext cx="87695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There are a variety of contracts that a business might enter into</a:t>
            </a: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: below, we introduce nine different types – with the example of the business Plantain &amp; Spice: a fast-casual restaurant.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54" y="2340272"/>
            <a:ext cx="2712103" cy="2710750"/>
          </a:xfrm>
          <a:prstGeom prst="rect">
            <a:avLst/>
          </a:prstGeom>
        </p:spPr>
      </p:pic>
      <p:sp>
        <p:nvSpPr>
          <p:cNvPr id="6" name="Rectangle 35">
            <a:extLst>
              <a:ext uri="{FF2B5EF4-FFF2-40B4-BE49-F238E27FC236}">
                <a16:creationId xmlns:a16="http://schemas.microsoft.com/office/drawing/2014/main" id="{CA3684D8-6E6D-A08C-C3E0-0A65E3170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82" y="2340272"/>
            <a:ext cx="52834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Non-disclosure agreements (NDAs)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Employment contracts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Independent contractor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Lease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Vendor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Sales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Service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Licensing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Franchise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Joint venture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Affiliate/referral agreements</a:t>
            </a:r>
          </a:p>
        </p:txBody>
      </p:sp>
    </p:spTree>
    <p:extLst>
      <p:ext uri="{BB962C8B-B14F-4D97-AF65-F5344CB8AC3E}">
        <p14:creationId xmlns:p14="http://schemas.microsoft.com/office/powerpoint/2010/main" val="203872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AF7D2DFB-C101-9817-D5A0-9258F1AE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13" y="1098660"/>
            <a:ext cx="87695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There are a variety of contracts that a business might enter into</a:t>
            </a: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: below, we introduce nine different types – with the example of the business Plantain &amp; Spice: a fast-casual restaurant.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54" y="2340272"/>
            <a:ext cx="2712103" cy="2710750"/>
          </a:xfrm>
          <a:prstGeom prst="rect">
            <a:avLst/>
          </a:prstGeom>
        </p:spPr>
      </p:pic>
      <p:sp>
        <p:nvSpPr>
          <p:cNvPr id="6" name="Rectangle 35">
            <a:extLst>
              <a:ext uri="{FF2B5EF4-FFF2-40B4-BE49-F238E27FC236}">
                <a16:creationId xmlns:a16="http://schemas.microsoft.com/office/drawing/2014/main" id="{CA3684D8-6E6D-A08C-C3E0-0A65E3170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82" y="2340272"/>
            <a:ext cx="52834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Non-disclosure agreements (NDAs)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Employment contracts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Independent contractor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Lease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Vendor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Sales agreements</a:t>
            </a:r>
            <a:endParaRPr lang="en-US" alt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Service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Licensing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Franchise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Joint venture agreements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Affiliate/referral agreements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9D2AB-5FDE-78D8-2AC8-235CB546AE5A}"/>
              </a:ext>
            </a:extLst>
          </p:cNvPr>
          <p:cNvSpPr/>
          <p:nvPr/>
        </p:nvSpPr>
        <p:spPr>
          <a:xfrm>
            <a:off x="-3" y="0"/>
            <a:ext cx="9144000" cy="68865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DE9B9-8B31-EA3A-F1C2-744171395AE4}"/>
              </a:ext>
            </a:extLst>
          </p:cNvPr>
          <p:cNvSpPr/>
          <p:nvPr/>
        </p:nvSpPr>
        <p:spPr>
          <a:xfrm>
            <a:off x="1051033" y="1284160"/>
            <a:ext cx="6831725" cy="4759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A96CB-19EF-DCE9-5681-A115F8FF0404}"/>
              </a:ext>
            </a:extLst>
          </p:cNvPr>
          <p:cNvSpPr txBox="1"/>
          <p:nvPr/>
        </p:nvSpPr>
        <p:spPr>
          <a:xfrm>
            <a:off x="1319046" y="1678645"/>
            <a:ext cx="62956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Other contracts covered elsewhere</a:t>
            </a:r>
          </a:p>
          <a:p>
            <a:pPr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 addition to these 12 types of contracts, there are three types of contracts covered in greater depth in other presentations, namely:</a:t>
            </a:r>
          </a:p>
          <a:p>
            <a:pPr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Partnership/co-founder agreements (covered in the </a:t>
            </a:r>
            <a:r>
              <a:rPr lang="en-US" u="sng" dirty="0">
                <a:latin typeface="Poppins" panose="00000500000000000000" pitchFamily="2" charset="0"/>
                <a:cs typeface="Poppins" panose="00000500000000000000" pitchFamily="2" charset="0"/>
              </a:rPr>
              <a:t>Making it Official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presentation)</a:t>
            </a:r>
          </a:p>
          <a:p>
            <a:pPr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Loan agreements (covered in the </a:t>
            </a:r>
            <a:r>
              <a:rPr lang="en-US" u="sng" dirty="0">
                <a:latin typeface="Poppins" panose="00000500000000000000" pitchFamily="2" charset="0"/>
                <a:cs typeface="Poppins" panose="00000500000000000000" pitchFamily="2" charset="0"/>
              </a:rPr>
              <a:t>Debt-Based Financing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presentation)</a:t>
            </a:r>
          </a:p>
          <a:p>
            <a:pPr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Equity-investment agreements (covered in the </a:t>
            </a:r>
            <a:r>
              <a:rPr lang="en-US" u="sng" dirty="0">
                <a:latin typeface="Poppins" panose="00000500000000000000" pitchFamily="2" charset="0"/>
                <a:cs typeface="Poppins" panose="00000500000000000000" pitchFamily="2" charset="0"/>
              </a:rPr>
              <a:t>Equity-Based Financing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54937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Non-disclosure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955B9-9477-E491-B642-F44BDFE5D3E5}"/>
              </a:ext>
            </a:extLst>
          </p:cNvPr>
          <p:cNvSpPr txBox="1"/>
          <p:nvPr/>
        </p:nvSpPr>
        <p:spPr>
          <a:xfrm>
            <a:off x="291661" y="1267780"/>
            <a:ext cx="5696544" cy="568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Protects confidential information shared between parties.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employees, contractors, partners, or investors.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Definition of Confidential Information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what constitutes confidential data.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Duration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Clearly states how long confidentiality obligations last.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Exclusions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what information is not protected under the NDA.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Permitted Disclosures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Includes situations where disclosure is allowed.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Breach Remedies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consequences for violating the NDA.</a:t>
            </a:r>
          </a:p>
          <a:p>
            <a:pPr marL="0" lvl="1">
              <a:spcBef>
                <a:spcPts val="300"/>
              </a:spcBef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90513" lvl="2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Overly broad definitions of “confidential information”.</a:t>
            </a:r>
          </a:p>
          <a:p>
            <a:pPr marL="290513" lvl="2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Unrealistic duration.</a:t>
            </a:r>
          </a:p>
          <a:p>
            <a:pPr marL="290513" lvl="2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Not listing excluded info.</a:t>
            </a:r>
          </a:p>
          <a:p>
            <a:pPr marL="290513" lvl="2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Weak enforcement terms (penalties or jurisdiction, etc.).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has its employees sign a non-disclosure agreement regarding their secret recipes.</a:t>
            </a:r>
          </a:p>
        </p:txBody>
      </p:sp>
    </p:spTree>
    <p:extLst>
      <p:ext uri="{BB962C8B-B14F-4D97-AF65-F5344CB8AC3E}">
        <p14:creationId xmlns:p14="http://schemas.microsoft.com/office/powerpoint/2010/main" val="334111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Employment contracts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has its chefs and other full-time and part-time workers sign contracts that outline their salaries and benefits.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64134-BB49-43AD-F9B3-1E08F6A32613}"/>
              </a:ext>
            </a:extLst>
          </p:cNvPr>
          <p:cNvSpPr txBox="1"/>
          <p:nvPr/>
        </p:nvSpPr>
        <p:spPr>
          <a:xfrm>
            <a:off x="351287" y="1193090"/>
            <a:ext cx="5468007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Sets terms of employment, including roles, responsibilities, compensation, and benefits.</a:t>
            </a:r>
          </a:p>
          <a:p>
            <a:pPr marL="346075" indent="-3460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1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6075" indent="-346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Business and employees (full-time, part-time, or contractors).</a:t>
            </a: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1775" indent="-231775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Compensation Details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Provides details on salary, bonuses, and benefits.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Confidentiality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Ensures sensitive company information is protected.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IP Ownership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Specifies that work-related intellectual property belongs to the company.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Termination Clauses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Clearly outlines notice periods and grounds for termination.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Non-Compete Clauses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 Can protect against employees working for competitors</a:t>
            </a:r>
            <a:r>
              <a:rPr lang="en-US" alt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post-employment.</a:t>
            </a:r>
          </a:p>
          <a:p>
            <a:pPr marL="0" lvl="1">
              <a:spcBef>
                <a:spcPts val="300"/>
              </a:spcBef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Overly restrictive non-compete clauses.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job duties.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Missing state requirements.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Insufficiently clear termination policy.</a:t>
            </a:r>
          </a:p>
        </p:txBody>
      </p:sp>
    </p:spTree>
    <p:extLst>
      <p:ext uri="{BB962C8B-B14F-4D97-AF65-F5344CB8AC3E}">
        <p14:creationId xmlns:p14="http://schemas.microsoft.com/office/powerpoint/2010/main" val="285031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Independent contractor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hires contractors to repair their furniture and to build new furniture for the stores they hope to open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18C7B-F96E-3EFF-3B48-081592BC1D62}"/>
              </a:ext>
            </a:extLst>
          </p:cNvPr>
          <p:cNvSpPr txBox="1"/>
          <p:nvPr/>
        </p:nvSpPr>
        <p:spPr>
          <a:xfrm>
            <a:off x="322129" y="1193090"/>
            <a:ext cx="5404290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the terms of engagement with independent contractors, specifying the scope of work, payment, and responsibilities.</a:t>
            </a:r>
          </a:p>
          <a:p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independent contractors (freelancers, consultants).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Scope of Work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deliverables and deadlines.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Payment Terms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payment structure, including milestones and penalties.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IP Ownership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whether the business retains ownership of the work produced.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Confidentiality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Ensures the contractor agrees to keep sensitive business information private.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Clauses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 conditions for ending the contract early.</a:t>
            </a:r>
          </a:p>
          <a:p>
            <a:pPr marL="0" lvl="1">
              <a:spcBef>
                <a:spcPts val="300"/>
              </a:spcBef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Misclassifying employees ( independent contractors).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Vague deliverables and payment schedule.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IP rights.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termination clause.</a:t>
            </a:r>
          </a:p>
        </p:txBody>
      </p:sp>
    </p:spTree>
    <p:extLst>
      <p:ext uri="{BB962C8B-B14F-4D97-AF65-F5344CB8AC3E}">
        <p14:creationId xmlns:p14="http://schemas.microsoft.com/office/powerpoint/2010/main" val="228133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Lease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completes lease agreements for all of its restaurant locations.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BE63D-EA6D-079A-F603-9C259AB98455}"/>
              </a:ext>
            </a:extLst>
          </p:cNvPr>
          <p:cNvSpPr txBox="1"/>
          <p:nvPr/>
        </p:nvSpPr>
        <p:spPr>
          <a:xfrm>
            <a:off x="289739" y="1193090"/>
            <a:ext cx="5665011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terms for leasing office or commercial space.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property owners or leasing agents.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Lease Duration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the lease term and renewal options.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Rent Increases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terms for periodic rent adjustments.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Maintenance Obligations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Clarifies who is responsible for property upkeep.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Subletting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Includes provisions for subleasing.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and Penalties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conditions for early termination.</a:t>
            </a:r>
          </a:p>
          <a:p>
            <a:pPr marL="0" lvl="1"/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Overlooking hidden costs (e.g., common area fees, etc.).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Personal guarantees (remove or limit its duration).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termination and exit clauses.</a:t>
            </a:r>
          </a:p>
          <a:p>
            <a:pPr marL="234950" lvl="2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Inadequate protection against landlord defaults or sale</a:t>
            </a:r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02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Distribution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begins selling its desserts to local grocery stores and signs a distribution agreement with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EB0C4-225A-39B2-3C12-BC0D5C57C795}"/>
              </a:ext>
            </a:extLst>
          </p:cNvPr>
          <p:cNvSpPr txBox="1"/>
          <p:nvPr/>
        </p:nvSpPr>
        <p:spPr>
          <a:xfrm>
            <a:off x="187213" y="1193090"/>
            <a:ext cx="5793828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Sets terms for distributing products or services, including territory, pricing, and marketing obligations.</a:t>
            </a:r>
          </a:p>
          <a:p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distributors or resellers.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 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Territory and Exclusivity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distributor rights in certain regions.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Pricing and Payment Terms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wholesale pricing, minimum orders, and payment schedules.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Marketing and Branding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Clarifies responsibilities for promoting the product or service.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Conditions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Establishes terms for ending the agreement.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Performance Metrics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Includes sales targets and consequences for underperformance.</a:t>
            </a:r>
          </a:p>
          <a:p>
            <a:pPr marL="0" lvl="1"/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territories (as new distributors get added).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Misaligned pricing policies (e.g., MSRP, volume pricing, etc.).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Weak or misaligned performance metrics.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Overly high exit barriers (e.g., due to high termination. clauses and exclusivity conditions).</a:t>
            </a:r>
          </a:p>
        </p:txBody>
      </p:sp>
    </p:spTree>
    <p:extLst>
      <p:ext uri="{BB962C8B-B14F-4D97-AF65-F5344CB8AC3E}">
        <p14:creationId xmlns:p14="http://schemas.microsoft.com/office/powerpoint/2010/main" val="22528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751344"/>
            <a:ext cx="87695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Our approach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Throughout the REACH Hub, we aim to ensure that resources SPEAK, that is, that they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Simple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clear and without unnecessarily complication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Psychological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focused on helping entrepreneurs think effectively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Empowering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centered on SEDI populations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Aligned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relevant to and linked with other approaches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Knowledge-based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built on research-based insights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1577D-59F1-32A0-BCF5-169272445B3B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123948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Vendor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signs a vendor agreement with suppliers of the ingredients for its desserts.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770FB-DFC6-3691-7A76-64CE7F0972E7}"/>
              </a:ext>
            </a:extLst>
          </p:cNvPr>
          <p:cNvSpPr txBox="1"/>
          <p:nvPr/>
        </p:nvSpPr>
        <p:spPr>
          <a:xfrm>
            <a:off x="254087" y="1193090"/>
            <a:ext cx="567836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terms for purchasing goods or services, including quality and delivery timelines.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suppliers/vendors.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Delivery Timelines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Avoids delays by specifying delivery deadlines.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Quality Standards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Sets minimum product or service quality requirements.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Payment Terms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Clearly outlines payment schedules and penalties for late payments.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Liability for Defects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Holds vendors accountable for defective goods or services.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Rights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conditions under which the agreement can be terminated.</a:t>
            </a:r>
          </a:p>
          <a:p>
            <a:pPr marL="0" lvl="1">
              <a:spcBef>
                <a:spcPts val="300"/>
              </a:spcBef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Missing quality metrics.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Weak warranties.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 force majeure (to deal with </a:t>
            </a:r>
            <a:r>
              <a:rPr lang="en-US" sz="1400" i="1" dirty="0">
                <a:latin typeface="Poppins" panose="00000500000000000000" pitchFamily="2" charset="0"/>
                <a:cs typeface="Poppins" panose="00000500000000000000" pitchFamily="2" charset="0"/>
              </a:rPr>
              <a:t>unforeseeable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events).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late payment penalties and collection processes.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termination &amp; refund policies.</a:t>
            </a:r>
          </a:p>
        </p:txBody>
      </p:sp>
    </p:spTree>
    <p:extLst>
      <p:ext uri="{BB962C8B-B14F-4D97-AF65-F5344CB8AC3E}">
        <p14:creationId xmlns:p14="http://schemas.microsoft.com/office/powerpoint/2010/main" val="68317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Sales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signs a sales agreement with large corporate clients who hope to host regular corporate events.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0AED7-EF54-1DA0-8B3D-B73FB3F32A90}"/>
              </a:ext>
            </a:extLst>
          </p:cNvPr>
          <p:cNvSpPr txBox="1"/>
          <p:nvPr/>
        </p:nvSpPr>
        <p:spPr>
          <a:xfrm>
            <a:off x="393169" y="1193090"/>
            <a:ext cx="5474302" cy="525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Governs the sale of products or services, including pricing, and delivery.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customers or distributors.</a:t>
            </a:r>
          </a:p>
          <a:p>
            <a:pPr marL="0" lvl="1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Pricing and Payment Terms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pricing and payment schedules.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Delivery Conditions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delivery timelines and penalties for delays.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Warranty and Returns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 warranty coverage and return policies.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Liability for Defects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Limits seller liability for defective products.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Dispute Resolution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processes for handling disputes.</a:t>
            </a:r>
          </a:p>
          <a:p>
            <a:pPr marL="0" lvl="1">
              <a:spcBef>
                <a:spcPts val="300"/>
              </a:spcBef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payment terms (e.g., Net 30, Net 60, etc.).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 return/refund or warrant policies.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 IP and confidentiality or non-disclosure protections.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Lack of termination &amp; exit clauses.</a:t>
            </a:r>
          </a:p>
        </p:txBody>
      </p:sp>
    </p:spTree>
    <p:extLst>
      <p:ext uri="{BB962C8B-B14F-4D97-AF65-F5344CB8AC3E}">
        <p14:creationId xmlns:p14="http://schemas.microsoft.com/office/powerpoint/2010/main" val="228667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Service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signs a service agreement with a local cooking school to provide cooking classes.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436C7-30DC-46EF-4E36-9BC6C185E697}"/>
              </a:ext>
            </a:extLst>
          </p:cNvPr>
          <p:cNvSpPr txBox="1"/>
          <p:nvPr/>
        </p:nvSpPr>
        <p:spPr>
          <a:xfrm>
            <a:off x="333499" y="1193090"/>
            <a:ext cx="5468007" cy="525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terms for providing or receiving services, including scope, timelines, and payment.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clients or service providers.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Scope of Work (SOW)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Clearly defines the scope and deliverables; helps prevent scope creep. 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Payment Terms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Clarifies payment schedule and penalties for late payments.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Liability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Limits liability for damages arising from services.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Conditions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Specify grounds for termination and associated penalties.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Dispute Resolution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methods for resolving conflicts, such as arbitration.</a:t>
            </a:r>
          </a:p>
          <a:p>
            <a:pPr marL="1714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66688" lvl="1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Vague scope of work (e.g., scope creep).</a:t>
            </a:r>
          </a:p>
          <a:p>
            <a:pPr marL="166688" lvl="1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deliverables and payment terms.</a:t>
            </a:r>
          </a:p>
          <a:p>
            <a:pPr marL="166688" lvl="1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Missing service level (quality) agreement .</a:t>
            </a:r>
          </a:p>
          <a:p>
            <a:pPr marL="166688" lvl="1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Weak termination or exit terms.</a:t>
            </a:r>
          </a:p>
        </p:txBody>
      </p:sp>
    </p:spTree>
    <p:extLst>
      <p:ext uri="{BB962C8B-B14F-4D97-AF65-F5344CB8AC3E}">
        <p14:creationId xmlns:p14="http://schemas.microsoft.com/office/powerpoint/2010/main" val="345684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Licensing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signs a licensing agreement with a software company to use new point of sale (POS) software.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02DDD-E729-F59B-8556-B3F84BD2C291}"/>
              </a:ext>
            </a:extLst>
          </p:cNvPr>
          <p:cNvSpPr txBox="1"/>
          <p:nvPr/>
        </p:nvSpPr>
        <p:spPr>
          <a:xfrm>
            <a:off x="354723" y="1390890"/>
            <a:ext cx="5778448" cy="482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Allow one party to use intellectual property, such as software or branding, under specific terms.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and licensors/licensees.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Scope of License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Clearly defines permitted uses of the IP.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Royalty Payments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payment terms, including amounts and schedules.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Duration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States how long the license is valid and renewal terms.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conditions for ending the agreement.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Infringement Remedies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 consequences for unauthorized use.</a:t>
            </a:r>
          </a:p>
          <a:p>
            <a:pPr marL="231775" lvl="1" indent="-231775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usage rights (e.g., what and where, etc.).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Royalty fee complications (e.g., %, min. fee, frequency, etc.).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 quality control standards (e.g., brand guidelines).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Territory disputes (e.g., exclusive and non-exclusive).</a:t>
            </a:r>
          </a:p>
        </p:txBody>
      </p:sp>
    </p:spTree>
    <p:extLst>
      <p:ext uri="{BB962C8B-B14F-4D97-AF65-F5344CB8AC3E}">
        <p14:creationId xmlns:p14="http://schemas.microsoft.com/office/powerpoint/2010/main" val="394637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Joint venture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decides to start a food truck in partnership with another local business and signs a joint venture agreement.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E0F7-61BA-10FD-FE6A-5CA74B102C76}"/>
              </a:ext>
            </a:extLst>
          </p:cNvPr>
          <p:cNvSpPr txBox="1"/>
          <p:nvPr/>
        </p:nvSpPr>
        <p:spPr>
          <a:xfrm>
            <a:off x="323191" y="1193090"/>
            <a:ext cx="5720769" cy="568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 the collaboration between two or more parties to pursue a specific business goal while maintaining their separate entities.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Two or more businesses or individuals.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Contribution of Resources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what each party brings to the venture (capital, expertise, etc.).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Profit and Loss Sharing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Defines how profits and losses are distributed.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Decision-Making Authority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Specifies governance and decision-making processes.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Duration and Termination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Includes the length of the venture and exit strategies.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Dispute Resolution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Outlines procedures for resolving conflicts between parties.</a:t>
            </a:r>
          </a:p>
          <a:p>
            <a:pPr marL="284163" lvl="1" indent="-2841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90513" lvl="1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responsibilities.</a:t>
            </a:r>
          </a:p>
          <a:p>
            <a:pPr marL="290513" lvl="1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Unequal or unfair profit sharing policies.</a:t>
            </a:r>
          </a:p>
          <a:p>
            <a:pPr marL="290513" lvl="1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Weak governance structure leading to decision deadlock.</a:t>
            </a:r>
          </a:p>
          <a:p>
            <a:pPr marL="290513" lvl="1" indent="-2905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termination or exit policies. </a:t>
            </a:r>
          </a:p>
        </p:txBody>
      </p:sp>
    </p:spTree>
    <p:extLst>
      <p:ext uri="{BB962C8B-B14F-4D97-AF65-F5344CB8AC3E}">
        <p14:creationId xmlns:p14="http://schemas.microsoft.com/office/powerpoint/2010/main" val="3683422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Franchise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decides to offer franchised locations in other states and signs franchise agreements with franchisees.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66DA0-DF95-B275-7987-7966E5A05F76}"/>
              </a:ext>
            </a:extLst>
          </p:cNvPr>
          <p:cNvSpPr txBox="1"/>
          <p:nvPr/>
        </p:nvSpPr>
        <p:spPr>
          <a:xfrm>
            <a:off x="361191" y="1386521"/>
            <a:ext cx="5805433" cy="523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Set terms for operating a business under a franchisor's brand.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 Involved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Business (franchisee) and franchisor.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Franchise Fees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Clearly outline initial and ongoing fee structures.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Territory Rights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Define the geographical area where the franchise operates.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Operational Guidelines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Ensure compliance with franchisor policies.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Marketing Contributions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Specify requirements for marketing fund contributions.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 Clauses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Establish conditions for franchise termination.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territorial protection causing disputes.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Hidden costs including marketing, software, inventory, uniform purchases on the part of franchisees.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performance conditions &amp; fees for contract renewal.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Strict requirements limiting autonomy to franchisees.</a:t>
            </a:r>
          </a:p>
        </p:txBody>
      </p:sp>
    </p:spTree>
    <p:extLst>
      <p:ext uri="{BB962C8B-B14F-4D97-AF65-F5344CB8AC3E}">
        <p14:creationId xmlns:p14="http://schemas.microsoft.com/office/powerpoint/2010/main" val="429391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Affiliate/referral agreements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8D3-9F1B-7453-992F-1A75D6D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1" y="1193090"/>
            <a:ext cx="2201295" cy="2200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01900-05B9-4F82-94AD-D03CB0F1A62B}"/>
              </a:ext>
            </a:extLst>
          </p:cNvPr>
          <p:cNvSpPr txBox="1"/>
          <p:nvPr/>
        </p:nvSpPr>
        <p:spPr>
          <a:xfrm>
            <a:off x="6267320" y="3626118"/>
            <a:ext cx="22912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Plantain &amp; Spice decides to allow its employees to solicit business from local companies and signs referral agreements with them to outline how to share profit from any referrals.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EB7CF-06A6-D0F3-1D4B-3AAC3CAEDB83}"/>
              </a:ext>
            </a:extLst>
          </p:cNvPr>
          <p:cNvSpPr txBox="1"/>
          <p:nvPr/>
        </p:nvSpPr>
        <p:spPr>
          <a:xfrm>
            <a:off x="328146" y="1487071"/>
            <a:ext cx="5373414" cy="49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Description: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Set terms for partnerships where affiliates refer clients in exchange for a commission.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Parties: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Business and affiliates or referrers.</a:t>
            </a:r>
          </a:p>
          <a:p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Main Components: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Commission Structure: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Defines how and when commissions are paid.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Performance Metrics: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Specifies targets or conditions for receiving commissions.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Tracking and Reporting: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Outlines how referrals are tracked and verified.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Duration: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Sets the length of the agreement and renewal terms.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Termination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Includes terms for early termination and </a:t>
            </a: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clawbacks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for fraudulent referrals.</a:t>
            </a:r>
          </a:p>
          <a:p>
            <a:pPr marL="0" lvl="1"/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Common pitfalls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Performance disputes (what is a “valid referral”).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Attribution problems (who gave the referral?).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commission structure (%, flat fee, or timeline).</a:t>
            </a:r>
          </a:p>
          <a:p>
            <a:pPr marL="234950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Unclear method of payment tracking.</a:t>
            </a:r>
          </a:p>
        </p:txBody>
      </p:sp>
    </p:spTree>
    <p:extLst>
      <p:ext uri="{BB962C8B-B14F-4D97-AF65-F5344CB8AC3E}">
        <p14:creationId xmlns:p14="http://schemas.microsoft.com/office/powerpoint/2010/main" val="177691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272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What’s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2083193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1" y="717852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57D71-E93C-A3B7-6ACB-1C35EE2EA99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CED34-2492-5932-1A44-7165EA9B2B7C}"/>
              </a:ext>
            </a:extLst>
          </p:cNvPr>
          <p:cNvSpPr txBox="1"/>
          <p:nvPr/>
        </p:nvSpPr>
        <p:spPr>
          <a:xfrm>
            <a:off x="328555" y="1435705"/>
            <a:ext cx="84868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Contracts are critical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for the long-term growth and success of businesses; they include a range of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benefits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Clarity and mutual understanding,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Legal protection,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Risk management,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Dispute resolution,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Professionalism and credibility, 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Compliance with laws and 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There are a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variety of different contracts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that support businesses’ engagement with employees, vendors, customers, and potential partners.</a:t>
            </a:r>
          </a:p>
        </p:txBody>
      </p:sp>
    </p:spTree>
    <p:extLst>
      <p:ext uri="{BB962C8B-B14F-4D97-AF65-F5344CB8AC3E}">
        <p14:creationId xmlns:p14="http://schemas.microsoft.com/office/powerpoint/2010/main" val="3134683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272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What’s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28833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EBBF9A-524C-F517-EF42-2EAD0FC8537D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751344"/>
            <a:ext cx="87695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Our approach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Throughout the REACH Hub, we aim to ensure that resources SPEAK, that is, that they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Simple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clear and without unnecessarily complication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Psychological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focused on helping entrepreneurs think effectively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Empowering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centered on SEDI populations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Aligned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relevant to and linked with other approaches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Knowledge-based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– built on research-based insights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AEBBE-0E79-B96D-F298-902232300EEC}"/>
              </a:ext>
            </a:extLst>
          </p:cNvPr>
          <p:cNvSpPr/>
          <p:nvPr/>
        </p:nvSpPr>
        <p:spPr>
          <a:xfrm>
            <a:off x="0" y="0"/>
            <a:ext cx="9144000" cy="68865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F10C5-01DF-1394-CB18-156A0725D52F}"/>
              </a:ext>
            </a:extLst>
          </p:cNvPr>
          <p:cNvSpPr txBox="1"/>
          <p:nvPr/>
        </p:nvSpPr>
        <p:spPr>
          <a:xfrm>
            <a:off x="2189156" y="751344"/>
            <a:ext cx="471498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Helpful call-outs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Throughout this presentation, there are special slides that provide additional information. They are indicated by transparent grey backgrounds like this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C6B45-ECAD-79B7-614D-655EFB1645F0}"/>
              </a:ext>
            </a:extLst>
          </p:cNvPr>
          <p:cNvSpPr txBox="1"/>
          <p:nvPr/>
        </p:nvSpPr>
        <p:spPr>
          <a:xfrm>
            <a:off x="2189156" y="5206283"/>
            <a:ext cx="471498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Links are underlined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presentation includes links to other resources in the REACH Hub indicated by </a:t>
            </a:r>
            <a:r>
              <a:rPr lang="en-US" sz="1600" b="0" u="sng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underlined text</a:t>
            </a:r>
            <a:endParaRPr lang="en-US" sz="16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2DEE9C-9BC6-D23D-5834-07E8A3B5AC72}"/>
              </a:ext>
            </a:extLst>
          </p:cNvPr>
          <p:cNvSpPr/>
          <p:nvPr/>
        </p:nvSpPr>
        <p:spPr>
          <a:xfrm>
            <a:off x="342900" y="2232849"/>
            <a:ext cx="4229100" cy="2766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A5BFCA-F82D-F29D-630D-D02AF2CE10AF}"/>
              </a:ext>
            </a:extLst>
          </p:cNvPr>
          <p:cNvSpPr/>
          <p:nvPr/>
        </p:nvSpPr>
        <p:spPr>
          <a:xfrm>
            <a:off x="4727686" y="2232848"/>
            <a:ext cx="4229100" cy="2766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erson standing on a wave&#10;&#10;Description automatically generated">
            <a:extLst>
              <a:ext uri="{FF2B5EF4-FFF2-40B4-BE49-F238E27FC236}">
                <a16:creationId xmlns:a16="http://schemas.microsoft.com/office/drawing/2014/main" id="{9593BB76-E4F4-4916-379D-0E032F44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" y="2978590"/>
            <a:ext cx="1678045" cy="1249115"/>
          </a:xfrm>
          <a:prstGeom prst="rect">
            <a:avLst/>
          </a:prstGeom>
        </p:spPr>
      </p:pic>
      <p:pic>
        <p:nvPicPr>
          <p:cNvPr id="15" name="Picture 14" descr="A blue logo with a couple of people climbing a mountain&#10;&#10;Description automatically generated">
            <a:extLst>
              <a:ext uri="{FF2B5EF4-FFF2-40B4-BE49-F238E27FC236}">
                <a16:creationId xmlns:a16="http://schemas.microsoft.com/office/drawing/2014/main" id="{14FD60BA-539C-90C6-AA7A-87598C1AC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7" y="3010697"/>
            <a:ext cx="1574829" cy="1258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724F60-5101-6086-0842-75D44A4389B5}"/>
              </a:ext>
            </a:extLst>
          </p:cNvPr>
          <p:cNvSpPr txBox="1"/>
          <p:nvPr/>
        </p:nvSpPr>
        <p:spPr>
          <a:xfrm>
            <a:off x="2139998" y="2461837"/>
            <a:ext cx="2312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Mindset: </a:t>
            </a:r>
            <a:r>
              <a:rPr lang="en-US" sz="1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logo indicates that the call-out is related to an entrepreneurial mindset – a topic covered in the Reach Hub’s </a:t>
            </a:r>
            <a:r>
              <a:rPr lang="en-US" sz="1600" b="0" u="sng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Entrepreneurial Mindset Training</a:t>
            </a:r>
            <a:endParaRPr lang="en-US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67FAF-10D6-42C5-0A6C-21780DF724FA}"/>
              </a:ext>
            </a:extLst>
          </p:cNvPr>
          <p:cNvSpPr txBox="1"/>
          <p:nvPr/>
        </p:nvSpPr>
        <p:spPr>
          <a:xfrm>
            <a:off x="4914899" y="2448986"/>
            <a:ext cx="248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Coach/advisor tip</a:t>
            </a:r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1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logo indicates that the call-out is related to advice designed for a coach or advisor who is working with a small business or entrepreneur</a:t>
            </a:r>
            <a:endParaRPr lang="en-US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2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57D71-E93C-A3B7-6ACB-1C35EE2EA99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46C4D92-29EB-8F74-D4E5-6933DBA8A0BB}"/>
              </a:ext>
            </a:extLst>
          </p:cNvPr>
          <p:cNvSpPr/>
          <p:nvPr/>
        </p:nvSpPr>
        <p:spPr>
          <a:xfrm>
            <a:off x="3868888" y="5845234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C4DBB-7A61-62BE-8813-209076C6C25E}"/>
              </a:ext>
            </a:extLst>
          </p:cNvPr>
          <p:cNvSpPr txBox="1"/>
          <p:nvPr/>
        </p:nvSpPr>
        <p:spPr>
          <a:xfrm>
            <a:off x="4117846" y="5936648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idea sketch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F76A1-9A6D-5DE1-26B7-6D3BD91823CD}"/>
              </a:ext>
            </a:extLst>
          </p:cNvPr>
          <p:cNvSpPr/>
          <p:nvPr/>
        </p:nvSpPr>
        <p:spPr>
          <a:xfrm>
            <a:off x="3868888" y="4772821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9F91C-22F0-FAD3-4DE6-A57A2DC7AB3A}"/>
              </a:ext>
            </a:extLst>
          </p:cNvPr>
          <p:cNvSpPr txBox="1"/>
          <p:nvPr/>
        </p:nvSpPr>
        <p:spPr>
          <a:xfrm>
            <a:off x="4117846" y="4956568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pitch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A1CCBE-EA54-62E0-9372-F156FB93FB0A}"/>
              </a:ext>
            </a:extLst>
          </p:cNvPr>
          <p:cNvSpPr/>
          <p:nvPr/>
        </p:nvSpPr>
        <p:spPr>
          <a:xfrm>
            <a:off x="3868888" y="37004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8B6AD-1713-35BB-0E60-BF4313071536}"/>
              </a:ext>
            </a:extLst>
          </p:cNvPr>
          <p:cNvSpPr txBox="1"/>
          <p:nvPr/>
        </p:nvSpPr>
        <p:spPr>
          <a:xfrm>
            <a:off x="4117846" y="3884155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plan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B7DBC-E0D9-E778-7F3E-9259FA48A6D3}"/>
              </a:ext>
            </a:extLst>
          </p:cNvPr>
          <p:cNvSpPr/>
          <p:nvPr/>
        </p:nvSpPr>
        <p:spPr>
          <a:xfrm>
            <a:off x="3868888" y="156605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019CB-E838-081F-E4D0-48D3E2EE9C4F}"/>
              </a:ext>
            </a:extLst>
          </p:cNvPr>
          <p:cNvSpPr txBox="1"/>
          <p:nvPr/>
        </p:nvSpPr>
        <p:spPr>
          <a:xfrm>
            <a:off x="3993367" y="1738245"/>
            <a:ext cx="11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financing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94EC54-7CFD-739C-72D1-168E58CC2834}"/>
              </a:ext>
            </a:extLst>
          </p:cNvPr>
          <p:cNvSpPr/>
          <p:nvPr/>
        </p:nvSpPr>
        <p:spPr>
          <a:xfrm>
            <a:off x="5926288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3DE94-6991-417E-BC35-935E276136A4}"/>
              </a:ext>
            </a:extLst>
          </p:cNvPr>
          <p:cNvSpPr txBox="1"/>
          <p:nvPr/>
        </p:nvSpPr>
        <p:spPr>
          <a:xfrm>
            <a:off x="6078258" y="3884155"/>
            <a:ext cx="11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Basics of bookkeeping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D2E983-DB6B-E22E-B81D-F77884F82219}"/>
              </a:ext>
            </a:extLst>
          </p:cNvPr>
          <p:cNvSpPr/>
          <p:nvPr/>
        </p:nvSpPr>
        <p:spPr>
          <a:xfrm>
            <a:off x="1682925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D9289-8053-896B-3D53-15C563A45C3D}"/>
              </a:ext>
            </a:extLst>
          </p:cNvPr>
          <p:cNvSpPr txBox="1"/>
          <p:nvPr/>
        </p:nvSpPr>
        <p:spPr>
          <a:xfrm>
            <a:off x="1926922" y="3800139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Making it official &amp; attorneys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F4209-0F48-FCBE-0077-CAECF930BD03}"/>
              </a:ext>
            </a:extLst>
          </p:cNvPr>
          <p:cNvSpPr/>
          <p:nvPr/>
        </p:nvSpPr>
        <p:spPr>
          <a:xfrm>
            <a:off x="7183588" y="25947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B6604-F38E-FE07-6824-25F13115F96B}"/>
              </a:ext>
            </a:extLst>
          </p:cNvPr>
          <p:cNvSpPr txBox="1"/>
          <p:nvPr/>
        </p:nvSpPr>
        <p:spPr>
          <a:xfrm>
            <a:off x="7308067" y="2700878"/>
            <a:ext cx="11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Accounting basics: tax &amp; audits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64F28E-45C8-1713-FFA3-CE8C60FA3B0B}"/>
              </a:ext>
            </a:extLst>
          </p:cNvPr>
          <p:cNvSpPr/>
          <p:nvPr/>
        </p:nvSpPr>
        <p:spPr>
          <a:xfrm>
            <a:off x="1682921" y="239521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DCB09-EAE1-BC0B-44B4-FEE35B1330F9}"/>
              </a:ext>
            </a:extLst>
          </p:cNvPr>
          <p:cNvSpPr txBox="1"/>
          <p:nvPr/>
        </p:nvSpPr>
        <p:spPr>
          <a:xfrm>
            <a:off x="1774562" y="2671293"/>
            <a:ext cx="115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Contracts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58276D-0313-0C27-4C2C-9C9F5A6AB824}"/>
              </a:ext>
            </a:extLst>
          </p:cNvPr>
          <p:cNvCxnSpPr>
            <a:cxnSpLocks/>
            <a:stCxn id="80" idx="0"/>
            <a:endCxn id="6" idx="4"/>
          </p:cNvCxnSpPr>
          <p:nvPr/>
        </p:nvCxnSpPr>
        <p:spPr>
          <a:xfrm flipV="1">
            <a:off x="4571999" y="5601981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13CD6B-B460-A644-9C45-A026EE4BD582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4571999" y="4529568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5049F-FD44-BFB7-27E5-AD77307F51DB}"/>
              </a:ext>
            </a:extLst>
          </p:cNvPr>
          <p:cNvCxnSpPr>
            <a:cxnSpLocks/>
            <a:stCxn id="8" idx="0"/>
            <a:endCxn id="73" idx="4"/>
          </p:cNvCxnSpPr>
          <p:nvPr/>
        </p:nvCxnSpPr>
        <p:spPr>
          <a:xfrm flipV="1">
            <a:off x="4571999" y="3446722"/>
            <a:ext cx="0" cy="2536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D9C376-27CE-F964-2345-2A7420FF9670}"/>
              </a:ext>
            </a:extLst>
          </p:cNvPr>
          <p:cNvCxnSpPr>
            <a:cxnSpLocks/>
            <a:stCxn id="10" idx="7"/>
            <a:endCxn id="65" idx="4"/>
          </p:cNvCxnSpPr>
          <p:nvPr/>
        </p:nvCxnSpPr>
        <p:spPr>
          <a:xfrm flipV="1">
            <a:off x="5069173" y="1387650"/>
            <a:ext cx="985682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311F0E-1896-80EE-0329-6AC83F91CC46}"/>
              </a:ext>
            </a:extLst>
          </p:cNvPr>
          <p:cNvCxnSpPr>
            <a:cxnSpLocks/>
            <a:stCxn id="10" idx="1"/>
            <a:endCxn id="63" idx="4"/>
          </p:cNvCxnSpPr>
          <p:nvPr/>
        </p:nvCxnSpPr>
        <p:spPr>
          <a:xfrm flipH="1" flipV="1">
            <a:off x="3089146" y="1387650"/>
            <a:ext cx="985678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855602-24F4-444B-0784-E8479690EB16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 flipV="1">
            <a:off x="3089146" y="4114987"/>
            <a:ext cx="77974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A5599B-29A7-4A5C-F647-85FF858977DC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5275109" y="4114987"/>
            <a:ext cx="651179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310F97-675F-E3D6-13D9-803866210149}"/>
              </a:ext>
            </a:extLst>
          </p:cNvPr>
          <p:cNvCxnSpPr>
            <a:cxnSpLocks/>
            <a:stCxn id="12" idx="6"/>
            <a:endCxn id="17" idx="4"/>
          </p:cNvCxnSpPr>
          <p:nvPr/>
        </p:nvCxnSpPr>
        <p:spPr>
          <a:xfrm flipV="1">
            <a:off x="7332509" y="3423868"/>
            <a:ext cx="554190" cy="6911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3AF84D-4AF6-5197-3FBA-D15F7DA88EB5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H="1" flipV="1">
            <a:off x="2386032" y="3224372"/>
            <a:ext cx="4" cy="4760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668B86-D055-DAB0-91FC-B111F9B5129A}"/>
              </a:ext>
            </a:extLst>
          </p:cNvPr>
          <p:cNvCxnSpPr>
            <a:cxnSpLocks/>
            <a:stCxn id="19" idx="7"/>
            <a:endCxn id="10" idx="2"/>
          </p:cNvCxnSpPr>
          <p:nvPr/>
        </p:nvCxnSpPr>
        <p:spPr>
          <a:xfrm flipV="1">
            <a:off x="2883206" y="1980632"/>
            <a:ext cx="985682" cy="5360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1E82FDA-B77B-0B22-EBDC-F883CA62CFCD}"/>
              </a:ext>
            </a:extLst>
          </p:cNvPr>
          <p:cNvCxnSpPr>
            <a:cxnSpLocks/>
            <a:stCxn id="17" idx="2"/>
            <a:endCxn id="79" idx="3"/>
          </p:cNvCxnSpPr>
          <p:nvPr/>
        </p:nvCxnSpPr>
        <p:spPr>
          <a:xfrm flipH="1" flipV="1">
            <a:off x="5246483" y="2990720"/>
            <a:ext cx="1937105" cy="1856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C89C1E8-292C-8D46-FCC3-8A849A787EC1}"/>
              </a:ext>
            </a:extLst>
          </p:cNvPr>
          <p:cNvSpPr/>
          <p:nvPr/>
        </p:nvSpPr>
        <p:spPr>
          <a:xfrm>
            <a:off x="2386035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CE5419-F925-790F-A4A7-D067E81D05B6}"/>
              </a:ext>
            </a:extLst>
          </p:cNvPr>
          <p:cNvSpPr txBox="1"/>
          <p:nvPr/>
        </p:nvSpPr>
        <p:spPr>
          <a:xfrm>
            <a:off x="2439577" y="750765"/>
            <a:ext cx="127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Equity-based</a:t>
            </a:r>
          </a:p>
          <a:p>
            <a:pPr algn="ctr"/>
            <a:r>
              <a:rPr lang="en-US" sz="1200" dirty="0"/>
              <a:t>investment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921A5C-D62B-9018-C4D6-1F0542D1B7D6}"/>
              </a:ext>
            </a:extLst>
          </p:cNvPr>
          <p:cNvSpPr/>
          <p:nvPr/>
        </p:nvSpPr>
        <p:spPr>
          <a:xfrm>
            <a:off x="5351744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53A2372-8009-B939-EFD3-4381D443844F}"/>
              </a:ext>
            </a:extLst>
          </p:cNvPr>
          <p:cNvSpPr/>
          <p:nvPr/>
        </p:nvSpPr>
        <p:spPr>
          <a:xfrm>
            <a:off x="3868888" y="261756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82748C-4751-038C-01C9-F8804FD6D4B5}"/>
              </a:ext>
            </a:extLst>
          </p:cNvPr>
          <p:cNvCxnSpPr>
            <a:cxnSpLocks/>
            <a:stCxn id="73" idx="0"/>
            <a:endCxn id="10" idx="4"/>
          </p:cNvCxnSpPr>
          <p:nvPr/>
        </p:nvCxnSpPr>
        <p:spPr>
          <a:xfrm flipV="1">
            <a:off x="4571999" y="2395212"/>
            <a:ext cx="0" cy="222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E0B9295-E848-AE3B-2EC4-0DBC979E7263}"/>
              </a:ext>
            </a:extLst>
          </p:cNvPr>
          <p:cNvSpPr txBox="1"/>
          <p:nvPr/>
        </p:nvSpPr>
        <p:spPr>
          <a:xfrm>
            <a:off x="3897513" y="2759887"/>
            <a:ext cx="134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Financial management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49E4854-45CD-E962-D8C3-C773E6F881BD}"/>
              </a:ext>
            </a:extLst>
          </p:cNvPr>
          <p:cNvCxnSpPr>
            <a:cxnSpLocks/>
            <a:stCxn id="17" idx="1"/>
            <a:endCxn id="10" idx="6"/>
          </p:cNvCxnSpPr>
          <p:nvPr/>
        </p:nvCxnSpPr>
        <p:spPr>
          <a:xfrm flipH="1" flipV="1">
            <a:off x="5275109" y="1980632"/>
            <a:ext cx="2114415" cy="7355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4A60E7-C0B4-2E52-C028-E0EEC98226F8}"/>
              </a:ext>
            </a:extLst>
          </p:cNvPr>
          <p:cNvSpPr txBox="1"/>
          <p:nvPr/>
        </p:nvSpPr>
        <p:spPr>
          <a:xfrm>
            <a:off x="5414941" y="758481"/>
            <a:ext cx="12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Debt- and other financing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841BCA-5E78-5A6A-EE53-C0F32A4CD64E}"/>
              </a:ext>
            </a:extLst>
          </p:cNvPr>
          <p:cNvSpPr/>
          <p:nvPr/>
        </p:nvSpPr>
        <p:spPr>
          <a:xfrm>
            <a:off x="276700" y="169299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25CE02-F4ED-AE3D-7B19-067E7727B68C}"/>
              </a:ext>
            </a:extLst>
          </p:cNvPr>
          <p:cNvCxnSpPr>
            <a:cxnSpLocks/>
            <a:stCxn id="63" idx="3"/>
            <a:endCxn id="5" idx="7"/>
          </p:cNvCxnSpPr>
          <p:nvPr/>
        </p:nvCxnSpPr>
        <p:spPr>
          <a:xfrm flipH="1">
            <a:off x="1476985" y="1266222"/>
            <a:ext cx="1114986" cy="54820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4A5303F-6C43-8D18-EAA5-85571D07D207}"/>
              </a:ext>
            </a:extLst>
          </p:cNvPr>
          <p:cNvSpPr txBox="1"/>
          <p:nvPr/>
        </p:nvSpPr>
        <p:spPr>
          <a:xfrm>
            <a:off x="398011" y="1969078"/>
            <a:ext cx="115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ESOPs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942150-676C-8EF7-3B09-3C495D80D6CF}"/>
              </a:ext>
            </a:extLst>
          </p:cNvPr>
          <p:cNvCxnSpPr>
            <a:cxnSpLocks/>
            <a:stCxn id="14" idx="2"/>
            <a:endCxn id="5" idx="4"/>
          </p:cNvCxnSpPr>
          <p:nvPr/>
        </p:nvCxnSpPr>
        <p:spPr>
          <a:xfrm flipH="1" flipV="1">
            <a:off x="979811" y="2522158"/>
            <a:ext cx="703114" cy="15928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57D71-E93C-A3B7-6ACB-1C35EE2EA99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46C4D92-29EB-8F74-D4E5-6933DBA8A0BB}"/>
              </a:ext>
            </a:extLst>
          </p:cNvPr>
          <p:cNvSpPr/>
          <p:nvPr/>
        </p:nvSpPr>
        <p:spPr>
          <a:xfrm>
            <a:off x="3868888" y="5845234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C4DBB-7A61-62BE-8813-209076C6C25E}"/>
              </a:ext>
            </a:extLst>
          </p:cNvPr>
          <p:cNvSpPr txBox="1"/>
          <p:nvPr/>
        </p:nvSpPr>
        <p:spPr>
          <a:xfrm>
            <a:off x="4117846" y="5936648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idea sketch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F76A1-9A6D-5DE1-26B7-6D3BD91823CD}"/>
              </a:ext>
            </a:extLst>
          </p:cNvPr>
          <p:cNvSpPr/>
          <p:nvPr/>
        </p:nvSpPr>
        <p:spPr>
          <a:xfrm>
            <a:off x="3868888" y="4772821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9F91C-22F0-FAD3-4DE6-A57A2DC7AB3A}"/>
              </a:ext>
            </a:extLst>
          </p:cNvPr>
          <p:cNvSpPr txBox="1"/>
          <p:nvPr/>
        </p:nvSpPr>
        <p:spPr>
          <a:xfrm>
            <a:off x="4117846" y="4956568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pitch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A1CCBE-EA54-62E0-9372-F156FB93FB0A}"/>
              </a:ext>
            </a:extLst>
          </p:cNvPr>
          <p:cNvSpPr/>
          <p:nvPr/>
        </p:nvSpPr>
        <p:spPr>
          <a:xfrm>
            <a:off x="3868888" y="37004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8B6AD-1713-35BB-0E60-BF4313071536}"/>
              </a:ext>
            </a:extLst>
          </p:cNvPr>
          <p:cNvSpPr txBox="1"/>
          <p:nvPr/>
        </p:nvSpPr>
        <p:spPr>
          <a:xfrm>
            <a:off x="4117846" y="3884155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plan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94EC54-7CFD-739C-72D1-168E58CC2834}"/>
              </a:ext>
            </a:extLst>
          </p:cNvPr>
          <p:cNvSpPr/>
          <p:nvPr/>
        </p:nvSpPr>
        <p:spPr>
          <a:xfrm>
            <a:off x="5926288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3DE94-6991-417E-BC35-935E276136A4}"/>
              </a:ext>
            </a:extLst>
          </p:cNvPr>
          <p:cNvSpPr txBox="1"/>
          <p:nvPr/>
        </p:nvSpPr>
        <p:spPr>
          <a:xfrm>
            <a:off x="6078258" y="3884155"/>
            <a:ext cx="11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Basics of bookkeeping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D2E983-DB6B-E22E-B81D-F77884F82219}"/>
              </a:ext>
            </a:extLst>
          </p:cNvPr>
          <p:cNvSpPr/>
          <p:nvPr/>
        </p:nvSpPr>
        <p:spPr>
          <a:xfrm>
            <a:off x="1682925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D9289-8053-896B-3D53-15C563A45C3D}"/>
              </a:ext>
            </a:extLst>
          </p:cNvPr>
          <p:cNvSpPr txBox="1"/>
          <p:nvPr/>
        </p:nvSpPr>
        <p:spPr>
          <a:xfrm>
            <a:off x="1926922" y="3800139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Making it official &amp; attorneys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F4209-0F48-FCBE-0077-CAECF930BD03}"/>
              </a:ext>
            </a:extLst>
          </p:cNvPr>
          <p:cNvSpPr/>
          <p:nvPr/>
        </p:nvSpPr>
        <p:spPr>
          <a:xfrm>
            <a:off x="7183588" y="25947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B6604-F38E-FE07-6824-25F13115F96B}"/>
              </a:ext>
            </a:extLst>
          </p:cNvPr>
          <p:cNvSpPr txBox="1"/>
          <p:nvPr/>
        </p:nvSpPr>
        <p:spPr>
          <a:xfrm>
            <a:off x="7308067" y="2700878"/>
            <a:ext cx="11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Accounting basics: tax &amp; audits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58276D-0313-0C27-4C2C-9C9F5A6AB824}"/>
              </a:ext>
            </a:extLst>
          </p:cNvPr>
          <p:cNvCxnSpPr>
            <a:cxnSpLocks/>
            <a:stCxn id="80" idx="0"/>
            <a:endCxn id="6" idx="4"/>
          </p:cNvCxnSpPr>
          <p:nvPr/>
        </p:nvCxnSpPr>
        <p:spPr>
          <a:xfrm flipV="1">
            <a:off x="4571999" y="5601981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13CD6B-B460-A644-9C45-A026EE4BD582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4571999" y="4529568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5049F-FD44-BFB7-27E5-AD77307F51DB}"/>
              </a:ext>
            </a:extLst>
          </p:cNvPr>
          <p:cNvCxnSpPr>
            <a:cxnSpLocks/>
            <a:stCxn id="8" idx="0"/>
            <a:endCxn id="73" idx="4"/>
          </p:cNvCxnSpPr>
          <p:nvPr/>
        </p:nvCxnSpPr>
        <p:spPr>
          <a:xfrm flipV="1">
            <a:off x="4571999" y="3446722"/>
            <a:ext cx="0" cy="2536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D9C376-27CE-F964-2345-2A7420FF9670}"/>
              </a:ext>
            </a:extLst>
          </p:cNvPr>
          <p:cNvCxnSpPr>
            <a:cxnSpLocks/>
            <a:stCxn id="10" idx="7"/>
            <a:endCxn id="65" idx="4"/>
          </p:cNvCxnSpPr>
          <p:nvPr/>
        </p:nvCxnSpPr>
        <p:spPr>
          <a:xfrm flipV="1">
            <a:off x="5069173" y="1387650"/>
            <a:ext cx="985682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311F0E-1896-80EE-0329-6AC83F91CC46}"/>
              </a:ext>
            </a:extLst>
          </p:cNvPr>
          <p:cNvCxnSpPr>
            <a:cxnSpLocks/>
            <a:stCxn id="10" idx="1"/>
            <a:endCxn id="63" idx="4"/>
          </p:cNvCxnSpPr>
          <p:nvPr/>
        </p:nvCxnSpPr>
        <p:spPr>
          <a:xfrm flipH="1" flipV="1">
            <a:off x="3089146" y="1387650"/>
            <a:ext cx="985678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855602-24F4-444B-0784-E8479690EB16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 flipV="1">
            <a:off x="3089146" y="4114987"/>
            <a:ext cx="77974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A5599B-29A7-4A5C-F647-85FF858977DC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5275109" y="4114987"/>
            <a:ext cx="651179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310F97-675F-E3D6-13D9-803866210149}"/>
              </a:ext>
            </a:extLst>
          </p:cNvPr>
          <p:cNvCxnSpPr>
            <a:cxnSpLocks/>
            <a:stCxn id="12" idx="6"/>
            <a:endCxn id="17" idx="4"/>
          </p:cNvCxnSpPr>
          <p:nvPr/>
        </p:nvCxnSpPr>
        <p:spPr>
          <a:xfrm flipV="1">
            <a:off x="7332509" y="3423868"/>
            <a:ext cx="554190" cy="6911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3AF84D-4AF6-5197-3FBA-D15F7DA88EB5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H="1" flipV="1">
            <a:off x="2386032" y="3224372"/>
            <a:ext cx="4" cy="4760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668B86-D055-DAB0-91FC-B111F9B5129A}"/>
              </a:ext>
            </a:extLst>
          </p:cNvPr>
          <p:cNvCxnSpPr>
            <a:cxnSpLocks/>
            <a:stCxn id="19" idx="7"/>
            <a:endCxn id="10" idx="2"/>
          </p:cNvCxnSpPr>
          <p:nvPr/>
        </p:nvCxnSpPr>
        <p:spPr>
          <a:xfrm flipV="1">
            <a:off x="2883206" y="1980632"/>
            <a:ext cx="985682" cy="5360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1E82FDA-B77B-0B22-EBDC-F883CA62CFCD}"/>
              </a:ext>
            </a:extLst>
          </p:cNvPr>
          <p:cNvCxnSpPr>
            <a:cxnSpLocks/>
            <a:stCxn id="17" idx="2"/>
            <a:endCxn id="79" idx="3"/>
          </p:cNvCxnSpPr>
          <p:nvPr/>
        </p:nvCxnSpPr>
        <p:spPr>
          <a:xfrm flipH="1" flipV="1">
            <a:off x="5246483" y="2990720"/>
            <a:ext cx="1937105" cy="1856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C89C1E8-292C-8D46-FCC3-8A849A787EC1}"/>
              </a:ext>
            </a:extLst>
          </p:cNvPr>
          <p:cNvSpPr/>
          <p:nvPr/>
        </p:nvSpPr>
        <p:spPr>
          <a:xfrm>
            <a:off x="2386035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CE5419-F925-790F-A4A7-D067E81D05B6}"/>
              </a:ext>
            </a:extLst>
          </p:cNvPr>
          <p:cNvSpPr txBox="1"/>
          <p:nvPr/>
        </p:nvSpPr>
        <p:spPr>
          <a:xfrm>
            <a:off x="2439577" y="750765"/>
            <a:ext cx="127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Equity-based</a:t>
            </a:r>
          </a:p>
          <a:p>
            <a:pPr algn="ctr"/>
            <a:r>
              <a:rPr lang="en-US" sz="1200" dirty="0"/>
              <a:t>investment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921A5C-D62B-9018-C4D6-1F0542D1B7D6}"/>
              </a:ext>
            </a:extLst>
          </p:cNvPr>
          <p:cNvSpPr/>
          <p:nvPr/>
        </p:nvSpPr>
        <p:spPr>
          <a:xfrm>
            <a:off x="5351744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53A2372-8009-B939-EFD3-4381D443844F}"/>
              </a:ext>
            </a:extLst>
          </p:cNvPr>
          <p:cNvSpPr/>
          <p:nvPr/>
        </p:nvSpPr>
        <p:spPr>
          <a:xfrm>
            <a:off x="3868888" y="261756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82748C-4751-038C-01C9-F8804FD6D4B5}"/>
              </a:ext>
            </a:extLst>
          </p:cNvPr>
          <p:cNvCxnSpPr>
            <a:cxnSpLocks/>
            <a:stCxn id="73" idx="0"/>
            <a:endCxn id="10" idx="4"/>
          </p:cNvCxnSpPr>
          <p:nvPr/>
        </p:nvCxnSpPr>
        <p:spPr>
          <a:xfrm flipV="1">
            <a:off x="4571999" y="2395212"/>
            <a:ext cx="0" cy="222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E0B9295-E848-AE3B-2EC4-0DBC979E7263}"/>
              </a:ext>
            </a:extLst>
          </p:cNvPr>
          <p:cNvSpPr txBox="1"/>
          <p:nvPr/>
        </p:nvSpPr>
        <p:spPr>
          <a:xfrm>
            <a:off x="3897513" y="2759887"/>
            <a:ext cx="134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Financial management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49E4854-45CD-E962-D8C3-C773E6F881BD}"/>
              </a:ext>
            </a:extLst>
          </p:cNvPr>
          <p:cNvCxnSpPr>
            <a:cxnSpLocks/>
            <a:stCxn id="17" idx="1"/>
            <a:endCxn id="10" idx="6"/>
          </p:cNvCxnSpPr>
          <p:nvPr/>
        </p:nvCxnSpPr>
        <p:spPr>
          <a:xfrm flipH="1" flipV="1">
            <a:off x="5275109" y="1980632"/>
            <a:ext cx="2114415" cy="7355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4A60E7-C0B4-2E52-C028-E0EEC98226F8}"/>
              </a:ext>
            </a:extLst>
          </p:cNvPr>
          <p:cNvSpPr txBox="1"/>
          <p:nvPr/>
        </p:nvSpPr>
        <p:spPr>
          <a:xfrm>
            <a:off x="5414941" y="758481"/>
            <a:ext cx="12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Debt- and other financing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841BCA-5E78-5A6A-EE53-C0F32A4CD64E}"/>
              </a:ext>
            </a:extLst>
          </p:cNvPr>
          <p:cNvSpPr/>
          <p:nvPr/>
        </p:nvSpPr>
        <p:spPr>
          <a:xfrm>
            <a:off x="276700" y="169299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25CE02-F4ED-AE3D-7B19-067E7727B68C}"/>
              </a:ext>
            </a:extLst>
          </p:cNvPr>
          <p:cNvCxnSpPr>
            <a:cxnSpLocks/>
            <a:stCxn id="63" idx="3"/>
            <a:endCxn id="5" idx="7"/>
          </p:cNvCxnSpPr>
          <p:nvPr/>
        </p:nvCxnSpPr>
        <p:spPr>
          <a:xfrm flipH="1">
            <a:off x="1476985" y="1266222"/>
            <a:ext cx="1114986" cy="54820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4A5303F-6C43-8D18-EAA5-85571D07D207}"/>
              </a:ext>
            </a:extLst>
          </p:cNvPr>
          <p:cNvSpPr txBox="1"/>
          <p:nvPr/>
        </p:nvSpPr>
        <p:spPr>
          <a:xfrm>
            <a:off x="398011" y="1969078"/>
            <a:ext cx="115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ESOPs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942150-676C-8EF7-3B09-3C495D80D6CF}"/>
              </a:ext>
            </a:extLst>
          </p:cNvPr>
          <p:cNvCxnSpPr>
            <a:cxnSpLocks/>
            <a:stCxn id="14" idx="2"/>
            <a:endCxn id="5" idx="4"/>
          </p:cNvCxnSpPr>
          <p:nvPr/>
        </p:nvCxnSpPr>
        <p:spPr>
          <a:xfrm flipH="1" flipV="1">
            <a:off x="979811" y="2522158"/>
            <a:ext cx="703114" cy="15928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F340D-C3BC-7625-077F-75DA96BB335E}"/>
              </a:ext>
            </a:extLst>
          </p:cNvPr>
          <p:cNvSpPr/>
          <p:nvPr/>
        </p:nvSpPr>
        <p:spPr>
          <a:xfrm>
            <a:off x="0" y="-9701"/>
            <a:ext cx="9160437" cy="68865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69E6D4-709A-1B12-B89B-8C9B9CE010BE}"/>
              </a:ext>
            </a:extLst>
          </p:cNvPr>
          <p:cNvSpPr/>
          <p:nvPr/>
        </p:nvSpPr>
        <p:spPr>
          <a:xfrm>
            <a:off x="1432761" y="3904757"/>
            <a:ext cx="6416064" cy="2769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logo with a couple of people climbing a mountain&#10;&#10;Description automatically generated">
            <a:extLst>
              <a:ext uri="{FF2B5EF4-FFF2-40B4-BE49-F238E27FC236}">
                <a16:creationId xmlns:a16="http://schemas.microsoft.com/office/drawing/2014/main" id="{BAA1BF3D-BFF1-A50B-3CAB-BAE2A21F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5" y="4041173"/>
            <a:ext cx="1257684" cy="10052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EEC72A-1B03-A12A-2E17-07AB15AE5AD6}"/>
              </a:ext>
            </a:extLst>
          </p:cNvPr>
          <p:cNvSpPr txBox="1"/>
          <p:nvPr/>
        </p:nvSpPr>
        <p:spPr>
          <a:xfrm>
            <a:off x="1715455" y="5164566"/>
            <a:ext cx="5745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Next steps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After engaging with contracts, entrepreneurs can now more effectively engage with issues in </a:t>
            </a:r>
            <a:r>
              <a:rPr lang="en-US" sz="1600" u="sng" dirty="0">
                <a:latin typeface="Poppins" panose="00000500000000000000" pitchFamily="2" charset="0"/>
                <a:cs typeface="Poppins" panose="00000500000000000000" pitchFamily="2" charset="0"/>
              </a:rPr>
              <a:t>Introduction to Financing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presentation, which involves reference to additional contract details related to financing.</a:t>
            </a:r>
            <a:endParaRPr lang="en-US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64F28E-45C8-1713-FFA3-CE8C60FA3B0B}"/>
              </a:ext>
            </a:extLst>
          </p:cNvPr>
          <p:cNvSpPr/>
          <p:nvPr/>
        </p:nvSpPr>
        <p:spPr>
          <a:xfrm>
            <a:off x="1682921" y="2395212"/>
            <a:ext cx="1406221" cy="829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DCB09-EAE1-BC0B-44B4-FEE35B1330F9}"/>
              </a:ext>
            </a:extLst>
          </p:cNvPr>
          <p:cNvSpPr txBox="1"/>
          <p:nvPr/>
        </p:nvSpPr>
        <p:spPr>
          <a:xfrm>
            <a:off x="1774562" y="2671293"/>
            <a:ext cx="11534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Contracts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B7DBC-E0D9-E778-7F3E-9259FA48A6D3}"/>
              </a:ext>
            </a:extLst>
          </p:cNvPr>
          <p:cNvSpPr/>
          <p:nvPr/>
        </p:nvSpPr>
        <p:spPr>
          <a:xfrm>
            <a:off x="3868888" y="1566052"/>
            <a:ext cx="1406221" cy="829160"/>
          </a:xfrm>
          <a:prstGeom prst="ellipse">
            <a:avLst/>
          </a:prstGeom>
          <a:solidFill>
            <a:srgbClr val="2686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019CB-E838-081F-E4D0-48D3E2EE9C4F}"/>
              </a:ext>
            </a:extLst>
          </p:cNvPr>
          <p:cNvSpPr txBox="1"/>
          <p:nvPr/>
        </p:nvSpPr>
        <p:spPr>
          <a:xfrm>
            <a:off x="3993367" y="1738245"/>
            <a:ext cx="11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financing</a:t>
            </a:r>
          </a:p>
        </p:txBody>
      </p:sp>
    </p:spTree>
    <p:extLst>
      <p:ext uri="{BB962C8B-B14F-4D97-AF65-F5344CB8AC3E}">
        <p14:creationId xmlns:p14="http://schemas.microsoft.com/office/powerpoint/2010/main" val="20105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798EB-D4EC-FD95-CCE0-C19CAD86AD65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954C7-FD06-51A1-3994-DB0117E26F43}"/>
              </a:ext>
            </a:extLst>
          </p:cNvPr>
          <p:cNvSpPr txBox="1"/>
          <p:nvPr/>
        </p:nvSpPr>
        <p:spPr>
          <a:xfrm>
            <a:off x="220717" y="609979"/>
            <a:ext cx="8628993" cy="319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Purpose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purpose of this presentation is to introduce entrepreneurs to the basics of business contracts – key building blocks in any successful business. We review common contracts and key components of those contracts as illustrations – but this is far from an exhaustive review. As displayed on the next slide, we suggest considering this presentation following the </a:t>
            </a:r>
            <a:r>
              <a:rPr lang="en-US" u="sng" dirty="0">
                <a:latin typeface="Poppins" panose="00000500000000000000" pitchFamily="2" charset="0"/>
                <a:cs typeface="Poppins" panose="00000500000000000000" pitchFamily="2" charset="0"/>
              </a:rPr>
              <a:t>Making it Official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presentation.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A3651-4D9C-556E-F083-78A8BDF23F26}"/>
              </a:ext>
            </a:extLst>
          </p:cNvPr>
          <p:cNvSpPr txBox="1"/>
          <p:nvPr/>
        </p:nvSpPr>
        <p:spPr>
          <a:xfrm>
            <a:off x="646927" y="4292244"/>
            <a:ext cx="77765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Disclaimer: </a:t>
            </a:r>
          </a:p>
          <a:p>
            <a:pPr algn="ctr"/>
            <a:r>
              <a:rPr lang="en-US" sz="1400" dirty="0"/>
              <a:t>The information provided in this content does not, and is not intended to constitute: legal advice, accounting, tax, financial advice, an offer to buy or sell securities, nor is it intended as financial or investment advice; instead, all information, content, and materials available in this content are for general educational purposes only. Information in this content may not constitute the most up-to-date legal, financial, accounting, financial, or investment information.  The content may contain links to other third-party websites and to content generated by third parties.  Such links and content are only for the convenience of the user; the authors of this content do not recommend or endorse the content of any third-party sites or content.</a:t>
            </a:r>
          </a:p>
        </p:txBody>
      </p:sp>
    </p:spTree>
    <p:extLst>
      <p:ext uri="{BB962C8B-B14F-4D97-AF65-F5344CB8AC3E}">
        <p14:creationId xmlns:p14="http://schemas.microsoft.com/office/powerpoint/2010/main" val="35914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57D71-E93C-A3B7-6ACB-1C35EE2EA99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46C4D92-29EB-8F74-D4E5-6933DBA8A0BB}"/>
              </a:ext>
            </a:extLst>
          </p:cNvPr>
          <p:cNvSpPr/>
          <p:nvPr/>
        </p:nvSpPr>
        <p:spPr>
          <a:xfrm>
            <a:off x="3868888" y="5845234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C4DBB-7A61-62BE-8813-209076C6C25E}"/>
              </a:ext>
            </a:extLst>
          </p:cNvPr>
          <p:cNvSpPr txBox="1"/>
          <p:nvPr/>
        </p:nvSpPr>
        <p:spPr>
          <a:xfrm>
            <a:off x="4117846" y="5936648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idea sketch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F76A1-9A6D-5DE1-26B7-6D3BD91823CD}"/>
              </a:ext>
            </a:extLst>
          </p:cNvPr>
          <p:cNvSpPr/>
          <p:nvPr/>
        </p:nvSpPr>
        <p:spPr>
          <a:xfrm>
            <a:off x="3868888" y="4772821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9F91C-22F0-FAD3-4DE6-A57A2DC7AB3A}"/>
              </a:ext>
            </a:extLst>
          </p:cNvPr>
          <p:cNvSpPr txBox="1"/>
          <p:nvPr/>
        </p:nvSpPr>
        <p:spPr>
          <a:xfrm>
            <a:off x="4117846" y="4956568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pitch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A1CCBE-EA54-62E0-9372-F156FB93FB0A}"/>
              </a:ext>
            </a:extLst>
          </p:cNvPr>
          <p:cNvSpPr/>
          <p:nvPr/>
        </p:nvSpPr>
        <p:spPr>
          <a:xfrm>
            <a:off x="3868888" y="37004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8B6AD-1713-35BB-0E60-BF4313071536}"/>
              </a:ext>
            </a:extLst>
          </p:cNvPr>
          <p:cNvSpPr txBox="1"/>
          <p:nvPr/>
        </p:nvSpPr>
        <p:spPr>
          <a:xfrm>
            <a:off x="4117846" y="3884155"/>
            <a:ext cx="9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Business plan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B7DBC-E0D9-E778-7F3E-9259FA48A6D3}"/>
              </a:ext>
            </a:extLst>
          </p:cNvPr>
          <p:cNvSpPr/>
          <p:nvPr/>
        </p:nvSpPr>
        <p:spPr>
          <a:xfrm>
            <a:off x="3868888" y="156605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019CB-E838-081F-E4D0-48D3E2EE9C4F}"/>
              </a:ext>
            </a:extLst>
          </p:cNvPr>
          <p:cNvSpPr txBox="1"/>
          <p:nvPr/>
        </p:nvSpPr>
        <p:spPr>
          <a:xfrm>
            <a:off x="3993367" y="1738245"/>
            <a:ext cx="11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financing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94EC54-7CFD-739C-72D1-168E58CC2834}"/>
              </a:ext>
            </a:extLst>
          </p:cNvPr>
          <p:cNvSpPr/>
          <p:nvPr/>
        </p:nvSpPr>
        <p:spPr>
          <a:xfrm>
            <a:off x="5926288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3DE94-6991-417E-BC35-935E276136A4}"/>
              </a:ext>
            </a:extLst>
          </p:cNvPr>
          <p:cNvSpPr txBox="1"/>
          <p:nvPr/>
        </p:nvSpPr>
        <p:spPr>
          <a:xfrm>
            <a:off x="6078258" y="3884155"/>
            <a:ext cx="11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Basics of bookkeeping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D2E983-DB6B-E22E-B81D-F77884F82219}"/>
              </a:ext>
            </a:extLst>
          </p:cNvPr>
          <p:cNvSpPr/>
          <p:nvPr/>
        </p:nvSpPr>
        <p:spPr>
          <a:xfrm>
            <a:off x="1682925" y="3700407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D9289-8053-896B-3D53-15C563A45C3D}"/>
              </a:ext>
            </a:extLst>
          </p:cNvPr>
          <p:cNvSpPr txBox="1"/>
          <p:nvPr/>
        </p:nvSpPr>
        <p:spPr>
          <a:xfrm>
            <a:off x="1926922" y="3800139"/>
            <a:ext cx="9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Making it official &amp; attorneys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F4209-0F48-FCBE-0077-CAECF930BD03}"/>
              </a:ext>
            </a:extLst>
          </p:cNvPr>
          <p:cNvSpPr/>
          <p:nvPr/>
        </p:nvSpPr>
        <p:spPr>
          <a:xfrm>
            <a:off x="7183588" y="259470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B6604-F38E-FE07-6824-25F13115F96B}"/>
              </a:ext>
            </a:extLst>
          </p:cNvPr>
          <p:cNvSpPr txBox="1"/>
          <p:nvPr/>
        </p:nvSpPr>
        <p:spPr>
          <a:xfrm>
            <a:off x="7308067" y="2700878"/>
            <a:ext cx="11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Accounting basics: tax &amp; audits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64F28E-45C8-1713-FFA3-CE8C60FA3B0B}"/>
              </a:ext>
            </a:extLst>
          </p:cNvPr>
          <p:cNvSpPr/>
          <p:nvPr/>
        </p:nvSpPr>
        <p:spPr>
          <a:xfrm>
            <a:off x="1682921" y="2395212"/>
            <a:ext cx="1406221" cy="829160"/>
          </a:xfrm>
          <a:prstGeom prst="ellipse">
            <a:avLst/>
          </a:prstGeom>
          <a:solidFill>
            <a:srgbClr val="2686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DCB09-EAE1-BC0B-44B4-FEE35B1330F9}"/>
              </a:ext>
            </a:extLst>
          </p:cNvPr>
          <p:cNvSpPr txBox="1"/>
          <p:nvPr/>
        </p:nvSpPr>
        <p:spPr>
          <a:xfrm>
            <a:off x="1774562" y="2671293"/>
            <a:ext cx="115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Contracts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58276D-0313-0C27-4C2C-9C9F5A6AB824}"/>
              </a:ext>
            </a:extLst>
          </p:cNvPr>
          <p:cNvCxnSpPr>
            <a:cxnSpLocks/>
            <a:stCxn id="80" idx="0"/>
            <a:endCxn id="6" idx="4"/>
          </p:cNvCxnSpPr>
          <p:nvPr/>
        </p:nvCxnSpPr>
        <p:spPr>
          <a:xfrm flipV="1">
            <a:off x="4571999" y="5601981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13CD6B-B460-A644-9C45-A026EE4BD582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V="1">
            <a:off x="4571999" y="4529568"/>
            <a:ext cx="0" cy="24325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5049F-FD44-BFB7-27E5-AD77307F51DB}"/>
              </a:ext>
            </a:extLst>
          </p:cNvPr>
          <p:cNvCxnSpPr>
            <a:cxnSpLocks/>
            <a:stCxn id="8" idx="0"/>
            <a:endCxn id="73" idx="4"/>
          </p:cNvCxnSpPr>
          <p:nvPr/>
        </p:nvCxnSpPr>
        <p:spPr>
          <a:xfrm flipV="1">
            <a:off x="4571999" y="3446722"/>
            <a:ext cx="0" cy="2536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D9C376-27CE-F964-2345-2A7420FF9670}"/>
              </a:ext>
            </a:extLst>
          </p:cNvPr>
          <p:cNvCxnSpPr>
            <a:cxnSpLocks/>
            <a:stCxn id="10" idx="7"/>
            <a:endCxn id="65" idx="4"/>
          </p:cNvCxnSpPr>
          <p:nvPr/>
        </p:nvCxnSpPr>
        <p:spPr>
          <a:xfrm flipV="1">
            <a:off x="5069173" y="1387650"/>
            <a:ext cx="985682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311F0E-1896-80EE-0329-6AC83F91CC46}"/>
              </a:ext>
            </a:extLst>
          </p:cNvPr>
          <p:cNvCxnSpPr>
            <a:cxnSpLocks/>
            <a:stCxn id="10" idx="1"/>
            <a:endCxn id="63" idx="4"/>
          </p:cNvCxnSpPr>
          <p:nvPr/>
        </p:nvCxnSpPr>
        <p:spPr>
          <a:xfrm flipH="1" flipV="1">
            <a:off x="3089146" y="1387650"/>
            <a:ext cx="985678" cy="299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855602-24F4-444B-0784-E8479690EB16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 flipV="1">
            <a:off x="3089146" y="4114987"/>
            <a:ext cx="77974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A5599B-29A7-4A5C-F647-85FF858977DC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5275109" y="4114987"/>
            <a:ext cx="651179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310F97-675F-E3D6-13D9-803866210149}"/>
              </a:ext>
            </a:extLst>
          </p:cNvPr>
          <p:cNvCxnSpPr>
            <a:cxnSpLocks/>
            <a:stCxn id="12" idx="6"/>
            <a:endCxn id="17" idx="4"/>
          </p:cNvCxnSpPr>
          <p:nvPr/>
        </p:nvCxnSpPr>
        <p:spPr>
          <a:xfrm flipV="1">
            <a:off x="7332509" y="3423868"/>
            <a:ext cx="554190" cy="6911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3AF84D-4AF6-5197-3FBA-D15F7DA88EB5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H="1" flipV="1">
            <a:off x="2386032" y="3224372"/>
            <a:ext cx="4" cy="4760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668B86-D055-DAB0-91FC-B111F9B5129A}"/>
              </a:ext>
            </a:extLst>
          </p:cNvPr>
          <p:cNvCxnSpPr>
            <a:cxnSpLocks/>
            <a:stCxn id="19" idx="7"/>
            <a:endCxn id="10" idx="2"/>
          </p:cNvCxnSpPr>
          <p:nvPr/>
        </p:nvCxnSpPr>
        <p:spPr>
          <a:xfrm flipV="1">
            <a:off x="2883206" y="1980632"/>
            <a:ext cx="985682" cy="5360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1E82FDA-B77B-0B22-EBDC-F883CA62CFCD}"/>
              </a:ext>
            </a:extLst>
          </p:cNvPr>
          <p:cNvCxnSpPr>
            <a:cxnSpLocks/>
            <a:stCxn id="17" idx="2"/>
            <a:endCxn id="79" idx="3"/>
          </p:cNvCxnSpPr>
          <p:nvPr/>
        </p:nvCxnSpPr>
        <p:spPr>
          <a:xfrm flipH="1" flipV="1">
            <a:off x="5246483" y="2990720"/>
            <a:ext cx="1937105" cy="1856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C89C1E8-292C-8D46-FCC3-8A849A787EC1}"/>
              </a:ext>
            </a:extLst>
          </p:cNvPr>
          <p:cNvSpPr/>
          <p:nvPr/>
        </p:nvSpPr>
        <p:spPr>
          <a:xfrm>
            <a:off x="2386035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CE5419-F925-790F-A4A7-D067E81D05B6}"/>
              </a:ext>
            </a:extLst>
          </p:cNvPr>
          <p:cNvSpPr txBox="1"/>
          <p:nvPr/>
        </p:nvSpPr>
        <p:spPr>
          <a:xfrm>
            <a:off x="2439577" y="750765"/>
            <a:ext cx="127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Equity-based</a:t>
            </a:r>
          </a:p>
          <a:p>
            <a:pPr algn="ctr"/>
            <a:r>
              <a:rPr lang="en-US" sz="1200" dirty="0"/>
              <a:t>investment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921A5C-D62B-9018-C4D6-1F0542D1B7D6}"/>
              </a:ext>
            </a:extLst>
          </p:cNvPr>
          <p:cNvSpPr/>
          <p:nvPr/>
        </p:nvSpPr>
        <p:spPr>
          <a:xfrm>
            <a:off x="5351744" y="558490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53A2372-8009-B939-EFD3-4381D443844F}"/>
              </a:ext>
            </a:extLst>
          </p:cNvPr>
          <p:cNvSpPr/>
          <p:nvPr/>
        </p:nvSpPr>
        <p:spPr>
          <a:xfrm>
            <a:off x="3868888" y="2617562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82748C-4751-038C-01C9-F8804FD6D4B5}"/>
              </a:ext>
            </a:extLst>
          </p:cNvPr>
          <p:cNvCxnSpPr>
            <a:cxnSpLocks/>
            <a:stCxn id="73" idx="0"/>
            <a:endCxn id="10" idx="4"/>
          </p:cNvCxnSpPr>
          <p:nvPr/>
        </p:nvCxnSpPr>
        <p:spPr>
          <a:xfrm flipV="1">
            <a:off x="4571999" y="2395212"/>
            <a:ext cx="0" cy="222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E0B9295-E848-AE3B-2EC4-0DBC979E7263}"/>
              </a:ext>
            </a:extLst>
          </p:cNvPr>
          <p:cNvSpPr txBox="1"/>
          <p:nvPr/>
        </p:nvSpPr>
        <p:spPr>
          <a:xfrm>
            <a:off x="3897513" y="2759887"/>
            <a:ext cx="134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Financial management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49E4854-45CD-E962-D8C3-C773E6F881BD}"/>
              </a:ext>
            </a:extLst>
          </p:cNvPr>
          <p:cNvCxnSpPr>
            <a:cxnSpLocks/>
            <a:stCxn id="17" idx="1"/>
            <a:endCxn id="10" idx="6"/>
          </p:cNvCxnSpPr>
          <p:nvPr/>
        </p:nvCxnSpPr>
        <p:spPr>
          <a:xfrm flipH="1" flipV="1">
            <a:off x="5275109" y="1980632"/>
            <a:ext cx="2114415" cy="7355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4A60E7-C0B4-2E52-C028-E0EEC98226F8}"/>
              </a:ext>
            </a:extLst>
          </p:cNvPr>
          <p:cNvSpPr txBox="1"/>
          <p:nvPr/>
        </p:nvSpPr>
        <p:spPr>
          <a:xfrm>
            <a:off x="5414941" y="758481"/>
            <a:ext cx="12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Debt- and other financing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841BCA-5E78-5A6A-EE53-C0F32A4CD64E}"/>
              </a:ext>
            </a:extLst>
          </p:cNvPr>
          <p:cNvSpPr/>
          <p:nvPr/>
        </p:nvSpPr>
        <p:spPr>
          <a:xfrm>
            <a:off x="276700" y="1692998"/>
            <a:ext cx="1406221" cy="829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25CE02-F4ED-AE3D-7B19-067E7727B68C}"/>
              </a:ext>
            </a:extLst>
          </p:cNvPr>
          <p:cNvCxnSpPr>
            <a:cxnSpLocks/>
            <a:stCxn id="63" idx="3"/>
            <a:endCxn id="5" idx="7"/>
          </p:cNvCxnSpPr>
          <p:nvPr/>
        </p:nvCxnSpPr>
        <p:spPr>
          <a:xfrm flipH="1">
            <a:off x="1476985" y="1266222"/>
            <a:ext cx="1114986" cy="54820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4A5303F-6C43-8D18-EAA5-85571D07D207}"/>
              </a:ext>
            </a:extLst>
          </p:cNvPr>
          <p:cNvSpPr txBox="1"/>
          <p:nvPr/>
        </p:nvSpPr>
        <p:spPr>
          <a:xfrm>
            <a:off x="398011" y="1969078"/>
            <a:ext cx="115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ESOPs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942150-676C-8EF7-3B09-3C495D80D6CF}"/>
              </a:ext>
            </a:extLst>
          </p:cNvPr>
          <p:cNvCxnSpPr>
            <a:cxnSpLocks/>
            <a:stCxn id="14" idx="2"/>
            <a:endCxn id="5" idx="4"/>
          </p:cNvCxnSpPr>
          <p:nvPr/>
        </p:nvCxnSpPr>
        <p:spPr>
          <a:xfrm flipH="1" flipV="1">
            <a:off x="979811" y="2522158"/>
            <a:ext cx="703114" cy="159282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272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What’s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351555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272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contracts for businesses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What’s next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</p:spTree>
    <p:extLst>
      <p:ext uri="{BB962C8B-B14F-4D97-AF65-F5344CB8AC3E}">
        <p14:creationId xmlns:p14="http://schemas.microsoft.com/office/powerpoint/2010/main" val="258181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E3C94-9D8A-29E5-02B9-4AE894ACF4B0}"/>
              </a:ext>
            </a:extLst>
          </p:cNvPr>
          <p:cNvSpPr txBox="1"/>
          <p:nvPr/>
        </p:nvSpPr>
        <p:spPr>
          <a:xfrm>
            <a:off x="187213" y="596545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Basics of contracts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FB4C1-ADB4-05EB-F5D7-EA6F5E1F9724}"/>
              </a:ext>
            </a:extLst>
          </p:cNvPr>
          <p:cNvSpPr txBox="1"/>
          <p:nvPr/>
        </p:nvSpPr>
        <p:spPr>
          <a:xfrm>
            <a:off x="224985" y="1408497"/>
            <a:ext cx="8694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business contract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is a legally binding agreement between two or more parties that outlines the terms and conditions of a business relationship. These agreements are intended to define each party’s rights, obligations, and responsibilities to ensure mutual understanding and legal protection.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62E33-7D02-1B15-B386-98605B117D59}"/>
              </a:ext>
            </a:extLst>
          </p:cNvPr>
          <p:cNvSpPr txBox="1"/>
          <p:nvPr/>
        </p:nvSpPr>
        <p:spPr>
          <a:xfrm>
            <a:off x="304800" y="3187345"/>
            <a:ext cx="86142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Key Elements of a Business Contract</a:t>
            </a: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To be valid and enforceable, a business contract typically includes the following components: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Offer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 One party proposes specific terms to another.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Acceptance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 The other party agrees to the terms proposed.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Consideration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 Something of value (e.g., money, goods, services) is exchanged.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Intention to create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egal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elations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 Both parties must intend for the agreement to be legally binding.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Legal purpose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 The contract must be for a lawful purpose.</a:t>
            </a:r>
          </a:p>
        </p:txBody>
      </p:sp>
    </p:spTree>
    <p:extLst>
      <p:ext uri="{BB962C8B-B14F-4D97-AF65-F5344CB8AC3E}">
        <p14:creationId xmlns:p14="http://schemas.microsoft.com/office/powerpoint/2010/main" val="261899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19E95-7AB0-1963-423C-65CAD429FF7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90000">
                <a:srgbClr val="233973"/>
              </a:gs>
              <a:gs pos="28000">
                <a:srgbClr val="C1CA2F"/>
              </a:gs>
              <a:gs pos="50000">
                <a:srgbClr val="67ACBC"/>
              </a:gs>
              <a:gs pos="76000">
                <a:srgbClr val="558E8E">
                  <a:lumMod val="96000"/>
                  <a:lumOff val="4000"/>
                </a:srgbClr>
              </a:gs>
              <a:gs pos="0">
                <a:srgbClr val="F7AF2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REACH Hub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| Contracts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507A72E-C064-8036-7CC4-721504F4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13" y="1279593"/>
            <a:ext cx="87695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Contracts are essential for several key reasons that protect and benefit your business. Here’s </a:t>
            </a: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are six key reasons why you should not operate without them – each reason is explained in greater detail on the forthcoming slides.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E995246F-7C68-A489-2752-BBBD16F0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171" y="2827574"/>
            <a:ext cx="66476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Clarity and mutual understanding;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Legal protection;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Risk management;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Dispute resolution;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Professionalism and credibility;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Compliance with laws/regulations.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B752F-008C-EC25-0EB7-8042CEE3515D}"/>
              </a:ext>
            </a:extLst>
          </p:cNvPr>
          <p:cNvSpPr txBox="1"/>
          <p:nvPr/>
        </p:nvSpPr>
        <p:spPr>
          <a:xfrm>
            <a:off x="187213" y="512463"/>
            <a:ext cx="87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Why enter into contracts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4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7E91C39EF5B499751B0661CD21A4E" ma:contentTypeVersion="4" ma:contentTypeDescription="Create a new document." ma:contentTypeScope="" ma:versionID="692d79fc11a9144e36ecc0d174caf2ce">
  <xsd:schema xmlns:xsd="http://www.w3.org/2001/XMLSchema" xmlns:xs="http://www.w3.org/2001/XMLSchema" xmlns:p="http://schemas.microsoft.com/office/2006/metadata/properties" xmlns:ns2="10799513-0051-438b-8717-9f0c4fe6a907" targetNamespace="http://schemas.microsoft.com/office/2006/metadata/properties" ma:root="true" ma:fieldsID="8b647acd8a64dd43c1e92b8b8fa040c0" ns2:_="">
    <xsd:import namespace="10799513-0051-438b-8717-9f0c4fe6a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99513-0051-438b-8717-9f0c4fe6a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A101E-EC6F-4056-AFA4-076F52C07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5F7F44-10D5-4BAA-A55B-EEA294C3E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99513-0051-438b-8717-9f0c4fe6a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1EE9C-364F-42D9-8CB3-74F169E1AA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19160</TotalTime>
  <Words>3431</Words>
  <Application>Microsoft Office PowerPoint</Application>
  <PresentationFormat>On-screen Show (4:3)</PresentationFormat>
  <Paragraphs>478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Courier New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Glosenberg, Alexander</dc:creator>
  <cp:lastModifiedBy>Glosenberg, Alexander</cp:lastModifiedBy>
  <cp:revision>404</cp:revision>
  <cp:lastPrinted>2024-10-22T23:51:59Z</cp:lastPrinted>
  <dcterms:created xsi:type="dcterms:W3CDTF">2024-10-09T23:37:00Z</dcterms:created>
  <dcterms:modified xsi:type="dcterms:W3CDTF">2025-02-03T23:48:25Z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0x0101005EC7E91C39EF5B499751B0661CD21A4E</vt:lpwstr>
  </property>
</Properties>
</file>