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5"/>
  </p:notesMasterIdLst>
  <p:sldIdLst>
    <p:sldId id="256" r:id="rId5"/>
    <p:sldId id="452" r:id="rId6"/>
    <p:sldId id="453" r:id="rId7"/>
    <p:sldId id="367" r:id="rId8"/>
    <p:sldId id="671" r:id="rId9"/>
    <p:sldId id="675" r:id="rId10"/>
    <p:sldId id="676" r:id="rId11"/>
    <p:sldId id="258" r:id="rId12"/>
    <p:sldId id="385" r:id="rId13"/>
    <p:sldId id="674" r:id="rId14"/>
    <p:sldId id="368" r:id="rId15"/>
    <p:sldId id="370" r:id="rId16"/>
    <p:sldId id="371" r:id="rId17"/>
    <p:sldId id="358" r:id="rId18"/>
    <p:sldId id="369" r:id="rId19"/>
    <p:sldId id="372" r:id="rId20"/>
    <p:sldId id="387" r:id="rId21"/>
    <p:sldId id="373" r:id="rId22"/>
    <p:sldId id="388" r:id="rId23"/>
    <p:sldId id="374" r:id="rId24"/>
    <p:sldId id="389" r:id="rId25"/>
    <p:sldId id="390" r:id="rId26"/>
    <p:sldId id="419" r:id="rId27"/>
    <p:sldId id="375" r:id="rId28"/>
    <p:sldId id="398" r:id="rId29"/>
    <p:sldId id="347" r:id="rId30"/>
    <p:sldId id="349" r:id="rId31"/>
    <p:sldId id="350" r:id="rId32"/>
    <p:sldId id="351" r:id="rId33"/>
    <p:sldId id="400" r:id="rId34"/>
    <p:sldId id="391" r:id="rId35"/>
    <p:sldId id="376" r:id="rId36"/>
    <p:sldId id="392" r:id="rId37"/>
    <p:sldId id="377" r:id="rId38"/>
    <p:sldId id="394" r:id="rId39"/>
    <p:sldId id="454" r:id="rId40"/>
    <p:sldId id="393" r:id="rId41"/>
    <p:sldId id="378" r:id="rId42"/>
    <p:sldId id="395" r:id="rId43"/>
    <p:sldId id="379" r:id="rId44"/>
    <p:sldId id="396" r:id="rId45"/>
    <p:sldId id="380" r:id="rId46"/>
    <p:sldId id="397" r:id="rId47"/>
    <p:sldId id="381" r:id="rId48"/>
    <p:sldId id="456" r:id="rId49"/>
    <p:sldId id="457" r:id="rId50"/>
    <p:sldId id="403" r:id="rId51"/>
    <p:sldId id="382" r:id="rId52"/>
    <p:sldId id="404" r:id="rId53"/>
    <p:sldId id="383" r:id="rId54"/>
    <p:sldId id="405" r:id="rId55"/>
    <p:sldId id="384" r:id="rId56"/>
    <p:sldId id="406" r:id="rId57"/>
    <p:sldId id="673" r:id="rId58"/>
    <p:sldId id="416" r:id="rId59"/>
    <p:sldId id="672" r:id="rId60"/>
    <p:sldId id="417" r:id="rId61"/>
    <p:sldId id="455" r:id="rId62"/>
    <p:sldId id="545" r:id="rId63"/>
    <p:sldId id="669"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A25772-8DF3-436B-C1C0-5499E7E41296}" name="Miranda Rodriguez" initials="MR" userId="S::miranda@thecenterbylendistry.org::99bc4226-6f35-4293-a452-c0f617a1ebf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787C8"/>
    <a:srgbClr val="F6B021"/>
    <a:srgbClr val="D3D8D4"/>
    <a:srgbClr val="233973"/>
    <a:srgbClr val="F7AF21"/>
    <a:srgbClr val="C1CA2F"/>
    <a:srgbClr val="8C8C8C"/>
    <a:srgbClr val="C33E30"/>
    <a:srgbClr val="C43D2F"/>
    <a:srgbClr val="558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911A0F-3898-AD5D-2381-1CF305737D6B}" v="3" dt="2024-12-26T19:17:47.0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94660"/>
  </p:normalViewPr>
  <p:slideViewPr>
    <p:cSldViewPr snapToGrid="0">
      <p:cViewPr varScale="1">
        <p:scale>
          <a:sx n="101" d="100"/>
          <a:sy n="101" d="100"/>
        </p:scale>
        <p:origin x="175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7CC750-E870-4F40-8409-D9AA4350557C}" type="datetimeFigureOut">
              <a:rPr lang="en-US" smtClean="0"/>
              <a:t>2/3/2025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37DBB-0B83-438C-BC68-DE72AFE8E986}" type="slidenum">
              <a:rPr lang="en-US" smtClean="0"/>
              <a:t>‹#›</a:t>
            </a:fld>
            <a:endParaRPr lang="en-US"/>
          </a:p>
        </p:txBody>
      </p:sp>
    </p:spTree>
    <p:extLst>
      <p:ext uri="{BB962C8B-B14F-4D97-AF65-F5344CB8AC3E}">
        <p14:creationId xmlns:p14="http://schemas.microsoft.com/office/powerpoint/2010/main" val="338653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C47400-E557-492C-86D1-E30A5214F330}" type="datetime1">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151182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2D6FFC-3D90-486D-89CB-8B78C0706D98}" type="datetime1">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731298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91A63-ACD3-4E9C-AF7C-1F7F9B2F8FCD}" type="datetime1">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712044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440E31-FB23-49FD-B737-E9E9297EF9AA}" type="datetime1">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490464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3CB05-5486-4CE5-92C4-03E8AA7F9497}" type="datetime1">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4137485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DE8D77-A33A-435E-8ED9-057CB763222D}" type="datetime1">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90912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A364D8-A4DE-48E0-925D-66BEE3BAC07A}" type="datetime1">
              <a:rPr lang="en-US" smtClean="0"/>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584200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CCBCE3-1B40-49AC-BF71-ED2F755F830F}" type="datetime1">
              <a:rPr lang="en-US" smtClean="0"/>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963845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55BC9-B11A-4865-916E-E721AEE13650}" type="datetime1">
              <a:rPr lang="en-US" smtClean="0"/>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566094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DCA3F3-89D1-4D5A-80C5-F9786F4C089F}" type="datetime1">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667155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34FE66-3D3C-4717-B267-0F9EB0E8938B}" type="datetime1">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56900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52ACCB-93A1-48F6-AE65-1FC230E02081}" type="datetime1">
              <a:rPr lang="en-US" smtClean="0"/>
              <a:t>2/3/2025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908563-C900-41CC-A033-8EED90B9B7A2}" type="slidenum">
              <a:rPr lang="en-US" smtClean="0"/>
              <a:t>‹#›</a:t>
            </a:fld>
            <a:endParaRPr lang="en-US"/>
          </a:p>
        </p:txBody>
      </p:sp>
    </p:spTree>
    <p:extLst>
      <p:ext uri="{BB962C8B-B14F-4D97-AF65-F5344CB8AC3E}">
        <p14:creationId xmlns:p14="http://schemas.microsoft.com/office/powerpoint/2010/main" val="624942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5;p1">
            <a:extLst>
              <a:ext uri="{FF2B5EF4-FFF2-40B4-BE49-F238E27FC236}">
                <a16:creationId xmlns:a16="http://schemas.microsoft.com/office/drawing/2014/main" id="{2262E45B-3F17-0243-7546-19E282E8CD31}"/>
              </a:ext>
            </a:extLst>
          </p:cNvPr>
          <p:cNvSpPr/>
          <p:nvPr/>
        </p:nvSpPr>
        <p:spPr>
          <a:xfrm>
            <a:off x="3173861" y="265360"/>
            <a:ext cx="2962656" cy="1225111"/>
          </a:xfrm>
          <a:custGeom>
            <a:avLst/>
            <a:gdLst/>
            <a:ahLst/>
            <a:cxnLst/>
            <a:rect l="l" t="t" r="r" b="b"/>
            <a:pathLst>
              <a:path w="6440489" h="2714068" extrusionOk="0">
                <a:moveTo>
                  <a:pt x="0" y="0"/>
                </a:moveTo>
                <a:lnTo>
                  <a:pt x="6440489" y="0"/>
                </a:lnTo>
                <a:lnTo>
                  <a:pt x="6440489" y="2714069"/>
                </a:lnTo>
                <a:lnTo>
                  <a:pt x="0" y="2714069"/>
                </a:lnTo>
                <a:lnTo>
                  <a:pt x="0" y="0"/>
                </a:lnTo>
                <a:close/>
              </a:path>
            </a:pathLst>
          </a:custGeom>
          <a:blipFill rotWithShape="1">
            <a:blip r:embed="rId2">
              <a:alphaModFix/>
            </a:blip>
            <a:stretch>
              <a:fillRect/>
            </a:stretch>
          </a:blipFill>
          <a:ln>
            <a:noFill/>
          </a:ln>
        </p:spPr>
        <p:txBody>
          <a:bodyPr/>
          <a:lstStyle/>
          <a:p>
            <a:endParaRPr lang="en-US" dirty="0"/>
          </a:p>
        </p:txBody>
      </p:sp>
      <p:sp>
        <p:nvSpPr>
          <p:cNvPr id="5" name="Google Shape;94;p1">
            <a:extLst>
              <a:ext uri="{FF2B5EF4-FFF2-40B4-BE49-F238E27FC236}">
                <a16:creationId xmlns:a16="http://schemas.microsoft.com/office/drawing/2014/main" id="{18976BE1-DF2A-9884-FE6F-BCB8B9BE8600}"/>
              </a:ext>
            </a:extLst>
          </p:cNvPr>
          <p:cNvSpPr/>
          <p:nvPr/>
        </p:nvSpPr>
        <p:spPr>
          <a:xfrm>
            <a:off x="4043436" y="5120667"/>
            <a:ext cx="1223507" cy="1159989"/>
          </a:xfrm>
          <a:custGeom>
            <a:avLst/>
            <a:gdLst/>
            <a:ahLst/>
            <a:cxnLst/>
            <a:rect l="l" t="t" r="r" b="b"/>
            <a:pathLst>
              <a:path w="1475961" h="1475961" extrusionOk="0">
                <a:moveTo>
                  <a:pt x="0" y="0"/>
                </a:moveTo>
                <a:lnTo>
                  <a:pt x="1475961" y="0"/>
                </a:lnTo>
                <a:lnTo>
                  <a:pt x="1475961" y="1475962"/>
                </a:lnTo>
                <a:lnTo>
                  <a:pt x="0" y="1475962"/>
                </a:lnTo>
                <a:lnTo>
                  <a:pt x="0" y="0"/>
                </a:lnTo>
                <a:close/>
              </a:path>
            </a:pathLst>
          </a:custGeom>
          <a:blipFill rotWithShape="1">
            <a:blip r:embed="rId3">
              <a:alphaModFix/>
            </a:blip>
            <a:stretch>
              <a:fillRect/>
            </a:stretch>
          </a:blipFill>
          <a:ln>
            <a:noFill/>
          </a:ln>
        </p:spPr>
        <p:txBody>
          <a:bodyPr/>
          <a:lstStyle/>
          <a:p>
            <a:endParaRPr lang="en-US" dirty="0"/>
          </a:p>
        </p:txBody>
      </p:sp>
      <p:pic>
        <p:nvPicPr>
          <p:cNvPr id="8" name="Picture 7">
            <a:extLst>
              <a:ext uri="{FF2B5EF4-FFF2-40B4-BE49-F238E27FC236}">
                <a16:creationId xmlns:a16="http://schemas.microsoft.com/office/drawing/2014/main" id="{A94EC4CA-DF99-77D9-FFB4-C870BF880BED}"/>
              </a:ext>
            </a:extLst>
          </p:cNvPr>
          <p:cNvPicPr>
            <a:picLocks noChangeAspect="1"/>
          </p:cNvPicPr>
          <p:nvPr/>
        </p:nvPicPr>
        <p:blipFill>
          <a:blip r:embed="rId4"/>
          <a:stretch>
            <a:fillRect/>
          </a:stretch>
        </p:blipFill>
        <p:spPr>
          <a:xfrm>
            <a:off x="6612094" y="176951"/>
            <a:ext cx="2288181" cy="2212983"/>
          </a:xfrm>
          <a:prstGeom prst="rect">
            <a:avLst/>
          </a:prstGeom>
        </p:spPr>
      </p:pic>
      <p:pic>
        <p:nvPicPr>
          <p:cNvPr id="9" name="Picture 8">
            <a:extLst>
              <a:ext uri="{FF2B5EF4-FFF2-40B4-BE49-F238E27FC236}">
                <a16:creationId xmlns:a16="http://schemas.microsoft.com/office/drawing/2014/main" id="{314B3F1C-9645-CC71-E1B5-6F851A4E5760}"/>
              </a:ext>
            </a:extLst>
          </p:cNvPr>
          <p:cNvPicPr>
            <a:picLocks noChangeAspect="1"/>
          </p:cNvPicPr>
          <p:nvPr/>
        </p:nvPicPr>
        <p:blipFill>
          <a:blip r:embed="rId5"/>
          <a:stretch>
            <a:fillRect/>
          </a:stretch>
        </p:blipFill>
        <p:spPr>
          <a:xfrm>
            <a:off x="6612094" y="4953836"/>
            <a:ext cx="1487553" cy="1493649"/>
          </a:xfrm>
          <a:prstGeom prst="rect">
            <a:avLst/>
          </a:prstGeom>
        </p:spPr>
      </p:pic>
      <p:pic>
        <p:nvPicPr>
          <p:cNvPr id="1026" name="Picture 2" descr="Lendistry | Small Business Lending">
            <a:extLst>
              <a:ext uri="{FF2B5EF4-FFF2-40B4-BE49-F238E27FC236}">
                <a16:creationId xmlns:a16="http://schemas.microsoft.com/office/drawing/2014/main" id="{779F8FE4-A7AC-9469-28AA-1BBB7C9CAE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884" y="5213017"/>
            <a:ext cx="2579561" cy="9752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8336B47-A3CA-EAB4-B9C4-F46B03CE802E}"/>
              </a:ext>
            </a:extLst>
          </p:cNvPr>
          <p:cNvPicPr>
            <a:picLocks noChangeAspect="1"/>
          </p:cNvPicPr>
          <p:nvPr/>
        </p:nvPicPr>
        <p:blipFill>
          <a:blip r:embed="rId4"/>
          <a:stretch>
            <a:fillRect/>
          </a:stretch>
        </p:blipFill>
        <p:spPr>
          <a:xfrm flipH="1">
            <a:off x="326840" y="41970"/>
            <a:ext cx="2288180" cy="2212982"/>
          </a:xfrm>
          <a:prstGeom prst="rect">
            <a:avLst/>
          </a:prstGeom>
        </p:spPr>
      </p:pic>
      <p:sp>
        <p:nvSpPr>
          <p:cNvPr id="11" name="TextBox 10">
            <a:extLst>
              <a:ext uri="{FF2B5EF4-FFF2-40B4-BE49-F238E27FC236}">
                <a16:creationId xmlns:a16="http://schemas.microsoft.com/office/drawing/2014/main" id="{D01AA938-CF71-8034-D494-E42DB01C7CBB}"/>
              </a:ext>
            </a:extLst>
          </p:cNvPr>
          <p:cNvSpPr txBox="1"/>
          <p:nvPr/>
        </p:nvSpPr>
        <p:spPr>
          <a:xfrm>
            <a:off x="2477547" y="1851894"/>
            <a:ext cx="4380453" cy="1200329"/>
          </a:xfrm>
          <a:prstGeom prst="rect">
            <a:avLst/>
          </a:prstGeom>
          <a:noFill/>
        </p:spPr>
        <p:txBody>
          <a:bodyPr wrap="square" rtlCol="0">
            <a:spAutoFit/>
          </a:bodyPr>
          <a:lstStyle/>
          <a:p>
            <a:pPr algn="ctr"/>
            <a:r>
              <a:rPr lang="en-US" sz="3600" b="1" dirty="0">
                <a:latin typeface="Poppins" panose="00000500000000000000" pitchFamily="2" charset="0"/>
                <a:cs typeface="Poppins" panose="00000500000000000000" pitchFamily="2" charset="0"/>
              </a:rPr>
              <a:t>Business</a:t>
            </a:r>
          </a:p>
          <a:p>
            <a:pPr algn="ctr"/>
            <a:r>
              <a:rPr lang="en-US" sz="3600" b="1" dirty="0">
                <a:latin typeface="Poppins" panose="00000500000000000000" pitchFamily="2" charset="0"/>
                <a:cs typeface="Poppins" panose="00000500000000000000" pitchFamily="2" charset="0"/>
              </a:rPr>
              <a:t>pitch</a:t>
            </a:r>
          </a:p>
        </p:txBody>
      </p:sp>
      <p:sp>
        <p:nvSpPr>
          <p:cNvPr id="12" name="TextBox 11">
            <a:extLst>
              <a:ext uri="{FF2B5EF4-FFF2-40B4-BE49-F238E27FC236}">
                <a16:creationId xmlns:a16="http://schemas.microsoft.com/office/drawing/2014/main" id="{C5738597-5906-1610-9C88-DA2C03EC4C0F}"/>
              </a:ext>
            </a:extLst>
          </p:cNvPr>
          <p:cNvSpPr txBox="1"/>
          <p:nvPr/>
        </p:nvSpPr>
        <p:spPr>
          <a:xfrm>
            <a:off x="0" y="3413646"/>
            <a:ext cx="9144000" cy="830997"/>
          </a:xfrm>
          <a:prstGeom prst="rect">
            <a:avLst/>
          </a:prstGeom>
          <a:gradFill flip="none" rotWithShape="1">
            <a:gsLst>
              <a:gs pos="0">
                <a:srgbClr val="233973"/>
              </a:gs>
              <a:gs pos="36000">
                <a:srgbClr val="C1CA2F"/>
              </a:gs>
              <a:gs pos="84000">
                <a:srgbClr val="67ACBC"/>
              </a:gs>
              <a:gs pos="100000">
                <a:srgbClr val="558E8E">
                  <a:lumMod val="96000"/>
                  <a:lumOff val="4000"/>
                </a:srgbClr>
              </a:gs>
              <a:gs pos="59000">
                <a:srgbClr val="F7AF21"/>
              </a:gs>
            </a:gsLst>
            <a:lin ang="0" scaled="1"/>
            <a:tileRect/>
          </a:gradFill>
        </p:spPr>
        <p:txBody>
          <a:bodyPr wrap="square" rtlCol="0">
            <a:spAutoFit/>
          </a:bodyPr>
          <a:lstStyle/>
          <a:p>
            <a:pPr algn="ctr"/>
            <a:r>
              <a:rPr lang="en-US" sz="2400" b="1" dirty="0">
                <a:latin typeface="Poppins" panose="00000500000000000000" pitchFamily="2" charset="0"/>
                <a:cs typeface="Poppins" panose="00000500000000000000" pitchFamily="2" charset="0"/>
              </a:rPr>
              <a:t>REACH Hub</a:t>
            </a:r>
            <a:endParaRPr lang="en-US" sz="2400" dirty="0">
              <a:latin typeface="Poppins" panose="00000500000000000000" pitchFamily="2" charset="0"/>
              <a:cs typeface="Poppins" panose="00000500000000000000" pitchFamily="2" charset="0"/>
            </a:endParaRPr>
          </a:p>
          <a:p>
            <a:pPr algn="ctr"/>
            <a:r>
              <a:rPr lang="en-US" sz="2400" dirty="0">
                <a:latin typeface="Poppins" panose="00000500000000000000" pitchFamily="2" charset="0"/>
                <a:cs typeface="Poppins" panose="00000500000000000000" pitchFamily="2" charset="0"/>
              </a:rPr>
              <a:t>Resources for Entrepreneurship Advising &amp; Coaching</a:t>
            </a:r>
          </a:p>
        </p:txBody>
      </p:sp>
    </p:spTree>
    <p:extLst>
      <p:ext uri="{BB962C8B-B14F-4D97-AF65-F5344CB8AC3E}">
        <p14:creationId xmlns:p14="http://schemas.microsoft.com/office/powerpoint/2010/main" val="2843064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B7655-820B-866D-EAFF-925B0ACCAA6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7BD747-FCD7-85E6-50DC-448E3B05D42E}"/>
              </a:ext>
            </a:extLst>
          </p:cNvPr>
          <p:cNvSpPr txBox="1"/>
          <p:nvPr/>
        </p:nvSpPr>
        <p:spPr>
          <a:xfrm>
            <a:off x="187213" y="596545"/>
            <a:ext cx="8769573" cy="318805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a business pitch and what is it used for?</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 is in a pitch deck?</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How should entrepreneurs make presentations?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A8CEDCEA-4571-5E97-4434-C4AA5258AD2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Tree>
    <p:extLst>
      <p:ext uri="{BB962C8B-B14F-4D97-AF65-F5344CB8AC3E}">
        <p14:creationId xmlns:p14="http://schemas.microsoft.com/office/powerpoint/2010/main" val="3204313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114364" y="851985"/>
            <a:ext cx="6659237" cy="364971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What is in a pitch deck?</a:t>
            </a:r>
            <a:endParaRPr lang="en-US" sz="2400" dirty="0">
              <a:latin typeface="Poppins" panose="00000500000000000000" pitchFamily="2" charset="0"/>
              <a:cs typeface="Poppins" panose="00000500000000000000" pitchFamily="2" charset="0"/>
            </a:endParaRPr>
          </a:p>
          <a:p>
            <a:pPr algn="ctr">
              <a:lnSpc>
                <a:spcPct val="150000"/>
              </a:lnSpc>
            </a:pPr>
            <a:r>
              <a:rPr lang="en-US" sz="2000" dirty="0">
                <a:latin typeface="Poppins" panose="00000500000000000000" pitchFamily="2" charset="0"/>
                <a:cs typeface="Poppins" panose="00000500000000000000" pitchFamily="2" charset="0"/>
              </a:rPr>
              <a:t>Typically, a pitch deck is a set of simple slides with limited text that an entrepreneur presents live to others – either in-person or virtually. Alternatively, a pitch deck can involve more detailed information and text if it is designed to be emailed or otherwise sent to others without a live presentation. </a:t>
            </a:r>
          </a:p>
        </p:txBody>
      </p:sp>
      <p:pic>
        <p:nvPicPr>
          <p:cNvPr id="4" name="Picture 3">
            <a:extLst>
              <a:ext uri="{FF2B5EF4-FFF2-40B4-BE49-F238E27FC236}">
                <a16:creationId xmlns:a16="http://schemas.microsoft.com/office/drawing/2014/main" id="{4D3AB830-3942-45EA-C3B3-9E148306FC2F}"/>
              </a:ext>
            </a:extLst>
          </p:cNvPr>
          <p:cNvPicPr>
            <a:picLocks noChangeAspect="1"/>
          </p:cNvPicPr>
          <p:nvPr/>
        </p:nvPicPr>
        <p:blipFill>
          <a:blip r:embed="rId2"/>
          <a:stretch>
            <a:fillRect/>
          </a:stretch>
        </p:blipFill>
        <p:spPr>
          <a:xfrm>
            <a:off x="6016752" y="4288536"/>
            <a:ext cx="2331720" cy="2331720"/>
          </a:xfrm>
          <a:prstGeom prst="rect">
            <a:avLst/>
          </a:prstGeom>
        </p:spPr>
      </p:pic>
      <p:pic>
        <p:nvPicPr>
          <p:cNvPr id="6" name="Picture 5">
            <a:extLst>
              <a:ext uri="{FF2B5EF4-FFF2-40B4-BE49-F238E27FC236}">
                <a16:creationId xmlns:a16="http://schemas.microsoft.com/office/drawing/2014/main" id="{B050268D-4E5A-B3D2-B717-781448715C6F}"/>
              </a:ext>
            </a:extLst>
          </p:cNvPr>
          <p:cNvPicPr>
            <a:picLocks noChangeAspect="1"/>
          </p:cNvPicPr>
          <p:nvPr/>
        </p:nvPicPr>
        <p:blipFill>
          <a:blip r:embed="rId3"/>
          <a:stretch>
            <a:fillRect/>
          </a:stretch>
        </p:blipFill>
        <p:spPr>
          <a:xfrm>
            <a:off x="649224" y="4276247"/>
            <a:ext cx="2344009" cy="2344009"/>
          </a:xfrm>
          <a:prstGeom prst="rect">
            <a:avLst/>
          </a:prstGeom>
        </p:spPr>
      </p:pic>
      <p:sp>
        <p:nvSpPr>
          <p:cNvPr id="7" name="TextBox 6">
            <a:extLst>
              <a:ext uri="{FF2B5EF4-FFF2-40B4-BE49-F238E27FC236}">
                <a16:creationId xmlns:a16="http://schemas.microsoft.com/office/drawing/2014/main" id="{723D03B0-631E-A5DC-BCDD-CE464ECB2E40}"/>
              </a:ext>
            </a:extLst>
          </p:cNvPr>
          <p:cNvSpPr txBox="1"/>
          <p:nvPr/>
        </p:nvSpPr>
        <p:spPr>
          <a:xfrm>
            <a:off x="1709928" y="4501702"/>
            <a:ext cx="813816" cy="600164"/>
          </a:xfrm>
          <a:prstGeom prst="rect">
            <a:avLst/>
          </a:prstGeom>
          <a:noFill/>
        </p:spPr>
        <p:txBody>
          <a:bodyPr wrap="square" rtlCol="0">
            <a:spAutoFit/>
          </a:bodyPr>
          <a:lstStyle/>
          <a:p>
            <a:pPr algn="ctr"/>
            <a:r>
              <a:rPr lang="en-US" sz="1100" dirty="0"/>
              <a:t>My business pitch</a:t>
            </a:r>
          </a:p>
        </p:txBody>
      </p:sp>
      <p:sp>
        <p:nvSpPr>
          <p:cNvPr id="8" name="TextBox 7">
            <a:extLst>
              <a:ext uri="{FF2B5EF4-FFF2-40B4-BE49-F238E27FC236}">
                <a16:creationId xmlns:a16="http://schemas.microsoft.com/office/drawing/2014/main" id="{C132040D-3A41-554C-7314-101B8314BC94}"/>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Tree>
    <p:extLst>
      <p:ext uri="{BB962C8B-B14F-4D97-AF65-F5344CB8AC3E}">
        <p14:creationId xmlns:p14="http://schemas.microsoft.com/office/powerpoint/2010/main" val="4076347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614270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Typical slides/sections in a business pitch</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Introduction</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Problem</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Solution</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Market opportunity</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Product/service detail</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Revenue model</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Market validation / traction</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Go-to-market strategy</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Competitive landscape</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Financial projections</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Overview of team</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Investment needs &amp; ask</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Summary &amp; vision</a:t>
            </a: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02CA0625-CE3B-A393-A3A8-D718B9083EC8}"/>
              </a:ext>
            </a:extLst>
          </p:cNvPr>
          <p:cNvSpPr txBox="1"/>
          <p:nvPr/>
        </p:nvSpPr>
        <p:spPr>
          <a:xfrm>
            <a:off x="4571999" y="2098237"/>
            <a:ext cx="3867913" cy="3139321"/>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Typically, pitch decks are between 10-20 slides in length; sometimes, they also include an appendix with more detailed supporting information. Perhaps the most typical approach has the 13 slides represented to the left. In this presentation, we will introduce the content/information that goes on each slide.</a:t>
            </a:r>
          </a:p>
        </p:txBody>
      </p:sp>
      <p:sp>
        <p:nvSpPr>
          <p:cNvPr id="5" name="TextBox 4">
            <a:extLst>
              <a:ext uri="{FF2B5EF4-FFF2-40B4-BE49-F238E27FC236}">
                <a16:creationId xmlns:a16="http://schemas.microsoft.com/office/drawing/2014/main" id="{154EA248-2C0C-897D-7497-BB6F87A8E916}"/>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Tree>
    <p:extLst>
      <p:ext uri="{BB962C8B-B14F-4D97-AF65-F5344CB8AC3E}">
        <p14:creationId xmlns:p14="http://schemas.microsoft.com/office/powerpoint/2010/main" val="2555560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8D10F8D-F0BB-DF69-34B5-495DE71B2DB6}"/>
              </a:ext>
            </a:extLst>
          </p:cNvPr>
          <p:cNvGraphicFramePr>
            <a:graphicFrameLocks noGrp="1"/>
          </p:cNvGraphicFramePr>
          <p:nvPr>
            <p:extLst>
              <p:ext uri="{D42A27DB-BD31-4B8C-83A1-F6EECF244321}">
                <p14:modId xmlns:p14="http://schemas.microsoft.com/office/powerpoint/2010/main" val="3997576953"/>
              </p:ext>
            </p:extLst>
          </p:nvPr>
        </p:nvGraphicFramePr>
        <p:xfrm>
          <a:off x="420620" y="1476554"/>
          <a:ext cx="8536166" cy="3983937"/>
        </p:xfrm>
        <a:graphic>
          <a:graphicData uri="http://schemas.openxmlformats.org/drawingml/2006/table">
            <a:tbl>
              <a:tblPr>
                <a:tableStyleId>{5C22544A-7EE6-4342-B048-85BDC9FD1C3A}</a:tableStyleId>
              </a:tblPr>
              <a:tblGrid>
                <a:gridCol w="2734060">
                  <a:extLst>
                    <a:ext uri="{9D8B030D-6E8A-4147-A177-3AD203B41FA5}">
                      <a16:colId xmlns:a16="http://schemas.microsoft.com/office/drawing/2014/main" val="1406258211"/>
                    </a:ext>
                  </a:extLst>
                </a:gridCol>
                <a:gridCol w="5802106">
                  <a:extLst>
                    <a:ext uri="{9D8B030D-6E8A-4147-A177-3AD203B41FA5}">
                      <a16:colId xmlns:a16="http://schemas.microsoft.com/office/drawing/2014/main" val="3446241861"/>
                    </a:ext>
                  </a:extLst>
                </a:gridCol>
              </a:tblGrid>
              <a:tr h="1111197">
                <a:tc>
                  <a:txBody>
                    <a:bodyPr/>
                    <a:lstStyle/>
                    <a:p>
                      <a:pPr algn="l" fontAlgn="b"/>
                      <a:r>
                        <a:rPr lang="en-US" sz="1600" u="none" strike="noStrike" dirty="0">
                          <a:solidFill>
                            <a:schemeClr val="tx1"/>
                          </a:solidFill>
                          <a:effectLst/>
                        </a:rPr>
                        <a:t> </a:t>
                      </a:r>
                      <a:endParaRPr lang="en-US" sz="1600" b="0" i="0" u="none" strike="noStrike" dirty="0">
                        <a:solidFill>
                          <a:schemeClr val="tx1"/>
                        </a:solidFill>
                        <a:effectLst/>
                        <a:latin typeface="Aptos Narrow" panose="020B0004020202020204" pitchFamily="34" charset="0"/>
                      </a:endParaRPr>
                    </a:p>
                  </a:txBody>
                  <a:tcPr marL="7620" marR="7620" marT="7620" marB="0" anchor="b">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fontAlgn="b"/>
                      <a:endParaRPr lang="en-US" sz="1600" b="1" i="0" u="none" strike="noStrike" dirty="0">
                        <a:solidFill>
                          <a:schemeClr val="tx1"/>
                        </a:solidFill>
                        <a:effectLst/>
                        <a:latin typeface="Aptos Narrow" panose="020B0004020202020204" pitchFamily="34" charset="0"/>
                      </a:endParaRPr>
                    </a:p>
                  </a:txBody>
                  <a:tcPr marL="7620" marR="7620" marT="762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1478589"/>
                  </a:ext>
                </a:extLst>
              </a:tr>
              <a:tr h="205439">
                <a:tc>
                  <a:txBody>
                    <a:bodyPr/>
                    <a:lstStyle/>
                    <a:p>
                      <a:pPr marL="0" indent="0" algn="l" fontAlgn="b">
                        <a:buNone/>
                      </a:pPr>
                      <a:r>
                        <a:rPr lang="en-US" sz="1400" u="none" strike="noStrike" dirty="0">
                          <a:solidFill>
                            <a:schemeClr val="tx1"/>
                          </a:solidFill>
                          <a:effectLst/>
                          <a:latin typeface="Poppins" panose="00000500000000000000" pitchFamily="2" charset="0"/>
                          <a:cs typeface="Poppins" panose="00000500000000000000" pitchFamily="2" charset="0"/>
                        </a:rPr>
                        <a:t>1. Introduction</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a:solidFill>
                            <a:schemeClr val="tx1"/>
                          </a:solidFill>
                          <a:effectLst/>
                          <a:latin typeface="Poppins" panose="00000500000000000000" pitchFamily="2" charset="0"/>
                          <a:cs typeface="Poppins" panose="00000500000000000000" pitchFamily="2" charset="0"/>
                        </a:rPr>
                        <a:t>Brief overview of the business and its most important parts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45890"/>
                  </a:ext>
                </a:extLst>
              </a:tr>
              <a:tr h="205439">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2. Problem</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a:solidFill>
                            <a:schemeClr val="tx1"/>
                          </a:solidFill>
                          <a:effectLst/>
                          <a:latin typeface="Poppins" panose="00000500000000000000" pitchFamily="2" charset="0"/>
                          <a:cs typeface="Poppins" panose="00000500000000000000" pitchFamily="2" charset="0"/>
                        </a:rPr>
                        <a:t>Overview of the problem from customers’ standpoint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0506686"/>
                  </a:ext>
                </a:extLst>
              </a:tr>
              <a:tr h="205439">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3. Solution</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a:solidFill>
                            <a:schemeClr val="tx1"/>
                          </a:solidFill>
                          <a:effectLst/>
                          <a:latin typeface="Poppins" panose="00000500000000000000" pitchFamily="2" charset="0"/>
                          <a:cs typeface="Poppins" panose="00000500000000000000" pitchFamily="2" charset="0"/>
                        </a:rPr>
                        <a:t>General introduction to how a business helps customers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1744315"/>
                  </a:ext>
                </a:extLst>
              </a:tr>
              <a:tr h="205439">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4. Market opportunity</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a:solidFill>
                            <a:schemeClr val="tx1"/>
                          </a:solidFill>
                          <a:effectLst/>
                          <a:latin typeface="Poppins" panose="00000500000000000000" pitchFamily="2" charset="0"/>
                          <a:cs typeface="Poppins" panose="00000500000000000000" pitchFamily="2" charset="0"/>
                        </a:rPr>
                        <a:t>Preview of how big the business could grow in terms of revenue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4985619"/>
                  </a:ext>
                </a:extLst>
              </a:tr>
              <a:tr h="205439">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5. Product/service detail</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a:solidFill>
                            <a:schemeClr val="tx1"/>
                          </a:solidFill>
                          <a:effectLst/>
                          <a:latin typeface="Poppins" panose="00000500000000000000" pitchFamily="2" charset="0"/>
                          <a:cs typeface="Poppins" panose="00000500000000000000" pitchFamily="2" charset="0"/>
                        </a:rPr>
                        <a:t>More detail on the businesses’ products/services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3150616"/>
                  </a:ext>
                </a:extLst>
              </a:tr>
              <a:tr h="205439">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6. Revenue model</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a:solidFill>
                            <a:schemeClr val="tx1"/>
                          </a:solidFill>
                          <a:effectLst/>
                          <a:latin typeface="Poppins" panose="00000500000000000000" pitchFamily="2" charset="0"/>
                          <a:cs typeface="Poppins" panose="00000500000000000000" pitchFamily="2" charset="0"/>
                        </a:rPr>
                        <a:t>Insight into how the business makes money</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4046114"/>
                  </a:ext>
                </a:extLst>
              </a:tr>
              <a:tr h="219456">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7. Market validation / traction</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a:solidFill>
                            <a:schemeClr val="tx1"/>
                          </a:solidFill>
                          <a:effectLst/>
                          <a:latin typeface="Poppins" panose="00000500000000000000" pitchFamily="2" charset="0"/>
                          <a:cs typeface="Poppins" panose="00000500000000000000" pitchFamily="2" charset="0"/>
                        </a:rPr>
                        <a:t>Evidence of whether customers will buy your products/services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7889650"/>
                  </a:ext>
                </a:extLst>
              </a:tr>
              <a:tr h="205439">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8. Go-to-market strategy</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a:solidFill>
                            <a:schemeClr val="tx1"/>
                          </a:solidFill>
                          <a:effectLst/>
                          <a:latin typeface="Poppins" panose="00000500000000000000" pitchFamily="2" charset="0"/>
                          <a:cs typeface="Poppins" panose="00000500000000000000" pitchFamily="2" charset="0"/>
                        </a:rPr>
                        <a:t>Plan to reach new customers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7175342"/>
                  </a:ext>
                </a:extLst>
              </a:tr>
              <a:tr h="205439">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9. Competitive landscape</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a:solidFill>
                            <a:schemeClr val="tx1"/>
                          </a:solidFill>
                          <a:effectLst/>
                          <a:latin typeface="Poppins" panose="00000500000000000000" pitchFamily="2" charset="0"/>
                          <a:cs typeface="Poppins" panose="00000500000000000000" pitchFamily="2" charset="0"/>
                        </a:rPr>
                        <a:t>Explanation as to why the business is better than others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0945443"/>
                  </a:ext>
                </a:extLst>
              </a:tr>
              <a:tr h="205439">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10. Financial projections</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a:solidFill>
                            <a:schemeClr val="tx1"/>
                          </a:solidFill>
                          <a:effectLst/>
                          <a:latin typeface="Poppins" panose="00000500000000000000" pitchFamily="2" charset="0"/>
                          <a:cs typeface="Poppins" panose="00000500000000000000" pitchFamily="2" charset="0"/>
                        </a:rPr>
                        <a:t>Detail on the idea’s potential to make a profit across time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6135797"/>
                  </a:ext>
                </a:extLst>
              </a:tr>
              <a:tr h="205439">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11. Overview of team</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a:solidFill>
                            <a:schemeClr val="tx1"/>
                          </a:solidFill>
                          <a:effectLst/>
                          <a:latin typeface="Poppins" panose="00000500000000000000" pitchFamily="2" charset="0"/>
                          <a:cs typeface="Poppins" panose="00000500000000000000" pitchFamily="2" charset="0"/>
                        </a:rPr>
                        <a:t>Detail on who is involved and why they are the right people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5828263"/>
                  </a:ext>
                </a:extLst>
              </a:tr>
              <a:tr h="205439">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12. Investment needs &amp; ask</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a:solidFill>
                            <a:schemeClr val="tx1"/>
                          </a:solidFill>
                          <a:effectLst/>
                          <a:latin typeface="Poppins" panose="00000500000000000000" pitchFamily="2" charset="0"/>
                          <a:cs typeface="Poppins" panose="00000500000000000000" pitchFamily="2" charset="0"/>
                        </a:rPr>
                        <a:t>Mention of what money and resources the business needs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0982458"/>
                  </a:ext>
                </a:extLst>
              </a:tr>
              <a:tr h="205439">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13. Summary &amp; vision</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0" i="0" u="none" strike="noStrike" dirty="0">
                          <a:solidFill>
                            <a:schemeClr val="tx1"/>
                          </a:solidFill>
                          <a:effectLst/>
                          <a:latin typeface="Poppins" panose="00000500000000000000" pitchFamily="2" charset="0"/>
                          <a:cs typeface="Poppins" panose="00000500000000000000" pitchFamily="2" charset="0"/>
                        </a:rPr>
                        <a:t>Summary of key points and look to the future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3909399"/>
                  </a:ext>
                </a:extLst>
              </a:tr>
            </a:tbl>
          </a:graphicData>
        </a:graphic>
      </p:graphicFrame>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Pitch deck topics</a:t>
            </a:r>
            <a:endParaRPr lang="en-US" sz="2000" dirty="0">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32521DE4-1EBB-39F8-C9FA-FD156BF6C9BB}"/>
              </a:ext>
            </a:extLst>
          </p:cNvPr>
          <p:cNvSpPr txBox="1"/>
          <p:nvPr/>
        </p:nvSpPr>
        <p:spPr>
          <a:xfrm>
            <a:off x="1801368" y="1193090"/>
            <a:ext cx="5724144" cy="923330"/>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Here we briefly introduce each of the pitch deck topics, and then go into greater depth into each one following the next slide.</a:t>
            </a:r>
          </a:p>
        </p:txBody>
      </p:sp>
      <p:sp>
        <p:nvSpPr>
          <p:cNvPr id="8" name="TextBox 7">
            <a:extLst>
              <a:ext uri="{FF2B5EF4-FFF2-40B4-BE49-F238E27FC236}">
                <a16:creationId xmlns:a16="http://schemas.microsoft.com/office/drawing/2014/main" id="{B8CF4724-0AAA-63D4-2CAD-EB553B0E8D7E}"/>
              </a:ext>
            </a:extLst>
          </p:cNvPr>
          <p:cNvSpPr txBox="1"/>
          <p:nvPr/>
        </p:nvSpPr>
        <p:spPr>
          <a:xfrm>
            <a:off x="5239512" y="2165432"/>
            <a:ext cx="1545336" cy="369332"/>
          </a:xfrm>
          <a:prstGeom prst="rect">
            <a:avLst/>
          </a:prstGeom>
          <a:noFill/>
        </p:spPr>
        <p:txBody>
          <a:bodyPr wrap="square" rtlCol="0">
            <a:spAutoFit/>
          </a:bodyPr>
          <a:lstStyle/>
          <a:p>
            <a:pPr algn="ctr"/>
            <a:r>
              <a:rPr lang="en-US" i="1" dirty="0"/>
              <a:t>Explanation</a:t>
            </a:r>
          </a:p>
        </p:txBody>
      </p:sp>
      <p:sp>
        <p:nvSpPr>
          <p:cNvPr id="9" name="TextBox 8">
            <a:extLst>
              <a:ext uri="{FF2B5EF4-FFF2-40B4-BE49-F238E27FC236}">
                <a16:creationId xmlns:a16="http://schemas.microsoft.com/office/drawing/2014/main" id="{088C9CEB-72DF-CB52-5277-3B68D0A611FD}"/>
              </a:ext>
            </a:extLst>
          </p:cNvPr>
          <p:cNvSpPr txBox="1"/>
          <p:nvPr/>
        </p:nvSpPr>
        <p:spPr>
          <a:xfrm>
            <a:off x="1028700" y="2165432"/>
            <a:ext cx="1545336" cy="369332"/>
          </a:xfrm>
          <a:prstGeom prst="rect">
            <a:avLst/>
          </a:prstGeom>
          <a:noFill/>
        </p:spPr>
        <p:txBody>
          <a:bodyPr wrap="square" rtlCol="0">
            <a:spAutoFit/>
          </a:bodyPr>
          <a:lstStyle/>
          <a:p>
            <a:pPr algn="ctr"/>
            <a:r>
              <a:rPr lang="en-US" i="1" dirty="0"/>
              <a:t>Slide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Tree>
    <p:extLst>
      <p:ext uri="{BB962C8B-B14F-4D97-AF65-F5344CB8AC3E}">
        <p14:creationId xmlns:p14="http://schemas.microsoft.com/office/powerpoint/2010/main" val="3491843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Pitch decks are just more info on the 5 “S” framework</a:t>
            </a:r>
            <a:endParaRPr lang="en-US" sz="2000" dirty="0">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32521DE4-1EBB-39F8-C9FA-FD156BF6C9BB}"/>
              </a:ext>
            </a:extLst>
          </p:cNvPr>
          <p:cNvSpPr txBox="1"/>
          <p:nvPr/>
        </p:nvSpPr>
        <p:spPr>
          <a:xfrm>
            <a:off x="5632704" y="1843950"/>
            <a:ext cx="3182116" cy="3170099"/>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While the topics of a typical pitch deck might seem complicated at first, pitch decks just build upon the 5 “S” framework from the business idea sketch – see the </a:t>
            </a:r>
            <a:r>
              <a:rPr lang="en-US" sz="2000" u="sng" dirty="0">
                <a:latin typeface="Poppins" panose="00000500000000000000" pitchFamily="2" charset="0"/>
                <a:cs typeface="Poppins" panose="00000500000000000000" pitchFamily="2" charset="0"/>
              </a:rPr>
              <a:t>Business Idea Sketch</a:t>
            </a:r>
            <a:r>
              <a:rPr lang="en-US" sz="2000" dirty="0">
                <a:latin typeface="Poppins" panose="00000500000000000000" pitchFamily="2" charset="0"/>
                <a:cs typeface="Poppins" panose="00000500000000000000" pitchFamily="2" charset="0"/>
              </a:rPr>
              <a:t> module.</a:t>
            </a:r>
          </a:p>
        </p:txBody>
      </p:sp>
      <p:sp>
        <p:nvSpPr>
          <p:cNvPr id="8" name="TextBox 7">
            <a:extLst>
              <a:ext uri="{FF2B5EF4-FFF2-40B4-BE49-F238E27FC236}">
                <a16:creationId xmlns:a16="http://schemas.microsoft.com/office/drawing/2014/main" id="{196E04F0-E55A-7885-BBEF-EB9C88123E11}"/>
              </a:ext>
            </a:extLst>
          </p:cNvPr>
          <p:cNvSpPr txBox="1"/>
          <p:nvPr/>
        </p:nvSpPr>
        <p:spPr>
          <a:xfrm>
            <a:off x="1050472" y="2045689"/>
            <a:ext cx="1545336" cy="369332"/>
          </a:xfrm>
          <a:prstGeom prst="rect">
            <a:avLst/>
          </a:prstGeom>
          <a:noFill/>
        </p:spPr>
        <p:txBody>
          <a:bodyPr wrap="square" rtlCol="0">
            <a:spAutoFit/>
          </a:bodyPr>
          <a:lstStyle/>
          <a:p>
            <a:pPr algn="ctr"/>
            <a:r>
              <a:rPr lang="en-US" i="1" dirty="0"/>
              <a:t>Slide</a:t>
            </a:r>
          </a:p>
        </p:txBody>
      </p:sp>
      <p:graphicFrame>
        <p:nvGraphicFramePr>
          <p:cNvPr id="13" name="Table 12">
            <a:extLst>
              <a:ext uri="{FF2B5EF4-FFF2-40B4-BE49-F238E27FC236}">
                <a16:creationId xmlns:a16="http://schemas.microsoft.com/office/drawing/2014/main" id="{E300E592-580B-66BD-16FD-6B942FF0F10B}"/>
              </a:ext>
            </a:extLst>
          </p:cNvPr>
          <p:cNvGraphicFramePr>
            <a:graphicFrameLocks noGrp="1"/>
          </p:cNvGraphicFramePr>
          <p:nvPr>
            <p:extLst>
              <p:ext uri="{D42A27DB-BD31-4B8C-83A1-F6EECF244321}">
                <p14:modId xmlns:p14="http://schemas.microsoft.com/office/powerpoint/2010/main" val="1125386820"/>
              </p:ext>
            </p:extLst>
          </p:nvPr>
        </p:nvGraphicFramePr>
        <p:xfrm>
          <a:off x="409734" y="1280173"/>
          <a:ext cx="4855468" cy="4267400"/>
        </p:xfrm>
        <a:graphic>
          <a:graphicData uri="http://schemas.openxmlformats.org/drawingml/2006/table">
            <a:tbl>
              <a:tblPr>
                <a:tableStyleId>{5C22544A-7EE6-4342-B048-85BDC9FD1C3A}</a:tableStyleId>
              </a:tblPr>
              <a:tblGrid>
                <a:gridCol w="2740988">
                  <a:extLst>
                    <a:ext uri="{9D8B030D-6E8A-4147-A177-3AD203B41FA5}">
                      <a16:colId xmlns:a16="http://schemas.microsoft.com/office/drawing/2014/main" val="1406258211"/>
                    </a:ext>
                  </a:extLst>
                </a:gridCol>
                <a:gridCol w="422896">
                  <a:extLst>
                    <a:ext uri="{9D8B030D-6E8A-4147-A177-3AD203B41FA5}">
                      <a16:colId xmlns:a16="http://schemas.microsoft.com/office/drawing/2014/main" val="3446241861"/>
                    </a:ext>
                  </a:extLst>
                </a:gridCol>
                <a:gridCol w="422896">
                  <a:extLst>
                    <a:ext uri="{9D8B030D-6E8A-4147-A177-3AD203B41FA5}">
                      <a16:colId xmlns:a16="http://schemas.microsoft.com/office/drawing/2014/main" val="876757327"/>
                    </a:ext>
                  </a:extLst>
                </a:gridCol>
                <a:gridCol w="422896">
                  <a:extLst>
                    <a:ext uri="{9D8B030D-6E8A-4147-A177-3AD203B41FA5}">
                      <a16:colId xmlns:a16="http://schemas.microsoft.com/office/drawing/2014/main" val="1908661251"/>
                    </a:ext>
                  </a:extLst>
                </a:gridCol>
                <a:gridCol w="422896">
                  <a:extLst>
                    <a:ext uri="{9D8B030D-6E8A-4147-A177-3AD203B41FA5}">
                      <a16:colId xmlns:a16="http://schemas.microsoft.com/office/drawing/2014/main" val="423337239"/>
                    </a:ext>
                  </a:extLst>
                </a:gridCol>
                <a:gridCol w="422896">
                  <a:extLst>
                    <a:ext uri="{9D8B030D-6E8A-4147-A177-3AD203B41FA5}">
                      <a16:colId xmlns:a16="http://schemas.microsoft.com/office/drawing/2014/main" val="524269268"/>
                    </a:ext>
                  </a:extLst>
                </a:gridCol>
              </a:tblGrid>
              <a:tr h="1190261">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 </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fontAlgn="b"/>
                      <a:r>
                        <a:rPr lang="en-US" sz="1400" b="1" u="none" strike="noStrike" dirty="0">
                          <a:solidFill>
                            <a:schemeClr val="tx1"/>
                          </a:solidFill>
                          <a:effectLst/>
                          <a:latin typeface="Poppins" panose="00000500000000000000" pitchFamily="2" charset="0"/>
                          <a:cs typeface="Poppins" panose="00000500000000000000" pitchFamily="2" charset="0"/>
                        </a:rPr>
                        <a:t> Solution</a:t>
                      </a:r>
                      <a:endParaRPr lang="en-US" sz="1400" b="1"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1" u="none" strike="noStrike" dirty="0">
                          <a:solidFill>
                            <a:schemeClr val="tx1"/>
                          </a:solidFill>
                          <a:effectLst/>
                          <a:latin typeface="Poppins" panose="00000500000000000000" pitchFamily="2" charset="0"/>
                          <a:cs typeface="Poppins" panose="00000500000000000000" pitchFamily="2" charset="0"/>
                        </a:rPr>
                        <a:t> Superior</a:t>
                      </a:r>
                      <a:endParaRPr lang="en-US" sz="1400" b="1"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1" u="none" strike="noStrike" dirty="0">
                          <a:solidFill>
                            <a:schemeClr val="tx1"/>
                          </a:solidFill>
                          <a:effectLst/>
                          <a:latin typeface="Poppins" panose="00000500000000000000" pitchFamily="2" charset="0"/>
                          <a:cs typeface="Poppins" panose="00000500000000000000" pitchFamily="2" charset="0"/>
                        </a:rPr>
                        <a:t> Sensible</a:t>
                      </a:r>
                      <a:endParaRPr lang="en-US" sz="1400" b="1"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1" u="none" strike="noStrike" dirty="0">
                          <a:solidFill>
                            <a:schemeClr val="tx1"/>
                          </a:solidFill>
                          <a:effectLst/>
                          <a:latin typeface="Poppins" panose="00000500000000000000" pitchFamily="2" charset="0"/>
                          <a:cs typeface="Poppins" panose="00000500000000000000" pitchFamily="2" charset="0"/>
                        </a:rPr>
                        <a:t> Sustainable</a:t>
                      </a:r>
                      <a:endParaRPr lang="en-US" sz="1400" b="1"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b="1" u="none" strike="noStrike" dirty="0">
                          <a:solidFill>
                            <a:schemeClr val="tx1"/>
                          </a:solidFill>
                          <a:effectLst/>
                          <a:latin typeface="Poppins" panose="00000500000000000000" pitchFamily="2" charset="0"/>
                          <a:cs typeface="Poppins" panose="00000500000000000000" pitchFamily="2" charset="0"/>
                        </a:rPr>
                        <a:t> Sweet</a:t>
                      </a:r>
                      <a:endParaRPr lang="en-US" sz="1400" b="1"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1478589"/>
                  </a:ext>
                </a:extLst>
              </a:tr>
              <a:tr h="236703">
                <a:tc>
                  <a:txBody>
                    <a:bodyPr/>
                    <a:lstStyle/>
                    <a:p>
                      <a:pPr marL="0" indent="0" algn="l" fontAlgn="b">
                        <a:buNone/>
                      </a:pPr>
                      <a:r>
                        <a:rPr lang="en-US" sz="1400" u="none" strike="noStrike" dirty="0">
                          <a:solidFill>
                            <a:schemeClr val="tx1"/>
                          </a:solidFill>
                          <a:effectLst/>
                          <a:latin typeface="Poppins" panose="00000500000000000000" pitchFamily="2" charset="0"/>
                          <a:cs typeface="Poppins" panose="00000500000000000000" pitchFamily="2" charset="0"/>
                        </a:rPr>
                        <a:t>1. Introduction</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45890"/>
                  </a:ext>
                </a:extLst>
              </a:tr>
              <a:tr h="236703">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2. Problem</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chemeClr val="tx1"/>
                          </a:solidFill>
                          <a:effectLst/>
                          <a:latin typeface="Poppins" panose="00000500000000000000" pitchFamily="2" charset="0"/>
                          <a:cs typeface="Poppins" panose="00000500000000000000" pitchFamily="2" charset="0"/>
                        </a:rPr>
                        <a:t>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0506686"/>
                  </a:ext>
                </a:extLst>
              </a:tr>
              <a:tr h="236703">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3. Solution</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1744315"/>
                  </a:ext>
                </a:extLst>
              </a:tr>
              <a:tr h="236703">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4. Market opportunity</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4985619"/>
                  </a:ext>
                </a:extLst>
              </a:tr>
              <a:tr h="236703">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5. Product/service detail</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3150616"/>
                  </a:ext>
                </a:extLst>
              </a:tr>
              <a:tr h="236703">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6. Revenue model</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4046114"/>
                  </a:ext>
                </a:extLst>
              </a:tr>
              <a:tr h="236703">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7. Market validation / traction</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7889650"/>
                  </a:ext>
                </a:extLst>
              </a:tr>
              <a:tr h="236703">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8. Go-to-market strategy</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7175342"/>
                  </a:ext>
                </a:extLst>
              </a:tr>
              <a:tr h="236703">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9. Competitive landscape</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0945443"/>
                  </a:ext>
                </a:extLst>
              </a:tr>
              <a:tr h="236703">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10. Financial projections</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6135797"/>
                  </a:ext>
                </a:extLst>
              </a:tr>
              <a:tr h="236703">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11. Overview of team</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1"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1"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1"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1"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5828263"/>
                  </a:ext>
                </a:extLst>
              </a:tr>
              <a:tr h="236703">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12. Investment needs &amp; ask</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1"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1"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1"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1"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0982458"/>
                  </a:ext>
                </a:extLst>
              </a:tr>
              <a:tr h="236703">
                <a:tc>
                  <a:txBody>
                    <a:bodyPr/>
                    <a:lstStyle/>
                    <a:p>
                      <a:pPr algn="l" fontAlgn="b"/>
                      <a:r>
                        <a:rPr lang="en-US" sz="1400" u="none" strike="noStrike" dirty="0">
                          <a:solidFill>
                            <a:schemeClr val="tx1"/>
                          </a:solidFill>
                          <a:effectLst/>
                          <a:latin typeface="Poppins" panose="00000500000000000000" pitchFamily="2" charset="0"/>
                          <a:cs typeface="Poppins" panose="00000500000000000000" pitchFamily="2" charset="0"/>
                        </a:rPr>
                        <a:t>13. Summary &amp; vision</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1"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1"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1"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1"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u="none" strike="noStrike" dirty="0">
                          <a:solidFill>
                            <a:schemeClr val="tx1"/>
                          </a:solidFill>
                          <a:effectLst/>
                          <a:latin typeface="Poppins" panose="00000500000000000000" pitchFamily="2" charset="0"/>
                          <a:cs typeface="Poppins" panose="00000500000000000000" pitchFamily="2" charset="0"/>
                        </a:rPr>
                        <a:t>X</a:t>
                      </a:r>
                      <a:endParaRPr lang="en-US" sz="1400" b="0" i="0" u="none" strike="noStrike" dirty="0">
                        <a:solidFill>
                          <a:schemeClr val="tx1"/>
                        </a:solidFill>
                        <a:effectLst/>
                        <a:latin typeface="Poppins" panose="00000500000000000000" pitchFamily="2" charset="0"/>
                        <a:cs typeface="Poppins" panose="00000500000000000000"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3909399"/>
                  </a:ext>
                </a:extLst>
              </a:tr>
            </a:tbl>
          </a:graphicData>
        </a:graphic>
      </p:graphicFrame>
    </p:spTree>
    <p:extLst>
      <p:ext uri="{BB962C8B-B14F-4D97-AF65-F5344CB8AC3E}">
        <p14:creationId xmlns:p14="http://schemas.microsoft.com/office/powerpoint/2010/main" val="2792796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DF9FAC7-AA2B-53E9-7EEA-A45BCBBD3EB6}"/>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9" name="TextBox 8">
            <a:extLst>
              <a:ext uri="{FF2B5EF4-FFF2-40B4-BE49-F238E27FC236}">
                <a16:creationId xmlns:a16="http://schemas.microsoft.com/office/drawing/2014/main" id="{B50D973D-8BAF-8D88-CCA6-ED8AE5B66D58}"/>
              </a:ext>
            </a:extLst>
          </p:cNvPr>
          <p:cNvSpPr txBox="1"/>
          <p:nvPr/>
        </p:nvSpPr>
        <p:spPr>
          <a:xfrm>
            <a:off x="4361688" y="1728906"/>
            <a:ext cx="4142233" cy="2862322"/>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Typically, pitch decks are between 10-20 slides in length; sometimes, they also include an appendix with more detailed supporting information. Perhaps the most typical approach has the 13 slides represented to the left. In this presentation, we will introduce the content/information that goes on each slide.</a:t>
            </a:r>
          </a:p>
        </p:txBody>
      </p:sp>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614270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Typical slides in a business pitch</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Introduction</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Problem</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Solution</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Market opportunity</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Product/service detail</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Revenue model</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Market validation / traction</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Go-to-market strategy</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Competitive landscape</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Financial projections</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Overview of team</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Investment needs &amp; ask</a:t>
            </a:r>
          </a:p>
          <a:p>
            <a:pPr marL="514350" indent="-514350">
              <a:lnSpc>
                <a:spcPct val="150000"/>
              </a:lnSpc>
              <a:buAutoNum type="arabicPeriod"/>
            </a:pPr>
            <a:r>
              <a:rPr lang="en-US" sz="1600" dirty="0">
                <a:latin typeface="Poppins" panose="00000500000000000000" pitchFamily="2" charset="0"/>
                <a:cs typeface="Poppins" panose="00000500000000000000" pitchFamily="2" charset="0"/>
              </a:rPr>
              <a:t>Summary &amp; vision</a:t>
            </a: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p:txBody>
      </p:sp>
      <p:sp>
        <p:nvSpPr>
          <p:cNvPr id="3" name="Rectangle 2">
            <a:extLst>
              <a:ext uri="{FF2B5EF4-FFF2-40B4-BE49-F238E27FC236}">
                <a16:creationId xmlns:a16="http://schemas.microsoft.com/office/drawing/2014/main" id="{82E950FD-D993-B880-AEC6-5BC786A8F9A9}"/>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323E446-086F-AD30-AFEF-59198073560D}"/>
              </a:ext>
            </a:extLst>
          </p:cNvPr>
          <p:cNvSpPr txBox="1"/>
          <p:nvPr/>
        </p:nvSpPr>
        <p:spPr>
          <a:xfrm>
            <a:off x="1269871" y="506033"/>
            <a:ext cx="6604255" cy="5755422"/>
          </a:xfrm>
          <a:prstGeom prst="rect">
            <a:avLst/>
          </a:prstGeom>
          <a:solidFill>
            <a:schemeClr val="bg1"/>
          </a:solidFill>
          <a:ln>
            <a:solidFill>
              <a:schemeClr val="tx1"/>
            </a:solidFill>
          </a:ln>
        </p:spPr>
        <p:txBody>
          <a:bodyPr wrap="square">
            <a:spAutoFit/>
          </a:bodyPr>
          <a:lstStyle/>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r>
              <a:rPr lang="en-US" sz="1600" b="1" dirty="0">
                <a:latin typeface="Poppins" panose="00000500000000000000" pitchFamily="2" charset="0"/>
                <a:cs typeface="Poppins" panose="00000500000000000000" pitchFamily="2" charset="0"/>
              </a:rPr>
              <a:t>White vs. Black Backgrounds</a:t>
            </a:r>
          </a:p>
          <a:p>
            <a:pPr algn="ctr"/>
            <a:endParaRPr lang="en-US" sz="1600" b="1"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To most effectively present the information that goes in pitch decks, we will use two different types of slides for the rest of the presentation: </a:t>
            </a:r>
          </a:p>
          <a:p>
            <a:pPr algn="ctr"/>
            <a:endParaRPr lang="en-US" sz="1600" dirty="0">
              <a:latin typeface="Poppins" panose="00000500000000000000" pitchFamily="2" charset="0"/>
              <a:cs typeface="Poppins" panose="00000500000000000000" pitchFamily="2" charset="0"/>
            </a:endParaRPr>
          </a:p>
          <a:p>
            <a:pPr algn="ctr"/>
            <a:r>
              <a:rPr lang="en-US" sz="1600" b="1" dirty="0">
                <a:latin typeface="Poppins" panose="00000500000000000000" pitchFamily="2" charset="0"/>
                <a:cs typeface="Poppins" panose="00000500000000000000" pitchFamily="2" charset="0"/>
              </a:rPr>
              <a:t>White backgrounds </a:t>
            </a:r>
            <a:r>
              <a:rPr lang="en-US" sz="1600" dirty="0">
                <a:latin typeface="Poppins" panose="00000500000000000000" pitchFamily="2" charset="0"/>
                <a:cs typeface="Poppins" panose="00000500000000000000" pitchFamily="2" charset="0"/>
              </a:rPr>
              <a:t>= information about what goes on a slide and how to get/prepare that information;</a:t>
            </a:r>
          </a:p>
          <a:p>
            <a:pPr algn="ctr"/>
            <a:endParaRPr lang="en-US" sz="1600" dirty="0">
              <a:latin typeface="Poppins" panose="00000500000000000000" pitchFamily="2" charset="0"/>
              <a:cs typeface="Poppins" panose="00000500000000000000" pitchFamily="2" charset="0"/>
            </a:endParaRPr>
          </a:p>
          <a:p>
            <a:pPr algn="ctr"/>
            <a:r>
              <a:rPr lang="en-US" sz="1600" b="1" dirty="0">
                <a:latin typeface="Poppins" panose="00000500000000000000" pitchFamily="2" charset="0"/>
                <a:cs typeface="Poppins" panose="00000500000000000000" pitchFamily="2" charset="0"/>
              </a:rPr>
              <a:t>Black backgrounds </a:t>
            </a:r>
            <a:r>
              <a:rPr lang="en-US" sz="1600" dirty="0">
                <a:latin typeface="Poppins" panose="00000500000000000000" pitchFamily="2" charset="0"/>
                <a:cs typeface="Poppins" panose="00000500000000000000" pitchFamily="2" charset="0"/>
              </a:rPr>
              <a:t>= example of what a slide should look like when it is presented; the text that an entrepreneur might read when presenting the slide is presented in grey at the bottom.</a:t>
            </a:r>
          </a:p>
          <a:p>
            <a:pPr algn="ct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Throughout this section of the presentation, we will be using the example of a fast-casual Latin American restaurant; this example builds upon an example business idea in the business idea sketch module.</a:t>
            </a:r>
          </a:p>
        </p:txBody>
      </p:sp>
      <p:pic>
        <p:nvPicPr>
          <p:cNvPr id="4" name="Picture 3" descr="A blue logo with a couple of people climbing a mountain&#10;&#10;Description automatically generated">
            <a:extLst>
              <a:ext uri="{FF2B5EF4-FFF2-40B4-BE49-F238E27FC236}">
                <a16:creationId xmlns:a16="http://schemas.microsoft.com/office/drawing/2014/main" id="{B769E001-96D4-24DC-BBAF-5680F2414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823" y="671384"/>
            <a:ext cx="1450589" cy="1159450"/>
          </a:xfrm>
          <a:prstGeom prst="rect">
            <a:avLst/>
          </a:prstGeom>
        </p:spPr>
      </p:pic>
    </p:spTree>
    <p:extLst>
      <p:ext uri="{BB962C8B-B14F-4D97-AF65-F5344CB8AC3E}">
        <p14:creationId xmlns:p14="http://schemas.microsoft.com/office/powerpoint/2010/main" val="2500152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38233"/>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1: Introduction </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10" name="TextBox 9">
            <a:extLst>
              <a:ext uri="{FF2B5EF4-FFF2-40B4-BE49-F238E27FC236}">
                <a16:creationId xmlns:a16="http://schemas.microsoft.com/office/drawing/2014/main" id="{85FBDAFA-961A-F7CC-23F5-CD49D4C48ACE}"/>
              </a:ext>
            </a:extLst>
          </p:cNvPr>
          <p:cNvSpPr txBox="1"/>
          <p:nvPr/>
        </p:nvSpPr>
        <p:spPr>
          <a:xfrm>
            <a:off x="519031" y="1382286"/>
            <a:ext cx="3900570" cy="4093428"/>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Value proposition statement:</a:t>
            </a:r>
          </a:p>
          <a:p>
            <a:pPr algn="ctr"/>
            <a:r>
              <a:rPr lang="en-US" sz="2000" dirty="0">
                <a:latin typeface="Poppins" panose="00000500000000000000" pitchFamily="2" charset="0"/>
                <a:cs typeface="Poppins" panose="00000500000000000000" pitchFamily="2" charset="0"/>
              </a:rPr>
              <a:t>The introductory slide is a chance to provide a broad overview of your business idea – a useful tool to do this is your value proposition statement. Value proposition statements are discussed in the </a:t>
            </a:r>
            <a:r>
              <a:rPr lang="en-US" sz="2000" u="sng" dirty="0">
                <a:latin typeface="Poppins" panose="00000500000000000000" pitchFamily="2" charset="0"/>
                <a:cs typeface="Poppins" panose="00000500000000000000" pitchFamily="2" charset="0"/>
              </a:rPr>
              <a:t>business idea sketch </a:t>
            </a:r>
            <a:r>
              <a:rPr lang="en-US" sz="2000" dirty="0">
                <a:latin typeface="Poppins" panose="00000500000000000000" pitchFamily="2" charset="0"/>
                <a:cs typeface="Poppins" panose="00000500000000000000" pitchFamily="2" charset="0"/>
              </a:rPr>
              <a:t>module. Often the presenter will just speak the value proposition statement.</a:t>
            </a:r>
          </a:p>
        </p:txBody>
      </p:sp>
      <p:sp>
        <p:nvSpPr>
          <p:cNvPr id="14" name="TextBox 13">
            <a:extLst>
              <a:ext uri="{FF2B5EF4-FFF2-40B4-BE49-F238E27FC236}">
                <a16:creationId xmlns:a16="http://schemas.microsoft.com/office/drawing/2014/main" id="{6F76EF9B-9586-2102-573B-52F0F7BF7158}"/>
              </a:ext>
            </a:extLst>
          </p:cNvPr>
          <p:cNvSpPr txBox="1"/>
          <p:nvPr/>
        </p:nvSpPr>
        <p:spPr>
          <a:xfrm>
            <a:off x="4909455" y="1382286"/>
            <a:ext cx="3900569" cy="4401205"/>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Logo and name:</a:t>
            </a:r>
          </a:p>
          <a:p>
            <a:pPr algn="ctr"/>
            <a:r>
              <a:rPr lang="en-US" sz="2000" dirty="0">
                <a:latin typeface="Poppins" panose="00000500000000000000" pitchFamily="2" charset="0"/>
                <a:cs typeface="Poppins" panose="00000500000000000000" pitchFamily="2" charset="0"/>
              </a:rPr>
              <a:t>The introductory slide usually has the company’s name and/or logo. Think of a name a logo that is unique and memorable – uniqueness often comes from using new words. Be sure to research existing trademarks before settling on a business name or logo.</a:t>
            </a:r>
          </a:p>
          <a:p>
            <a:pPr algn="ctr"/>
            <a:endParaRPr lang="en-US" sz="2000"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See the Patent and Trademark Office’s website.</a:t>
            </a:r>
          </a:p>
        </p:txBody>
      </p:sp>
    </p:spTree>
    <p:extLst>
      <p:ext uri="{BB962C8B-B14F-4D97-AF65-F5344CB8AC3E}">
        <p14:creationId xmlns:p14="http://schemas.microsoft.com/office/powerpoint/2010/main" val="3987425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99D57-DC41-1D70-B068-9B351A3D2141}"/>
              </a:ext>
            </a:extLst>
          </p:cNvPr>
          <p:cNvSpPr/>
          <p:nvPr/>
        </p:nvSpPr>
        <p:spPr>
          <a:xfrm>
            <a:off x="0" y="5257801"/>
            <a:ext cx="9144000" cy="162876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B923B78-8E04-A400-EC4F-2D0DBF664F09}"/>
              </a:ext>
            </a:extLst>
          </p:cNvPr>
          <p:cNvSpPr/>
          <p:nvPr/>
        </p:nvSpPr>
        <p:spPr>
          <a:xfrm>
            <a:off x="0" y="1"/>
            <a:ext cx="9144000" cy="5257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D0F7CF3-E630-EE5B-D359-B323D2D6B9D6}"/>
              </a:ext>
            </a:extLst>
          </p:cNvPr>
          <p:cNvSpPr/>
          <p:nvPr/>
        </p:nvSpPr>
        <p:spPr>
          <a:xfrm>
            <a:off x="778328" y="185058"/>
            <a:ext cx="7587343" cy="4865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BD691CA-0BFA-3C3A-612C-F3C318882D59}"/>
              </a:ext>
            </a:extLst>
          </p:cNvPr>
          <p:cNvPicPr>
            <a:picLocks noChangeAspect="1"/>
          </p:cNvPicPr>
          <p:nvPr/>
        </p:nvPicPr>
        <p:blipFill>
          <a:blip r:embed="rId2"/>
          <a:stretch>
            <a:fillRect/>
          </a:stretch>
        </p:blipFill>
        <p:spPr>
          <a:xfrm>
            <a:off x="3205842" y="1766883"/>
            <a:ext cx="2732314" cy="2732314"/>
          </a:xfrm>
          <a:prstGeom prst="rect">
            <a:avLst/>
          </a:prstGeom>
        </p:spPr>
      </p:pic>
      <p:sp>
        <p:nvSpPr>
          <p:cNvPr id="8" name="TextBox 7">
            <a:extLst>
              <a:ext uri="{FF2B5EF4-FFF2-40B4-BE49-F238E27FC236}">
                <a16:creationId xmlns:a16="http://schemas.microsoft.com/office/drawing/2014/main" id="{0E9C6B14-FDDE-6658-900A-003584F34DEA}"/>
              </a:ext>
            </a:extLst>
          </p:cNvPr>
          <p:cNvSpPr txBox="1"/>
          <p:nvPr/>
        </p:nvSpPr>
        <p:spPr>
          <a:xfrm>
            <a:off x="2285999" y="673675"/>
            <a:ext cx="4572000" cy="707886"/>
          </a:xfrm>
          <a:prstGeom prst="rect">
            <a:avLst/>
          </a:prstGeom>
          <a:noFill/>
        </p:spPr>
        <p:txBody>
          <a:bodyPr wrap="square">
            <a:spAutoFit/>
          </a:bodyPr>
          <a:lstStyle/>
          <a:p>
            <a:pPr algn="ctr"/>
            <a:r>
              <a:rPr lang="en-US" sz="4000" b="1" dirty="0"/>
              <a:t>Plantain &amp; Spice</a:t>
            </a:r>
          </a:p>
        </p:txBody>
      </p:sp>
      <p:sp>
        <p:nvSpPr>
          <p:cNvPr id="12" name="TextBox 11">
            <a:extLst>
              <a:ext uri="{FF2B5EF4-FFF2-40B4-BE49-F238E27FC236}">
                <a16:creationId xmlns:a16="http://schemas.microsoft.com/office/drawing/2014/main" id="{74D97386-74B5-75F6-227E-30BEF4510860}"/>
              </a:ext>
            </a:extLst>
          </p:cNvPr>
          <p:cNvSpPr txBox="1"/>
          <p:nvPr/>
        </p:nvSpPr>
        <p:spPr>
          <a:xfrm>
            <a:off x="119742" y="5320559"/>
            <a:ext cx="8860971" cy="1323439"/>
          </a:xfrm>
          <a:prstGeom prst="rect">
            <a:avLst/>
          </a:prstGeom>
          <a:noFill/>
        </p:spPr>
        <p:txBody>
          <a:bodyPr wrap="square">
            <a:spAutoFit/>
          </a:bodyPr>
          <a:lstStyle/>
          <a:p>
            <a:r>
              <a:rPr lang="en-US" sz="2000" u="sng" dirty="0"/>
              <a:t>Spoken text</a:t>
            </a:r>
            <a:r>
              <a:rPr lang="en-US" sz="2000" dirty="0"/>
              <a:t>: </a:t>
            </a:r>
            <a:r>
              <a:rPr lang="en-US" sz="2000" i="1" dirty="0"/>
              <a:t>Hi I’m the co-founder of </a:t>
            </a:r>
            <a:r>
              <a:rPr lang="en-US" sz="2000" i="1" dirty="0" err="1"/>
              <a:t>Plaintain</a:t>
            </a:r>
            <a:r>
              <a:rPr lang="en-US" sz="2000" i="1" dirty="0"/>
              <a:t> and Spice. We help those that love exploring new cuisines to save money and eat healthy, by creating a fast-casual dining experience with a variety of Latin American cuisines – healthier than fast food and quicker than more expensive sit-down restaurants.</a:t>
            </a:r>
          </a:p>
        </p:txBody>
      </p:sp>
    </p:spTree>
    <p:extLst>
      <p:ext uri="{BB962C8B-B14F-4D97-AF65-F5344CB8AC3E}">
        <p14:creationId xmlns:p14="http://schemas.microsoft.com/office/powerpoint/2010/main" val="2186417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94516"/>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2: Problem</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5" name="TextBox 4">
            <a:extLst>
              <a:ext uri="{FF2B5EF4-FFF2-40B4-BE49-F238E27FC236}">
                <a16:creationId xmlns:a16="http://schemas.microsoft.com/office/drawing/2014/main" id="{0F4FED25-224C-D90F-8A0C-F9EAC2FC0095}"/>
              </a:ext>
            </a:extLst>
          </p:cNvPr>
          <p:cNvSpPr txBox="1"/>
          <p:nvPr/>
        </p:nvSpPr>
        <p:spPr>
          <a:xfrm>
            <a:off x="1549471" y="1694380"/>
            <a:ext cx="6045055" cy="4093428"/>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Focus on the problem from the standpoint of your customers:</a:t>
            </a:r>
          </a:p>
          <a:p>
            <a:pPr algn="ctr"/>
            <a:r>
              <a:rPr lang="en-US" sz="2000" dirty="0">
                <a:latin typeface="Poppins" panose="00000500000000000000" pitchFamily="2" charset="0"/>
                <a:cs typeface="Poppins" panose="00000500000000000000" pitchFamily="2" charset="0"/>
              </a:rPr>
              <a:t>An effective way to introduce the problem that your business is helping to solve is to revisit your customers’ profile(s) and to represent some of their key problems. The customer profile was introduce in the </a:t>
            </a:r>
            <a:r>
              <a:rPr lang="en-US" sz="2000" u="sng" dirty="0">
                <a:latin typeface="Poppins" panose="00000500000000000000" pitchFamily="2" charset="0"/>
                <a:cs typeface="Poppins" panose="00000500000000000000" pitchFamily="2" charset="0"/>
              </a:rPr>
              <a:t>business idea sketch</a:t>
            </a:r>
            <a:r>
              <a:rPr lang="en-US" sz="2000" dirty="0">
                <a:latin typeface="Poppins" panose="00000500000000000000" pitchFamily="2" charset="0"/>
                <a:cs typeface="Poppins" panose="00000500000000000000" pitchFamily="2" charset="0"/>
              </a:rPr>
              <a:t> module. </a:t>
            </a:r>
          </a:p>
          <a:p>
            <a:pPr algn="ctr"/>
            <a:endParaRPr lang="en-US" sz="2000"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It is often effective to represent or describe actual customers and either directly or indirectly mention how their problems are not being solved by your existing competitors.</a:t>
            </a:r>
          </a:p>
        </p:txBody>
      </p:sp>
    </p:spTree>
    <p:extLst>
      <p:ext uri="{BB962C8B-B14F-4D97-AF65-F5344CB8AC3E}">
        <p14:creationId xmlns:p14="http://schemas.microsoft.com/office/powerpoint/2010/main" val="2918624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99D57-DC41-1D70-B068-9B351A3D2141}"/>
              </a:ext>
            </a:extLst>
          </p:cNvPr>
          <p:cNvSpPr/>
          <p:nvPr/>
        </p:nvSpPr>
        <p:spPr>
          <a:xfrm>
            <a:off x="0" y="5257801"/>
            <a:ext cx="9144000" cy="162876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923B78-8E04-A400-EC4F-2D0DBF664F09}"/>
              </a:ext>
            </a:extLst>
          </p:cNvPr>
          <p:cNvSpPr/>
          <p:nvPr/>
        </p:nvSpPr>
        <p:spPr>
          <a:xfrm>
            <a:off x="0" y="1"/>
            <a:ext cx="9144000" cy="5257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0F7CF3-E630-EE5B-D359-B323D2D6B9D6}"/>
              </a:ext>
            </a:extLst>
          </p:cNvPr>
          <p:cNvSpPr/>
          <p:nvPr/>
        </p:nvSpPr>
        <p:spPr>
          <a:xfrm>
            <a:off x="778328" y="185058"/>
            <a:ext cx="7587343" cy="4865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D97386-74B5-75F6-227E-30BEF4510860}"/>
              </a:ext>
            </a:extLst>
          </p:cNvPr>
          <p:cNvSpPr txBox="1"/>
          <p:nvPr/>
        </p:nvSpPr>
        <p:spPr>
          <a:xfrm>
            <a:off x="119743" y="5320559"/>
            <a:ext cx="8153400" cy="1015663"/>
          </a:xfrm>
          <a:prstGeom prst="rect">
            <a:avLst/>
          </a:prstGeom>
          <a:noFill/>
        </p:spPr>
        <p:txBody>
          <a:bodyPr wrap="square">
            <a:spAutoFit/>
          </a:bodyPr>
          <a:lstStyle/>
          <a:p>
            <a:r>
              <a:rPr lang="en-US" sz="2000" u="sng" dirty="0"/>
              <a:t>Spoken text</a:t>
            </a:r>
            <a:r>
              <a:rPr lang="en-US" sz="2000" dirty="0"/>
              <a:t>: </a:t>
            </a:r>
            <a:r>
              <a:rPr lang="en-US" sz="2000" i="1" dirty="0"/>
              <a:t>Busy people who love exploring new cuisines have a hard choice: eat  unhealthy fast food, sit down at restaurants that take too long, or return to the same old fast casual restaurant.</a:t>
            </a:r>
          </a:p>
        </p:txBody>
      </p:sp>
      <p:pic>
        <p:nvPicPr>
          <p:cNvPr id="2" name="Picture 1">
            <a:extLst>
              <a:ext uri="{FF2B5EF4-FFF2-40B4-BE49-F238E27FC236}">
                <a16:creationId xmlns:a16="http://schemas.microsoft.com/office/drawing/2014/main" id="{30DFDA6A-CDFB-2C1F-481C-7DA84F18497E}"/>
              </a:ext>
            </a:extLst>
          </p:cNvPr>
          <p:cNvPicPr>
            <a:picLocks noChangeAspect="1"/>
          </p:cNvPicPr>
          <p:nvPr/>
        </p:nvPicPr>
        <p:blipFill>
          <a:blip r:embed="rId2"/>
          <a:stretch>
            <a:fillRect/>
          </a:stretch>
        </p:blipFill>
        <p:spPr>
          <a:xfrm>
            <a:off x="3099706" y="386441"/>
            <a:ext cx="2944587" cy="2944587"/>
          </a:xfrm>
          <a:prstGeom prst="rect">
            <a:avLst/>
          </a:prstGeom>
        </p:spPr>
      </p:pic>
      <p:pic>
        <p:nvPicPr>
          <p:cNvPr id="7" name="Picture 6">
            <a:extLst>
              <a:ext uri="{FF2B5EF4-FFF2-40B4-BE49-F238E27FC236}">
                <a16:creationId xmlns:a16="http://schemas.microsoft.com/office/drawing/2014/main" id="{1ED4755D-80BD-E837-82B6-4FD0B45AB819}"/>
              </a:ext>
            </a:extLst>
          </p:cNvPr>
          <p:cNvPicPr>
            <a:picLocks noChangeAspect="1"/>
          </p:cNvPicPr>
          <p:nvPr/>
        </p:nvPicPr>
        <p:blipFill>
          <a:blip r:embed="rId3"/>
          <a:stretch>
            <a:fillRect/>
          </a:stretch>
        </p:blipFill>
        <p:spPr>
          <a:xfrm>
            <a:off x="1080405" y="2053317"/>
            <a:ext cx="2751366" cy="2751366"/>
          </a:xfrm>
          <a:prstGeom prst="rect">
            <a:avLst/>
          </a:prstGeom>
        </p:spPr>
      </p:pic>
      <p:pic>
        <p:nvPicPr>
          <p:cNvPr id="9" name="Picture 8">
            <a:extLst>
              <a:ext uri="{FF2B5EF4-FFF2-40B4-BE49-F238E27FC236}">
                <a16:creationId xmlns:a16="http://schemas.microsoft.com/office/drawing/2014/main" id="{8E457E66-E404-6039-79B0-27424434F653}"/>
              </a:ext>
            </a:extLst>
          </p:cNvPr>
          <p:cNvPicPr>
            <a:picLocks noChangeAspect="1"/>
          </p:cNvPicPr>
          <p:nvPr/>
        </p:nvPicPr>
        <p:blipFill>
          <a:blip r:embed="rId4"/>
          <a:srcRect l="26508" t="9841"/>
          <a:stretch/>
        </p:blipFill>
        <p:spPr>
          <a:xfrm>
            <a:off x="5810251" y="2061246"/>
            <a:ext cx="2249214" cy="2759295"/>
          </a:xfrm>
          <a:prstGeom prst="rect">
            <a:avLst/>
          </a:prstGeom>
        </p:spPr>
      </p:pic>
      <p:sp>
        <p:nvSpPr>
          <p:cNvPr id="10" name="TextBox 9">
            <a:extLst>
              <a:ext uri="{FF2B5EF4-FFF2-40B4-BE49-F238E27FC236}">
                <a16:creationId xmlns:a16="http://schemas.microsoft.com/office/drawing/2014/main" id="{BACC3FBF-080C-06EE-1EB4-C5A3784797F0}"/>
              </a:ext>
            </a:extLst>
          </p:cNvPr>
          <p:cNvSpPr txBox="1"/>
          <p:nvPr/>
        </p:nvSpPr>
        <p:spPr>
          <a:xfrm>
            <a:off x="1017813" y="337112"/>
            <a:ext cx="2280558" cy="1077218"/>
          </a:xfrm>
          <a:prstGeom prst="rect">
            <a:avLst/>
          </a:prstGeom>
          <a:noFill/>
        </p:spPr>
        <p:txBody>
          <a:bodyPr wrap="square">
            <a:spAutoFit/>
          </a:bodyPr>
          <a:lstStyle/>
          <a:p>
            <a:r>
              <a:rPr lang="en-US" sz="3200" b="1" dirty="0"/>
              <a:t>The problem</a:t>
            </a:r>
          </a:p>
        </p:txBody>
      </p:sp>
    </p:spTree>
    <p:extLst>
      <p:ext uri="{BB962C8B-B14F-4D97-AF65-F5344CB8AC3E}">
        <p14:creationId xmlns:p14="http://schemas.microsoft.com/office/powerpoint/2010/main" val="437118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751344"/>
            <a:ext cx="8769573" cy="4062651"/>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Our approach</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Throughout the REACH Hub, we aim to ensure that resources SPEAK, that is, that they are:</a:t>
            </a: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Simple</a:t>
            </a:r>
            <a:r>
              <a:rPr lang="en-US" dirty="0">
                <a:latin typeface="Poppins" panose="00000500000000000000" pitchFamily="2" charset="0"/>
                <a:cs typeface="Poppins" panose="00000500000000000000" pitchFamily="2" charset="0"/>
              </a:rPr>
              <a:t> – clear and without unnecessarily complication</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Psychological</a:t>
            </a:r>
            <a:r>
              <a:rPr lang="en-US" dirty="0">
                <a:latin typeface="Poppins" panose="00000500000000000000" pitchFamily="2" charset="0"/>
                <a:cs typeface="Poppins" panose="00000500000000000000" pitchFamily="2" charset="0"/>
              </a:rPr>
              <a:t> – focused on helping entrepreneurs think effectively</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Empowering</a:t>
            </a:r>
            <a:r>
              <a:rPr lang="en-US" dirty="0">
                <a:latin typeface="Poppins" panose="00000500000000000000" pitchFamily="2" charset="0"/>
                <a:cs typeface="Poppins" panose="00000500000000000000" pitchFamily="2" charset="0"/>
              </a:rPr>
              <a:t> – centered on SEDI populations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Aligned</a:t>
            </a:r>
            <a:r>
              <a:rPr lang="en-US" dirty="0">
                <a:latin typeface="Poppins" panose="00000500000000000000" pitchFamily="2" charset="0"/>
                <a:cs typeface="Poppins" panose="00000500000000000000" pitchFamily="2" charset="0"/>
              </a:rPr>
              <a:t> – relevant to and linked with other approaches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Knowledge-based</a:t>
            </a:r>
            <a:r>
              <a:rPr lang="en-US" dirty="0">
                <a:latin typeface="Poppins" panose="00000500000000000000" pitchFamily="2" charset="0"/>
                <a:cs typeface="Poppins" panose="00000500000000000000" pitchFamily="2" charset="0"/>
              </a:rPr>
              <a:t> – built on research-based insights</a:t>
            </a:r>
          </a:p>
        </p:txBody>
      </p:sp>
      <p:sp>
        <p:nvSpPr>
          <p:cNvPr id="3" name="TextBox 2">
            <a:extLst>
              <a:ext uri="{FF2B5EF4-FFF2-40B4-BE49-F238E27FC236}">
                <a16:creationId xmlns:a16="http://schemas.microsoft.com/office/drawing/2014/main" id="{1211577D-59F1-32A0-BCF5-169272445B3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Business pitch</a:t>
            </a:r>
          </a:p>
        </p:txBody>
      </p:sp>
    </p:spTree>
    <p:extLst>
      <p:ext uri="{BB962C8B-B14F-4D97-AF65-F5344CB8AC3E}">
        <p14:creationId xmlns:p14="http://schemas.microsoft.com/office/powerpoint/2010/main" val="1239482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61859"/>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3: Solution</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5" name="TextBox 4">
            <a:extLst>
              <a:ext uri="{FF2B5EF4-FFF2-40B4-BE49-F238E27FC236}">
                <a16:creationId xmlns:a16="http://schemas.microsoft.com/office/drawing/2014/main" id="{8A048953-5B95-0E51-3ABA-73080DB69F62}"/>
              </a:ext>
            </a:extLst>
          </p:cNvPr>
          <p:cNvSpPr txBox="1"/>
          <p:nvPr/>
        </p:nvSpPr>
        <p:spPr>
          <a:xfrm>
            <a:off x="711272" y="1705265"/>
            <a:ext cx="3751872" cy="4093428"/>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Provide information about the most important parts of your business idea:</a:t>
            </a:r>
          </a:p>
          <a:p>
            <a:pPr algn="ctr"/>
            <a:endParaRPr lang="en-US" sz="2000" b="1"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A good way to focus on the most important parts of your business is to return to the dimensions that make your business superior to your competitors. These dimensions were focused on in the competitor comparison.</a:t>
            </a:r>
          </a:p>
        </p:txBody>
      </p:sp>
      <p:sp>
        <p:nvSpPr>
          <p:cNvPr id="6" name="TextBox 5">
            <a:extLst>
              <a:ext uri="{FF2B5EF4-FFF2-40B4-BE49-F238E27FC236}">
                <a16:creationId xmlns:a16="http://schemas.microsoft.com/office/drawing/2014/main" id="{7E59F34B-F0A9-C75E-69AC-068A062BF051}"/>
              </a:ext>
            </a:extLst>
          </p:cNvPr>
          <p:cNvSpPr txBox="1"/>
          <p:nvPr/>
        </p:nvSpPr>
        <p:spPr>
          <a:xfrm>
            <a:off x="5486400" y="1857665"/>
            <a:ext cx="2754086" cy="2246769"/>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Solution slides should focus on just 3-5 key issues. Leaving details about products and services for a later slide.</a:t>
            </a:r>
          </a:p>
        </p:txBody>
      </p:sp>
    </p:spTree>
    <p:extLst>
      <p:ext uri="{BB962C8B-B14F-4D97-AF65-F5344CB8AC3E}">
        <p14:creationId xmlns:p14="http://schemas.microsoft.com/office/powerpoint/2010/main" val="3747918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99D57-DC41-1D70-B068-9B351A3D2141}"/>
              </a:ext>
            </a:extLst>
          </p:cNvPr>
          <p:cNvSpPr/>
          <p:nvPr/>
        </p:nvSpPr>
        <p:spPr>
          <a:xfrm>
            <a:off x="0" y="5257801"/>
            <a:ext cx="9144000" cy="162876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923B78-8E04-A400-EC4F-2D0DBF664F09}"/>
              </a:ext>
            </a:extLst>
          </p:cNvPr>
          <p:cNvSpPr/>
          <p:nvPr/>
        </p:nvSpPr>
        <p:spPr>
          <a:xfrm>
            <a:off x="0" y="1"/>
            <a:ext cx="9144000" cy="5257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0F7CF3-E630-EE5B-D359-B323D2D6B9D6}"/>
              </a:ext>
            </a:extLst>
          </p:cNvPr>
          <p:cNvSpPr/>
          <p:nvPr/>
        </p:nvSpPr>
        <p:spPr>
          <a:xfrm>
            <a:off x="778328" y="185058"/>
            <a:ext cx="7587343" cy="4865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D97386-74B5-75F6-227E-30BEF4510860}"/>
              </a:ext>
            </a:extLst>
          </p:cNvPr>
          <p:cNvSpPr txBox="1"/>
          <p:nvPr/>
        </p:nvSpPr>
        <p:spPr>
          <a:xfrm>
            <a:off x="119743" y="5320559"/>
            <a:ext cx="8153400" cy="1200329"/>
          </a:xfrm>
          <a:prstGeom prst="rect">
            <a:avLst/>
          </a:prstGeom>
          <a:noFill/>
        </p:spPr>
        <p:txBody>
          <a:bodyPr wrap="square" lIns="91440" tIns="45720" rIns="91440" bIns="45720" anchor="t">
            <a:spAutoFit/>
          </a:bodyPr>
          <a:lstStyle/>
          <a:p>
            <a:r>
              <a:rPr lang="en-US" u="sng" dirty="0"/>
              <a:t>Spoken text</a:t>
            </a:r>
            <a:r>
              <a:rPr lang="en-US" dirty="0"/>
              <a:t>: </a:t>
            </a:r>
            <a:r>
              <a:rPr lang="en-US" i="1" dirty="0"/>
              <a:t>Plantain and Spice will help diners like these to find their new favorite fast casual restaurant that allows them to save money, explore new and different cuisines from several Latin American countries, and a strong focus on health.</a:t>
            </a:r>
          </a:p>
        </p:txBody>
      </p:sp>
      <p:pic>
        <p:nvPicPr>
          <p:cNvPr id="2" name="Picture 1">
            <a:extLst>
              <a:ext uri="{FF2B5EF4-FFF2-40B4-BE49-F238E27FC236}">
                <a16:creationId xmlns:a16="http://schemas.microsoft.com/office/drawing/2014/main" id="{1F3578EC-0548-D5A0-A30C-00BB3CB9508D}"/>
              </a:ext>
            </a:extLst>
          </p:cNvPr>
          <p:cNvPicPr>
            <a:picLocks noChangeAspect="1"/>
          </p:cNvPicPr>
          <p:nvPr/>
        </p:nvPicPr>
        <p:blipFill>
          <a:blip r:embed="rId2"/>
          <a:stretch>
            <a:fillRect/>
          </a:stretch>
        </p:blipFill>
        <p:spPr>
          <a:xfrm>
            <a:off x="4456824" y="1239149"/>
            <a:ext cx="3483588" cy="3481851"/>
          </a:xfrm>
          <a:prstGeom prst="rect">
            <a:avLst/>
          </a:prstGeom>
        </p:spPr>
      </p:pic>
      <p:sp>
        <p:nvSpPr>
          <p:cNvPr id="6" name="TextBox 5">
            <a:extLst>
              <a:ext uri="{FF2B5EF4-FFF2-40B4-BE49-F238E27FC236}">
                <a16:creationId xmlns:a16="http://schemas.microsoft.com/office/drawing/2014/main" id="{7F36D602-616E-5DE2-5D18-F95FEBB7F72E}"/>
              </a:ext>
            </a:extLst>
          </p:cNvPr>
          <p:cNvSpPr txBox="1"/>
          <p:nvPr/>
        </p:nvSpPr>
        <p:spPr>
          <a:xfrm>
            <a:off x="1017813" y="337112"/>
            <a:ext cx="6036130" cy="584775"/>
          </a:xfrm>
          <a:prstGeom prst="rect">
            <a:avLst/>
          </a:prstGeom>
          <a:noFill/>
        </p:spPr>
        <p:txBody>
          <a:bodyPr wrap="square">
            <a:spAutoFit/>
          </a:bodyPr>
          <a:lstStyle/>
          <a:p>
            <a:r>
              <a:rPr lang="en-US" sz="3200" b="1" dirty="0"/>
              <a:t>The solution: Plantain &amp; Spice</a:t>
            </a:r>
          </a:p>
        </p:txBody>
      </p:sp>
      <p:sp>
        <p:nvSpPr>
          <p:cNvPr id="7" name="TextBox 6">
            <a:extLst>
              <a:ext uri="{FF2B5EF4-FFF2-40B4-BE49-F238E27FC236}">
                <a16:creationId xmlns:a16="http://schemas.microsoft.com/office/drawing/2014/main" id="{DA585321-8F19-2153-55E3-96A1DA00B0F7}"/>
              </a:ext>
            </a:extLst>
          </p:cNvPr>
          <p:cNvSpPr txBox="1"/>
          <p:nvPr/>
        </p:nvSpPr>
        <p:spPr>
          <a:xfrm>
            <a:off x="1017813" y="1239149"/>
            <a:ext cx="3162301" cy="2862322"/>
          </a:xfrm>
          <a:prstGeom prst="rect">
            <a:avLst/>
          </a:prstGeom>
          <a:noFill/>
        </p:spPr>
        <p:txBody>
          <a:bodyPr wrap="square">
            <a:spAutoFit/>
          </a:bodyPr>
          <a:lstStyle/>
          <a:p>
            <a:pPr marL="285750" indent="-285750" fontAlgn="b">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fontAlgn="b">
              <a:buFont typeface="Arial" panose="020B0604020202020204" pitchFamily="34" charset="0"/>
              <a:buChar char="•"/>
            </a:pPr>
            <a:r>
              <a:rPr lang="en-US" sz="1800" b="0" i="0" u="none" strike="noStrike" dirty="0">
                <a:solidFill>
                  <a:schemeClr val="tx1"/>
                </a:solidFill>
                <a:effectLst/>
                <a:latin typeface="Poppins" panose="00000500000000000000" pitchFamily="2" charset="0"/>
                <a:cs typeface="Poppins" panose="00000500000000000000" pitchFamily="2" charset="0"/>
              </a:rPr>
              <a:t>Fast-casual pace</a:t>
            </a:r>
          </a:p>
          <a:p>
            <a:pPr marL="285750" indent="-285750" fontAlgn="b">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fontAlgn="b">
              <a:buFont typeface="Arial" panose="020B0604020202020204" pitchFamily="34" charset="0"/>
              <a:buChar char="•"/>
            </a:pPr>
            <a:r>
              <a:rPr lang="en-US" sz="1800" b="0" i="0" u="none" strike="noStrike" dirty="0">
                <a:solidFill>
                  <a:schemeClr val="tx1"/>
                </a:solidFill>
                <a:effectLst/>
                <a:latin typeface="Poppins" panose="00000500000000000000" pitchFamily="2" charset="0"/>
                <a:cs typeface="Poppins" panose="00000500000000000000" pitchFamily="2" charset="0"/>
              </a:rPr>
              <a:t>Moderate price</a:t>
            </a:r>
            <a:endParaRPr lang="en-US" dirty="0">
              <a:latin typeface="Poppins" panose="00000500000000000000" pitchFamily="2" charset="0"/>
              <a:cs typeface="Poppins" panose="00000500000000000000" pitchFamily="2" charset="0"/>
            </a:endParaRPr>
          </a:p>
          <a:p>
            <a:pPr marL="285750" indent="-285750" fontAlgn="b">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fontAlgn="b">
              <a:buFont typeface="Arial" panose="020B0604020202020204" pitchFamily="34" charset="0"/>
              <a:buChar char="•"/>
            </a:pPr>
            <a:r>
              <a:rPr lang="en-US" sz="1800" b="0" i="0" u="none" strike="noStrike" dirty="0">
                <a:solidFill>
                  <a:schemeClr val="tx1"/>
                </a:solidFill>
                <a:effectLst/>
                <a:latin typeface="Poppins" panose="00000500000000000000" pitchFamily="2" charset="0"/>
                <a:cs typeface="Poppins" panose="00000500000000000000" pitchFamily="2" charset="0"/>
              </a:rPr>
              <a:t>Variety of offerings – from several Latin American countries</a:t>
            </a:r>
            <a:endParaRPr lang="en-US" dirty="0">
              <a:latin typeface="Poppins" panose="00000500000000000000" pitchFamily="2" charset="0"/>
              <a:cs typeface="Poppins" panose="00000500000000000000" pitchFamily="2" charset="0"/>
            </a:endParaRPr>
          </a:p>
          <a:p>
            <a:pPr marL="285750" indent="-285750" fontAlgn="b">
              <a:buFont typeface="Arial" panose="020B0604020202020204" pitchFamily="34" charset="0"/>
              <a:buChar char="•"/>
            </a:pPr>
            <a:endParaRPr lang="en-US" sz="1800" b="0" i="0" u="none" strike="noStrike" dirty="0">
              <a:solidFill>
                <a:schemeClr val="tx1"/>
              </a:solidFill>
              <a:effectLst/>
              <a:latin typeface="Poppins" panose="00000500000000000000" pitchFamily="2" charset="0"/>
              <a:cs typeface="Poppins" panose="00000500000000000000" pitchFamily="2" charset="0"/>
            </a:endParaRPr>
          </a:p>
          <a:p>
            <a:pPr marL="285750" indent="-285750" fontAlgn="b">
              <a:buFont typeface="Arial" panose="020B0604020202020204" pitchFamily="34" charset="0"/>
              <a:buChar char="•"/>
            </a:pPr>
            <a:r>
              <a:rPr lang="en-US" dirty="0">
                <a:latin typeface="Poppins" panose="00000500000000000000" pitchFamily="2" charset="0"/>
                <a:cs typeface="Poppins" panose="00000500000000000000" pitchFamily="2" charset="0"/>
              </a:rPr>
              <a:t>Focus on health</a:t>
            </a:r>
            <a:endParaRPr lang="en-US" sz="1800" b="0" i="0" u="none" strike="noStrike" dirty="0">
              <a:solidFill>
                <a:schemeClr val="tx1"/>
              </a:solidFill>
              <a:effectLst/>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967078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40087"/>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4: Market opportunity</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5" name="TextBox 4">
            <a:extLst>
              <a:ext uri="{FF2B5EF4-FFF2-40B4-BE49-F238E27FC236}">
                <a16:creationId xmlns:a16="http://schemas.microsoft.com/office/drawing/2014/main" id="{E9EF19C8-8CA1-BEB9-91BA-382007619BD6}"/>
              </a:ext>
            </a:extLst>
          </p:cNvPr>
          <p:cNvSpPr txBox="1"/>
          <p:nvPr/>
        </p:nvSpPr>
        <p:spPr>
          <a:xfrm>
            <a:off x="349138" y="1280174"/>
            <a:ext cx="8194787" cy="1631216"/>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The size of market opportunities is measured by the potential future revenue of your business</a:t>
            </a:r>
            <a:endParaRPr lang="en-US" sz="2000" dirty="0">
              <a:latin typeface="Poppins" panose="00000500000000000000" pitchFamily="2" charset="0"/>
              <a:cs typeface="Poppins" panose="00000500000000000000" pitchFamily="2" charset="0"/>
            </a:endParaRPr>
          </a:p>
          <a:p>
            <a:pPr algn="ctr"/>
            <a:endParaRPr lang="en-US" sz="2000"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Future revenue can be thought of in at least three different ways:</a:t>
            </a:r>
          </a:p>
        </p:txBody>
      </p:sp>
      <p:sp>
        <p:nvSpPr>
          <p:cNvPr id="3" name="TextBox 2">
            <a:extLst>
              <a:ext uri="{FF2B5EF4-FFF2-40B4-BE49-F238E27FC236}">
                <a16:creationId xmlns:a16="http://schemas.microsoft.com/office/drawing/2014/main" id="{DF6D2792-3794-3D85-9263-0F5A6514AE66}"/>
              </a:ext>
            </a:extLst>
          </p:cNvPr>
          <p:cNvSpPr txBox="1"/>
          <p:nvPr/>
        </p:nvSpPr>
        <p:spPr>
          <a:xfrm>
            <a:off x="472963" y="2911390"/>
            <a:ext cx="7947136" cy="3693319"/>
          </a:xfrm>
          <a:prstGeom prst="rect">
            <a:avLst/>
          </a:prstGeom>
          <a:noFill/>
        </p:spPr>
        <p:txBody>
          <a:bodyPr wrap="square" rtlCol="0">
            <a:spAutoFit/>
          </a:bodyPr>
          <a:lstStyle/>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Total </a:t>
            </a:r>
          </a:p>
          <a:p>
            <a:pPr algn="ctr"/>
            <a:r>
              <a:rPr lang="en-US" dirty="0">
                <a:latin typeface="Poppins" panose="00000500000000000000" pitchFamily="2" charset="0"/>
                <a:cs typeface="Poppins" panose="00000500000000000000" pitchFamily="2" charset="0"/>
              </a:rPr>
              <a:t>available market (TAM);</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Serviceable </a:t>
            </a:r>
          </a:p>
          <a:p>
            <a:pPr algn="ctr"/>
            <a:r>
              <a:rPr lang="en-US" dirty="0">
                <a:latin typeface="Poppins" panose="00000500000000000000" pitchFamily="2" charset="0"/>
                <a:cs typeface="Poppins" panose="00000500000000000000" pitchFamily="2" charset="0"/>
              </a:rPr>
              <a:t>available market (SAM);</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Serviceable </a:t>
            </a:r>
          </a:p>
          <a:p>
            <a:pPr algn="ctr"/>
            <a:r>
              <a:rPr lang="en-US" dirty="0">
                <a:latin typeface="Poppins" panose="00000500000000000000" pitchFamily="2" charset="0"/>
                <a:cs typeface="Poppins" panose="00000500000000000000" pitchFamily="2" charset="0"/>
              </a:rPr>
              <a:t>obtainable market (SOM).</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These concepts should ideally be reflected in $ values and the presenter should provide key underlying assumptions about where these numbers come from</a:t>
            </a:r>
          </a:p>
        </p:txBody>
      </p:sp>
    </p:spTree>
    <p:extLst>
      <p:ext uri="{BB962C8B-B14F-4D97-AF65-F5344CB8AC3E}">
        <p14:creationId xmlns:p14="http://schemas.microsoft.com/office/powerpoint/2010/main" val="1786710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40087"/>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4: Market opportunity</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5" name="TextBox 4">
            <a:extLst>
              <a:ext uri="{FF2B5EF4-FFF2-40B4-BE49-F238E27FC236}">
                <a16:creationId xmlns:a16="http://schemas.microsoft.com/office/drawing/2014/main" id="{E9EF19C8-8CA1-BEB9-91BA-382007619BD6}"/>
              </a:ext>
            </a:extLst>
          </p:cNvPr>
          <p:cNvSpPr txBox="1"/>
          <p:nvPr/>
        </p:nvSpPr>
        <p:spPr>
          <a:xfrm>
            <a:off x="349138" y="1280174"/>
            <a:ext cx="8194787" cy="1323439"/>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The size of market opportunities is measured by the potential future revenue of your business</a:t>
            </a:r>
            <a:endParaRPr lang="en-US" sz="2000" dirty="0">
              <a:latin typeface="Poppins" panose="00000500000000000000" pitchFamily="2" charset="0"/>
              <a:cs typeface="Poppins" panose="00000500000000000000" pitchFamily="2" charset="0"/>
            </a:endParaRPr>
          </a:p>
          <a:p>
            <a:pPr algn="ctr"/>
            <a:endParaRPr lang="en-US" sz="2000"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Future revenue can be thought of in three different ways:</a:t>
            </a:r>
          </a:p>
        </p:txBody>
      </p:sp>
      <p:sp>
        <p:nvSpPr>
          <p:cNvPr id="3" name="TextBox 2">
            <a:extLst>
              <a:ext uri="{FF2B5EF4-FFF2-40B4-BE49-F238E27FC236}">
                <a16:creationId xmlns:a16="http://schemas.microsoft.com/office/drawing/2014/main" id="{DF6D2792-3794-3D85-9263-0F5A6514AE66}"/>
              </a:ext>
            </a:extLst>
          </p:cNvPr>
          <p:cNvSpPr txBox="1"/>
          <p:nvPr/>
        </p:nvSpPr>
        <p:spPr>
          <a:xfrm>
            <a:off x="703206" y="2518424"/>
            <a:ext cx="7947136" cy="4093428"/>
          </a:xfrm>
          <a:prstGeom prst="rect">
            <a:avLst/>
          </a:prstGeom>
          <a:noFill/>
        </p:spPr>
        <p:txBody>
          <a:bodyPr wrap="square" rtlCol="0">
            <a:spAutoFit/>
          </a:bodyPr>
          <a:lstStyle/>
          <a:p>
            <a:pPr algn="ctr"/>
            <a:endParaRPr lang="en-US" sz="2000"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Total </a:t>
            </a:r>
          </a:p>
          <a:p>
            <a:pPr algn="ctr"/>
            <a:r>
              <a:rPr lang="en-US" sz="2000" dirty="0">
                <a:latin typeface="Poppins" panose="00000500000000000000" pitchFamily="2" charset="0"/>
                <a:cs typeface="Poppins" panose="00000500000000000000" pitchFamily="2" charset="0"/>
              </a:rPr>
              <a:t>available market (TAM);</a:t>
            </a:r>
          </a:p>
          <a:p>
            <a:pPr algn="ctr"/>
            <a:endParaRPr lang="en-US" sz="2000"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Serviceable </a:t>
            </a:r>
          </a:p>
          <a:p>
            <a:pPr algn="ctr"/>
            <a:r>
              <a:rPr lang="en-US" sz="2000" dirty="0">
                <a:latin typeface="Poppins" panose="00000500000000000000" pitchFamily="2" charset="0"/>
                <a:cs typeface="Poppins" panose="00000500000000000000" pitchFamily="2" charset="0"/>
              </a:rPr>
              <a:t>available market (SAM);</a:t>
            </a:r>
          </a:p>
          <a:p>
            <a:pPr algn="ctr"/>
            <a:endParaRPr lang="en-US" sz="2000"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Serviceable </a:t>
            </a:r>
          </a:p>
          <a:p>
            <a:pPr algn="ctr"/>
            <a:r>
              <a:rPr lang="en-US" sz="2000" dirty="0">
                <a:latin typeface="Poppins" panose="00000500000000000000" pitchFamily="2" charset="0"/>
                <a:cs typeface="Poppins" panose="00000500000000000000" pitchFamily="2" charset="0"/>
              </a:rPr>
              <a:t>obtainable market (SOM).</a:t>
            </a:r>
          </a:p>
          <a:p>
            <a:pPr algn="ctr"/>
            <a:endParaRPr lang="en-US" sz="2000"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These concepts should be reflected in $ values and the presenter should provide key underlying assumptions about where these numbers come from. </a:t>
            </a:r>
          </a:p>
        </p:txBody>
      </p:sp>
      <p:sp>
        <p:nvSpPr>
          <p:cNvPr id="4" name="Rectangle 3">
            <a:extLst>
              <a:ext uri="{FF2B5EF4-FFF2-40B4-BE49-F238E27FC236}">
                <a16:creationId xmlns:a16="http://schemas.microsoft.com/office/drawing/2014/main" id="{BBEEF261-B517-87B4-FDD3-A867EB05CF46}"/>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8B990D9-EB21-15CD-B03E-7F904E3A86A9}"/>
              </a:ext>
            </a:extLst>
          </p:cNvPr>
          <p:cNvSpPr txBox="1"/>
          <p:nvPr/>
        </p:nvSpPr>
        <p:spPr>
          <a:xfrm>
            <a:off x="1820672" y="870919"/>
            <a:ext cx="5502654" cy="5509200"/>
          </a:xfrm>
          <a:prstGeom prst="rect">
            <a:avLst/>
          </a:prstGeom>
          <a:solidFill>
            <a:schemeClr val="bg1"/>
          </a:solidFill>
          <a:ln>
            <a:solidFill>
              <a:schemeClr val="tx1"/>
            </a:solidFill>
          </a:ln>
        </p:spPr>
        <p:txBody>
          <a:bodyPr wrap="square">
            <a:spAutoFit/>
          </a:bodyPr>
          <a:lstStyle/>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r>
              <a:rPr lang="en-US" sz="1600" b="1" dirty="0">
                <a:latin typeface="Poppins" panose="00000500000000000000" pitchFamily="2" charset="0"/>
                <a:cs typeface="Poppins" panose="00000500000000000000" pitchFamily="2" charset="0"/>
              </a:rPr>
              <a:t>TAM/SAM/SOM is typically most relevant for high-growth businesses</a:t>
            </a:r>
          </a:p>
          <a:p>
            <a:pPr algn="ctr"/>
            <a:endParaRPr lang="en-US" sz="1600" b="1"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For businesses that hope to grow rapidly, the concepts of TAM and SAM are important indications of their market opportunity. However, these concepts might not be relevant to businesses that hope to grow only modestly or hope to merely “optimize” their profitability, by for example, lowering costs, offering limited new products/services, or reaching a slightly broader range of customers. In these cases, often SOM is the only relevant concept and the market opportunity for the business can just be presented as increasing somewhat in the short (3-5) or mid-term future (5+) years.</a:t>
            </a:r>
          </a:p>
          <a:p>
            <a:pPr algn="ctr"/>
            <a:endParaRPr lang="en-US" sz="1600" dirty="0">
              <a:latin typeface="Poppins" panose="00000500000000000000" pitchFamily="2" charset="0"/>
              <a:cs typeface="Poppins" panose="00000500000000000000" pitchFamily="2" charset="0"/>
            </a:endParaRPr>
          </a:p>
        </p:txBody>
      </p:sp>
      <p:pic>
        <p:nvPicPr>
          <p:cNvPr id="8" name="Picture 7" descr="A blue logo with a couple of people climbing a mountain&#10;&#10;Description automatically generated">
            <a:extLst>
              <a:ext uri="{FF2B5EF4-FFF2-40B4-BE49-F238E27FC236}">
                <a16:creationId xmlns:a16="http://schemas.microsoft.com/office/drawing/2014/main" id="{E5FB9283-5F21-4685-A589-C505F6D34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704" y="1048441"/>
            <a:ext cx="1450589" cy="1159450"/>
          </a:xfrm>
          <a:prstGeom prst="rect">
            <a:avLst/>
          </a:prstGeom>
        </p:spPr>
      </p:pic>
    </p:spTree>
    <p:extLst>
      <p:ext uri="{BB962C8B-B14F-4D97-AF65-F5344CB8AC3E}">
        <p14:creationId xmlns:p14="http://schemas.microsoft.com/office/powerpoint/2010/main" val="1235410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graphicFrame>
        <p:nvGraphicFramePr>
          <p:cNvPr id="9" name="Table 8">
            <a:extLst>
              <a:ext uri="{FF2B5EF4-FFF2-40B4-BE49-F238E27FC236}">
                <a16:creationId xmlns:a16="http://schemas.microsoft.com/office/drawing/2014/main" id="{A0C35423-1266-CAA7-C9AD-BCB04148D0D9}"/>
              </a:ext>
            </a:extLst>
          </p:cNvPr>
          <p:cNvGraphicFramePr>
            <a:graphicFrameLocks noGrp="1"/>
          </p:cNvGraphicFramePr>
          <p:nvPr>
            <p:extLst>
              <p:ext uri="{D42A27DB-BD31-4B8C-83A1-F6EECF244321}">
                <p14:modId xmlns:p14="http://schemas.microsoft.com/office/powerpoint/2010/main" val="1748243410"/>
              </p:ext>
            </p:extLst>
          </p:nvPr>
        </p:nvGraphicFramePr>
        <p:xfrm>
          <a:off x="118920" y="677698"/>
          <a:ext cx="8906159" cy="6035040"/>
        </p:xfrm>
        <a:graphic>
          <a:graphicData uri="http://schemas.openxmlformats.org/drawingml/2006/table">
            <a:tbl>
              <a:tblPr firstRow="1" bandRow="1">
                <a:tableStyleId>{5C22544A-7EE6-4342-B048-85BDC9FD1C3A}</a:tableStyleId>
              </a:tblPr>
              <a:tblGrid>
                <a:gridCol w="1838858">
                  <a:extLst>
                    <a:ext uri="{9D8B030D-6E8A-4147-A177-3AD203B41FA5}">
                      <a16:colId xmlns:a16="http://schemas.microsoft.com/office/drawing/2014/main" val="3755630279"/>
                    </a:ext>
                  </a:extLst>
                </a:gridCol>
                <a:gridCol w="1532145">
                  <a:extLst>
                    <a:ext uri="{9D8B030D-6E8A-4147-A177-3AD203B41FA5}">
                      <a16:colId xmlns:a16="http://schemas.microsoft.com/office/drawing/2014/main" val="1093284821"/>
                    </a:ext>
                  </a:extLst>
                </a:gridCol>
                <a:gridCol w="2091727">
                  <a:extLst>
                    <a:ext uri="{9D8B030D-6E8A-4147-A177-3AD203B41FA5}">
                      <a16:colId xmlns:a16="http://schemas.microsoft.com/office/drawing/2014/main" val="2085611586"/>
                    </a:ext>
                  </a:extLst>
                </a:gridCol>
                <a:gridCol w="1752600">
                  <a:extLst>
                    <a:ext uri="{9D8B030D-6E8A-4147-A177-3AD203B41FA5}">
                      <a16:colId xmlns:a16="http://schemas.microsoft.com/office/drawing/2014/main" val="3765071227"/>
                    </a:ext>
                  </a:extLst>
                </a:gridCol>
                <a:gridCol w="1690829">
                  <a:extLst>
                    <a:ext uri="{9D8B030D-6E8A-4147-A177-3AD203B41FA5}">
                      <a16:colId xmlns:a16="http://schemas.microsoft.com/office/drawing/2014/main" val="2085163036"/>
                    </a:ext>
                  </a:extLst>
                </a:gridCol>
              </a:tblGrid>
              <a:tr h="764184">
                <a:tc>
                  <a:txBody>
                    <a:bodyPr/>
                    <a:lstStyle/>
                    <a:p>
                      <a:pPr algn="ctr"/>
                      <a:r>
                        <a:rPr lang="en-US" sz="1200" b="0" u="sng" dirty="0">
                          <a:solidFill>
                            <a:sysClr val="windowText" lastClr="000000"/>
                          </a:solidFill>
                        </a:rPr>
                        <a:t>Concept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u="sng" dirty="0">
                          <a:solidFill>
                            <a:sysClr val="windowText" lastClr="000000"/>
                          </a:solidFill>
                        </a:rPr>
                        <a:t>Helpful hint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u="sng" dirty="0">
                          <a:solidFill>
                            <a:sysClr val="windowText" lastClr="000000"/>
                          </a:solidFill>
                        </a:rPr>
                        <a:t>Where does information about this concept come from?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u="sng" dirty="0">
                          <a:solidFill>
                            <a:sysClr val="windowText" lastClr="000000"/>
                          </a:solidFill>
                        </a:rPr>
                        <a:t>Example for products that needs to be shipped or delivered in person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u="sng" dirty="0">
                          <a:solidFill>
                            <a:sysClr val="windowText" lastClr="000000"/>
                          </a:solidFill>
                        </a:rPr>
                        <a:t>Example for an online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0238589"/>
                  </a:ext>
                </a:extLst>
              </a:tr>
              <a:tr h="14434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ysClr val="windowText" lastClr="000000"/>
                          </a:solidFill>
                        </a:rPr>
                        <a:t>TAM (Total Addressable Market): </a:t>
                      </a:r>
                      <a:r>
                        <a:rPr lang="en-US" sz="1200" dirty="0">
                          <a:solidFill>
                            <a:sysClr val="windowText" lastClr="000000"/>
                          </a:solidFill>
                        </a:rPr>
                        <a:t>This is the overall revenue opportunity available if your company could successfully to all of your potential customers.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ysClr val="windowText" lastClr="000000"/>
                          </a:solidFill>
                        </a:rPr>
                        <a:t>Think of this as your “dream” market – a long-term estimate of how big your business could potentially grow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Tx/>
                        <a:buChar char="-"/>
                      </a:pPr>
                      <a:r>
                        <a:rPr lang="en-US" sz="1200" dirty="0">
                          <a:solidFill>
                            <a:sysClr val="windowText" lastClr="000000"/>
                          </a:solidFill>
                        </a:rPr>
                        <a:t>Online research about the size of markets for different products/ services</a:t>
                      </a:r>
                    </a:p>
                    <a:p>
                      <a:pPr marL="171450" indent="-171450">
                        <a:buFontTx/>
                        <a:buChar char="-"/>
                      </a:pPr>
                      <a:r>
                        <a:rPr lang="en-US" sz="1200" dirty="0">
                          <a:solidFill>
                            <a:sysClr val="windowText" lastClr="000000"/>
                          </a:solidFill>
                        </a:rPr>
                        <a:t>Speaking to a market research firm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ysClr val="windowText" lastClr="000000"/>
                          </a:solidFill>
                        </a:rPr>
                        <a:t>Amount of money that could be made in a year by selling to people everywhere – either across the state, nationally, or internationally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ysClr val="windowText" lastClr="000000"/>
                          </a:solidFill>
                        </a:rPr>
                        <a:t>Amount of money that could be made in a year by selling to many different types of people – not just those already interested in your type of service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0916265"/>
                  </a:ext>
                </a:extLst>
              </a:tr>
              <a:tr h="1896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ysClr val="windowText" lastClr="000000"/>
                          </a:solidFill>
                        </a:rPr>
                        <a:t>SAM (Serviceable Available Market): </a:t>
                      </a:r>
                      <a:r>
                        <a:rPr lang="en-US" sz="1200" dirty="0">
                          <a:solidFill>
                            <a:sysClr val="windowText" lastClr="000000"/>
                          </a:solidFill>
                        </a:rPr>
                        <a:t>This is a portion of TAM, this either represents the amount of revenue that could come from the geographic area your business could currently reach or the most obviously interested type of customer.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ysClr val="windowText" lastClr="000000"/>
                          </a:solidFill>
                        </a:rPr>
                        <a:t>This estimate is the amount of money that the companies you compete against earn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Tx/>
                        <a:buChar char="-"/>
                      </a:pPr>
                      <a:r>
                        <a:rPr lang="en-US" sz="1200" dirty="0">
                          <a:solidFill>
                            <a:sysClr val="windowText" lastClr="000000"/>
                          </a:solidFill>
                        </a:rPr>
                        <a:t>Online research about the size of markets</a:t>
                      </a:r>
                    </a:p>
                    <a:p>
                      <a:pPr marL="171450" indent="-171450">
                        <a:buFontTx/>
                        <a:buChar char="-"/>
                      </a:pPr>
                      <a:r>
                        <a:rPr lang="en-US" sz="1200" dirty="0">
                          <a:solidFill>
                            <a:sysClr val="windowText" lastClr="000000"/>
                          </a:solidFill>
                        </a:rPr>
                        <a:t>Online research about the revenue of your major competitors</a:t>
                      </a:r>
                    </a:p>
                    <a:p>
                      <a:pPr marL="171450" indent="-171450">
                        <a:buFontTx/>
                        <a:buChar char="-"/>
                      </a:pPr>
                      <a:r>
                        <a:rPr lang="en-US" sz="1200" dirty="0">
                          <a:solidFill>
                            <a:sysClr val="windowText" lastClr="000000"/>
                          </a:solidFill>
                        </a:rPr>
                        <a:t>Speaking to a market research firm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ysClr val="windowText" lastClr="000000"/>
                          </a:solidFill>
                        </a:rPr>
                        <a:t>Amount of money that could be made in a year by selling to people in your local region (city or state)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ysClr val="windowText" lastClr="000000"/>
                          </a:solidFill>
                        </a:rPr>
                        <a:t>Amount of money that could be made in a year by selling to all of the customers that are already interested in buying a service like yours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2245779"/>
                  </a:ext>
                </a:extLst>
              </a:tr>
              <a:tr h="1217034">
                <a:tc>
                  <a:txBody>
                    <a:bodyPr/>
                    <a:lstStyle/>
                    <a:p>
                      <a:r>
                        <a:rPr lang="en-US" sz="1200" b="1" dirty="0">
                          <a:solidFill>
                            <a:sysClr val="windowText" lastClr="000000"/>
                          </a:solidFill>
                        </a:rPr>
                        <a:t>SOM (Serviceable Obtainable Market): </a:t>
                      </a:r>
                      <a:r>
                        <a:rPr lang="en-US" sz="1200" dirty="0">
                          <a:solidFill>
                            <a:sysClr val="windowText" lastClr="000000"/>
                          </a:solidFill>
                        </a:rPr>
                        <a:t>This is the portion of SAM that you can realistically capture in the shorter term given your competition and current resources.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rPr>
                        <a:t>This is a realistic estimate of what your business can earn within the next 5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Tx/>
                        <a:buChar char="-"/>
                      </a:pPr>
                      <a:r>
                        <a:rPr lang="en-US" sz="1200" dirty="0">
                          <a:solidFill>
                            <a:sysClr val="windowText" lastClr="000000"/>
                          </a:solidFill>
                        </a:rPr>
                        <a:t>Online research or in-person investigation about a competitor similar to you</a:t>
                      </a:r>
                    </a:p>
                    <a:p>
                      <a:pPr marL="171450" indent="-171450">
                        <a:buFontTx/>
                        <a:buChar char="-"/>
                      </a:pPr>
                      <a:r>
                        <a:rPr lang="en-US" sz="1200" dirty="0">
                          <a:solidFill>
                            <a:sysClr val="windowText" lastClr="000000"/>
                          </a:solidFill>
                        </a:rPr>
                        <a:t>Your estimates of how much you could produce</a:t>
                      </a:r>
                    </a:p>
                    <a:p>
                      <a:pPr marL="171450" indent="-171450">
                        <a:buFontTx/>
                        <a:buChar char="-"/>
                      </a:pPr>
                      <a:r>
                        <a:rPr lang="en-US" sz="1200" dirty="0">
                          <a:solidFill>
                            <a:sysClr val="windowText" lastClr="000000"/>
                          </a:solidFill>
                        </a:rPr>
                        <a:t>Speaking to a market research firm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ysClr val="windowText" lastClr="000000"/>
                          </a:solidFill>
                        </a:rPr>
                        <a:t>Amount of money that could be made in a year by selling to people in the part of the city where you start selling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ysClr val="windowText" lastClr="000000"/>
                          </a:solidFill>
                        </a:rPr>
                        <a:t>Amount of money that could be made in a year by selling to a share of the people that already are interested in a service like yours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5292918"/>
                  </a:ext>
                </a:extLst>
              </a:tr>
            </a:tbl>
          </a:graphicData>
        </a:graphic>
      </p:graphicFrame>
    </p:spTree>
    <p:extLst>
      <p:ext uri="{BB962C8B-B14F-4D97-AF65-F5344CB8AC3E}">
        <p14:creationId xmlns:p14="http://schemas.microsoft.com/office/powerpoint/2010/main" val="3609058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40087"/>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4: Market opportunity</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5" name="TextBox 4">
            <a:extLst>
              <a:ext uri="{FF2B5EF4-FFF2-40B4-BE49-F238E27FC236}">
                <a16:creationId xmlns:a16="http://schemas.microsoft.com/office/drawing/2014/main" id="{E9EF19C8-8CA1-BEB9-91BA-382007619BD6}"/>
              </a:ext>
            </a:extLst>
          </p:cNvPr>
          <p:cNvSpPr txBox="1"/>
          <p:nvPr/>
        </p:nvSpPr>
        <p:spPr>
          <a:xfrm>
            <a:off x="349138" y="1280174"/>
            <a:ext cx="8194787" cy="2554545"/>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Your serviceable obtainable market (SOM) is an important concept because it is an estimate of how much money your business is likely to early in the near- to mid-term (1-3 years). SOM should be less speculative than SAM or TAM.</a:t>
            </a:r>
          </a:p>
          <a:p>
            <a:pPr algn="ctr"/>
            <a:endParaRPr lang="en-US" sz="2000"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Accurately estimating SOM should be done by using, and comparing the results of, three different approaches. This is known as “triangulation”. The three different approaches are:</a:t>
            </a:r>
          </a:p>
        </p:txBody>
      </p:sp>
      <p:sp>
        <p:nvSpPr>
          <p:cNvPr id="4" name="TextBox 3">
            <a:extLst>
              <a:ext uri="{FF2B5EF4-FFF2-40B4-BE49-F238E27FC236}">
                <a16:creationId xmlns:a16="http://schemas.microsoft.com/office/drawing/2014/main" id="{C3D13350-FC70-67FF-5104-84589F2AC5C8}"/>
              </a:ext>
            </a:extLst>
          </p:cNvPr>
          <p:cNvSpPr txBox="1"/>
          <p:nvPr/>
        </p:nvSpPr>
        <p:spPr>
          <a:xfrm>
            <a:off x="6482798" y="5796700"/>
            <a:ext cx="2194559" cy="707886"/>
          </a:xfrm>
          <a:prstGeom prst="rect">
            <a:avLst/>
          </a:prstGeom>
          <a:noFill/>
        </p:spPr>
        <p:txBody>
          <a:bodyPr wrap="square">
            <a:spAutoFit/>
          </a:bodyPr>
          <a:lstStyle/>
          <a:p>
            <a:pPr algn="ctr"/>
            <a:r>
              <a:rPr lang="en-US" sz="2000" b="1" u="none" dirty="0">
                <a:solidFill>
                  <a:schemeClr val="tx1"/>
                </a:solidFill>
                <a:latin typeface="Poppins" panose="00000500000000000000" pitchFamily="2" charset="0"/>
                <a:cs typeface="Poppins" panose="00000500000000000000" pitchFamily="2" charset="0"/>
              </a:rPr>
              <a:t>Bottom-up approach</a:t>
            </a:r>
          </a:p>
        </p:txBody>
      </p:sp>
      <p:sp>
        <p:nvSpPr>
          <p:cNvPr id="6" name="TextBox 5">
            <a:extLst>
              <a:ext uri="{FF2B5EF4-FFF2-40B4-BE49-F238E27FC236}">
                <a16:creationId xmlns:a16="http://schemas.microsoft.com/office/drawing/2014/main" id="{DDC71AF8-EF3F-4F3A-3AFD-ECDF8CB814F5}"/>
              </a:ext>
            </a:extLst>
          </p:cNvPr>
          <p:cNvSpPr txBox="1"/>
          <p:nvPr/>
        </p:nvSpPr>
        <p:spPr>
          <a:xfrm>
            <a:off x="560482" y="5796700"/>
            <a:ext cx="2194559" cy="707886"/>
          </a:xfrm>
          <a:prstGeom prst="rect">
            <a:avLst/>
          </a:prstGeom>
          <a:noFill/>
        </p:spPr>
        <p:txBody>
          <a:bodyPr wrap="square">
            <a:spAutoFit/>
          </a:bodyPr>
          <a:lstStyle/>
          <a:p>
            <a:pPr algn="ctr"/>
            <a:r>
              <a:rPr lang="en-US" sz="2000" b="1" u="none" dirty="0">
                <a:solidFill>
                  <a:schemeClr val="tx1"/>
                </a:solidFill>
                <a:latin typeface="Poppins" panose="00000500000000000000" pitchFamily="2" charset="0"/>
                <a:cs typeface="Poppins" panose="00000500000000000000" pitchFamily="2" charset="0"/>
              </a:rPr>
              <a:t>Top-down approach</a:t>
            </a:r>
          </a:p>
        </p:txBody>
      </p:sp>
      <p:sp>
        <p:nvSpPr>
          <p:cNvPr id="7" name="TextBox 6">
            <a:extLst>
              <a:ext uri="{FF2B5EF4-FFF2-40B4-BE49-F238E27FC236}">
                <a16:creationId xmlns:a16="http://schemas.microsoft.com/office/drawing/2014/main" id="{1B1DCDC7-05F9-19C7-E895-6C89BFEDB45A}"/>
              </a:ext>
            </a:extLst>
          </p:cNvPr>
          <p:cNvSpPr txBox="1"/>
          <p:nvPr/>
        </p:nvSpPr>
        <p:spPr>
          <a:xfrm>
            <a:off x="3349252" y="5796700"/>
            <a:ext cx="2194559" cy="707886"/>
          </a:xfrm>
          <a:prstGeom prst="rect">
            <a:avLst/>
          </a:prstGeom>
          <a:noFill/>
        </p:spPr>
        <p:txBody>
          <a:bodyPr wrap="square">
            <a:spAutoFit/>
          </a:bodyPr>
          <a:lstStyle/>
          <a:p>
            <a:pPr algn="ctr"/>
            <a:r>
              <a:rPr lang="en-US" sz="2000" b="1" u="none" dirty="0">
                <a:solidFill>
                  <a:schemeClr val="tx1"/>
                </a:solidFill>
                <a:latin typeface="Poppins" panose="00000500000000000000" pitchFamily="2" charset="0"/>
                <a:cs typeface="Poppins" panose="00000500000000000000" pitchFamily="2" charset="0"/>
              </a:rPr>
              <a:t>Yardstick approach</a:t>
            </a:r>
          </a:p>
        </p:txBody>
      </p:sp>
      <p:cxnSp>
        <p:nvCxnSpPr>
          <p:cNvPr id="8" name="Straight Arrow Connector 7">
            <a:extLst>
              <a:ext uri="{FF2B5EF4-FFF2-40B4-BE49-F238E27FC236}">
                <a16:creationId xmlns:a16="http://schemas.microsoft.com/office/drawing/2014/main" id="{E702F08B-F847-ECE1-79AB-1E7EBBACC1CD}"/>
              </a:ext>
            </a:extLst>
          </p:cNvPr>
          <p:cNvCxnSpPr>
            <a:cxnSpLocks/>
            <a:stCxn id="6" idx="0"/>
            <a:endCxn id="12" idx="1"/>
          </p:cNvCxnSpPr>
          <p:nvPr/>
        </p:nvCxnSpPr>
        <p:spPr>
          <a:xfrm flipV="1">
            <a:off x="1657762" y="4543360"/>
            <a:ext cx="1974953" cy="1253340"/>
          </a:xfrm>
          <a:prstGeom prst="straightConnector1">
            <a:avLst/>
          </a:prstGeom>
          <a:ln w="41275">
            <a:solidFill>
              <a:schemeClr val="tx1"/>
            </a:solidFill>
            <a:headEnd w="lg" len="lg"/>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757B457A-2B50-D3D3-FA3A-8A8DDAA723BF}"/>
              </a:ext>
            </a:extLst>
          </p:cNvPr>
          <p:cNvCxnSpPr>
            <a:cxnSpLocks/>
            <a:stCxn id="7" idx="0"/>
            <a:endCxn id="12" idx="2"/>
          </p:cNvCxnSpPr>
          <p:nvPr/>
        </p:nvCxnSpPr>
        <p:spPr>
          <a:xfrm flipH="1" flipV="1">
            <a:off x="4446531" y="5051191"/>
            <a:ext cx="1" cy="745509"/>
          </a:xfrm>
          <a:prstGeom prst="straightConnector1">
            <a:avLst/>
          </a:prstGeom>
          <a:ln w="41275">
            <a:solidFill>
              <a:schemeClr val="tx1"/>
            </a:solidFill>
            <a:headEnd w="lg" len="lg"/>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E458BC9-6F0C-82B2-E657-3D4D1E25FC3A}"/>
              </a:ext>
            </a:extLst>
          </p:cNvPr>
          <p:cNvCxnSpPr>
            <a:cxnSpLocks/>
            <a:stCxn id="4" idx="0"/>
            <a:endCxn id="12" idx="3"/>
          </p:cNvCxnSpPr>
          <p:nvPr/>
        </p:nvCxnSpPr>
        <p:spPr>
          <a:xfrm flipH="1" flipV="1">
            <a:off x="5260347" y="4543360"/>
            <a:ext cx="2319731" cy="1253340"/>
          </a:xfrm>
          <a:prstGeom prst="straightConnector1">
            <a:avLst/>
          </a:prstGeom>
          <a:ln w="41275">
            <a:solidFill>
              <a:schemeClr val="tx1"/>
            </a:solidFill>
            <a:headEnd w="lg" len="lg"/>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8072BB2-BEBF-112F-F174-00E67AB36C8F}"/>
              </a:ext>
            </a:extLst>
          </p:cNvPr>
          <p:cNvSpPr txBox="1"/>
          <p:nvPr/>
        </p:nvSpPr>
        <p:spPr>
          <a:xfrm>
            <a:off x="3632715" y="4035528"/>
            <a:ext cx="1627632" cy="1015663"/>
          </a:xfrm>
          <a:prstGeom prst="rect">
            <a:avLst/>
          </a:prstGeom>
          <a:noFill/>
        </p:spPr>
        <p:txBody>
          <a:bodyPr wrap="square">
            <a:spAutoFit/>
          </a:bodyPr>
          <a:lstStyle/>
          <a:p>
            <a:pPr algn="ctr"/>
            <a:r>
              <a:rPr lang="en-US" sz="2000" i="1" u="none" dirty="0">
                <a:solidFill>
                  <a:schemeClr val="tx1"/>
                </a:solidFill>
                <a:latin typeface="Poppins" panose="00000500000000000000" pitchFamily="2" charset="0"/>
                <a:cs typeface="Poppins" panose="00000500000000000000" pitchFamily="2" charset="0"/>
              </a:rPr>
              <a:t>More accurate estimate</a:t>
            </a:r>
          </a:p>
        </p:txBody>
      </p:sp>
    </p:spTree>
    <p:extLst>
      <p:ext uri="{BB962C8B-B14F-4D97-AF65-F5344CB8AC3E}">
        <p14:creationId xmlns:p14="http://schemas.microsoft.com/office/powerpoint/2010/main" val="3635908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7" name="TextBox 6">
            <a:extLst>
              <a:ext uri="{FF2B5EF4-FFF2-40B4-BE49-F238E27FC236}">
                <a16:creationId xmlns:a16="http://schemas.microsoft.com/office/drawing/2014/main" id="{A33F1F9B-D44F-672F-F56C-11B4F644DDF9}"/>
              </a:ext>
            </a:extLst>
          </p:cNvPr>
          <p:cNvSpPr txBox="1"/>
          <p:nvPr/>
        </p:nvSpPr>
        <p:spPr>
          <a:xfrm>
            <a:off x="191728" y="1106133"/>
            <a:ext cx="6401096" cy="1323439"/>
          </a:xfrm>
          <a:prstGeom prst="rect">
            <a:avLst/>
          </a:prstGeom>
          <a:noFill/>
        </p:spPr>
        <p:txBody>
          <a:bodyPr wrap="square">
            <a:spAutoFit/>
          </a:bodyPr>
          <a:lstStyle/>
          <a:p>
            <a:pPr algn="ctr"/>
            <a:r>
              <a:rPr lang="en-US" sz="1600" u="none" dirty="0">
                <a:solidFill>
                  <a:schemeClr val="tx1"/>
                </a:solidFill>
                <a:latin typeface="Poppins" panose="00000500000000000000" pitchFamily="2" charset="0"/>
                <a:cs typeface="Poppins" panose="00000500000000000000" pitchFamily="2" charset="0"/>
              </a:rPr>
              <a:t>A top-down approach to revenue estimation assumes that there is an existing market (group of customers) for your, or similar, products or services. The question is, within the time period being projected (often 3-5 years), what portion of this market (slice of the pie) can your business take?</a:t>
            </a:r>
          </a:p>
        </p:txBody>
      </p:sp>
      <p:sp>
        <p:nvSpPr>
          <p:cNvPr id="6" name="TextBox 5">
            <a:extLst>
              <a:ext uri="{FF2B5EF4-FFF2-40B4-BE49-F238E27FC236}">
                <a16:creationId xmlns:a16="http://schemas.microsoft.com/office/drawing/2014/main" id="{B7AA6EB1-5E47-A745-76BC-37E8F30D7EFD}"/>
              </a:ext>
            </a:extLst>
          </p:cNvPr>
          <p:cNvSpPr txBox="1"/>
          <p:nvPr/>
        </p:nvSpPr>
        <p:spPr>
          <a:xfrm>
            <a:off x="210014" y="626039"/>
            <a:ext cx="7836408" cy="400110"/>
          </a:xfrm>
          <a:prstGeom prst="rect">
            <a:avLst/>
          </a:prstGeom>
          <a:noFill/>
        </p:spPr>
        <p:txBody>
          <a:bodyPr wrap="square">
            <a:spAutoFit/>
          </a:bodyPr>
          <a:lstStyle/>
          <a:p>
            <a:r>
              <a:rPr lang="en-US" sz="2000" b="1" dirty="0">
                <a:latin typeface="Poppins" panose="00000500000000000000" pitchFamily="2" charset="0"/>
                <a:cs typeface="Poppins" panose="00000500000000000000" pitchFamily="2" charset="0"/>
              </a:rPr>
              <a:t>Top-down approach</a:t>
            </a:r>
          </a:p>
        </p:txBody>
      </p:sp>
      <p:pic>
        <p:nvPicPr>
          <p:cNvPr id="2" name="Picture 1">
            <a:extLst>
              <a:ext uri="{FF2B5EF4-FFF2-40B4-BE49-F238E27FC236}">
                <a16:creationId xmlns:a16="http://schemas.microsoft.com/office/drawing/2014/main" id="{C963BE57-B788-29FE-6B5F-00DC0518A498}"/>
              </a:ext>
            </a:extLst>
          </p:cNvPr>
          <p:cNvPicPr>
            <a:picLocks noChangeAspect="1"/>
          </p:cNvPicPr>
          <p:nvPr/>
        </p:nvPicPr>
        <p:blipFill>
          <a:blip r:embed="rId2"/>
          <a:stretch>
            <a:fillRect/>
          </a:stretch>
        </p:blipFill>
        <p:spPr>
          <a:xfrm>
            <a:off x="7208685" y="826094"/>
            <a:ext cx="1675473" cy="1675473"/>
          </a:xfrm>
          <a:prstGeom prst="rect">
            <a:avLst/>
          </a:prstGeom>
        </p:spPr>
      </p:pic>
      <p:sp>
        <p:nvSpPr>
          <p:cNvPr id="3" name="TextBox 2">
            <a:extLst>
              <a:ext uri="{FF2B5EF4-FFF2-40B4-BE49-F238E27FC236}">
                <a16:creationId xmlns:a16="http://schemas.microsoft.com/office/drawing/2014/main" id="{43AFB3F1-7467-C769-5250-96B020909C23}"/>
              </a:ext>
            </a:extLst>
          </p:cNvPr>
          <p:cNvSpPr txBox="1"/>
          <p:nvPr/>
        </p:nvSpPr>
        <p:spPr>
          <a:xfrm>
            <a:off x="667513" y="3074040"/>
            <a:ext cx="2880359" cy="3539430"/>
          </a:xfrm>
          <a:prstGeom prst="rect">
            <a:avLst/>
          </a:prstGeom>
          <a:noFill/>
        </p:spPr>
        <p:txBody>
          <a:bodyPr wrap="square">
            <a:spAutoFit/>
          </a:bodyPr>
          <a:lstStyle/>
          <a:p>
            <a:pPr algn="ctr"/>
            <a:r>
              <a:rPr lang="en-US" sz="1600" b="1" u="none" dirty="0">
                <a:solidFill>
                  <a:schemeClr val="tx1"/>
                </a:solidFill>
                <a:latin typeface="Poppins" panose="00000500000000000000" pitchFamily="2" charset="0"/>
                <a:cs typeface="Poppins" panose="00000500000000000000" pitchFamily="2" charset="0"/>
              </a:rPr>
              <a:t>Where does this information come from?</a:t>
            </a:r>
          </a:p>
          <a:p>
            <a:pPr algn="ctr"/>
            <a:r>
              <a:rPr lang="en-US" sz="1600" u="none" dirty="0">
                <a:solidFill>
                  <a:schemeClr val="tx1"/>
                </a:solidFill>
                <a:latin typeface="Poppins" panose="00000500000000000000" pitchFamily="2" charset="0"/>
                <a:cs typeface="Poppins" panose="00000500000000000000" pitchFamily="2" charset="0"/>
              </a:rPr>
              <a:t>Determining how big a market is requires doing secondary research on a number of factors, including but not limited to the total revenue of companies offering similar products/services and the number of potential or existing customers that could be targeted.</a:t>
            </a:r>
          </a:p>
        </p:txBody>
      </p:sp>
      <p:sp>
        <p:nvSpPr>
          <p:cNvPr id="4" name="TextBox 3">
            <a:extLst>
              <a:ext uri="{FF2B5EF4-FFF2-40B4-BE49-F238E27FC236}">
                <a16:creationId xmlns:a16="http://schemas.microsoft.com/office/drawing/2014/main" id="{6BE3966B-6B6F-AAD1-6374-A422C29A4440}"/>
              </a:ext>
            </a:extLst>
          </p:cNvPr>
          <p:cNvSpPr txBox="1"/>
          <p:nvPr/>
        </p:nvSpPr>
        <p:spPr>
          <a:xfrm>
            <a:off x="5939791" y="2865996"/>
            <a:ext cx="2880359" cy="3539430"/>
          </a:xfrm>
          <a:prstGeom prst="rect">
            <a:avLst/>
          </a:prstGeom>
          <a:noFill/>
        </p:spPr>
        <p:txBody>
          <a:bodyPr wrap="square">
            <a:spAutoFit/>
          </a:bodyPr>
          <a:lstStyle/>
          <a:p>
            <a:pPr algn="ctr"/>
            <a:r>
              <a:rPr lang="en-US" sz="1600" i="1" u="none" dirty="0">
                <a:solidFill>
                  <a:schemeClr val="tx1"/>
                </a:solidFill>
                <a:latin typeface="Poppins" panose="00000500000000000000" pitchFamily="2" charset="0"/>
                <a:cs typeface="Poppins" panose="00000500000000000000" pitchFamily="2" charset="0"/>
              </a:rPr>
              <a:t>For our Latin American restaurant, we might see, for example, that the total market (amount of money spent) on restaurants in our area is $100 million per year. If we know that there are 10 restaurants in the area, then we might assume we can take a similar share of the market than the average restaurant – an estimate of $10 million.</a:t>
            </a:r>
          </a:p>
        </p:txBody>
      </p:sp>
      <p:pic>
        <p:nvPicPr>
          <p:cNvPr id="5" name="Picture 4">
            <a:extLst>
              <a:ext uri="{FF2B5EF4-FFF2-40B4-BE49-F238E27FC236}">
                <a16:creationId xmlns:a16="http://schemas.microsoft.com/office/drawing/2014/main" id="{D9BBAD5B-8C65-2BFA-FAE9-6D5C85C93E87}"/>
              </a:ext>
            </a:extLst>
          </p:cNvPr>
          <p:cNvPicPr>
            <a:picLocks noChangeAspect="1"/>
          </p:cNvPicPr>
          <p:nvPr/>
        </p:nvPicPr>
        <p:blipFill>
          <a:blip r:embed="rId3"/>
          <a:stretch>
            <a:fillRect/>
          </a:stretch>
        </p:blipFill>
        <p:spPr>
          <a:xfrm>
            <a:off x="4316984" y="2908743"/>
            <a:ext cx="1520444" cy="1519686"/>
          </a:xfrm>
          <a:prstGeom prst="rect">
            <a:avLst/>
          </a:prstGeom>
        </p:spPr>
      </p:pic>
    </p:spTree>
    <p:extLst>
      <p:ext uri="{BB962C8B-B14F-4D97-AF65-F5344CB8AC3E}">
        <p14:creationId xmlns:p14="http://schemas.microsoft.com/office/powerpoint/2010/main" val="3593619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7" name="TextBox 6">
            <a:extLst>
              <a:ext uri="{FF2B5EF4-FFF2-40B4-BE49-F238E27FC236}">
                <a16:creationId xmlns:a16="http://schemas.microsoft.com/office/drawing/2014/main" id="{A33F1F9B-D44F-672F-F56C-11B4F644DDF9}"/>
              </a:ext>
            </a:extLst>
          </p:cNvPr>
          <p:cNvSpPr txBox="1"/>
          <p:nvPr/>
        </p:nvSpPr>
        <p:spPr>
          <a:xfrm>
            <a:off x="191728" y="1106133"/>
            <a:ext cx="6894872" cy="1077218"/>
          </a:xfrm>
          <a:prstGeom prst="rect">
            <a:avLst/>
          </a:prstGeom>
          <a:noFill/>
        </p:spPr>
        <p:txBody>
          <a:bodyPr wrap="square">
            <a:spAutoFit/>
          </a:bodyPr>
          <a:lstStyle/>
          <a:p>
            <a:pPr algn="ctr"/>
            <a:r>
              <a:rPr lang="en-US" sz="1600" u="none" dirty="0">
                <a:solidFill>
                  <a:schemeClr val="tx1"/>
                </a:solidFill>
                <a:latin typeface="Poppins" panose="00000500000000000000" pitchFamily="2" charset="0"/>
                <a:cs typeface="Poppins" panose="00000500000000000000" pitchFamily="2" charset="0"/>
              </a:rPr>
              <a:t>A yardstick approach to revenue estimation assumes that to understand revenue, you should try and compare yourself to a similar company at a similar point of time in that company’s growth.</a:t>
            </a:r>
          </a:p>
        </p:txBody>
      </p:sp>
      <p:sp>
        <p:nvSpPr>
          <p:cNvPr id="6" name="TextBox 5">
            <a:extLst>
              <a:ext uri="{FF2B5EF4-FFF2-40B4-BE49-F238E27FC236}">
                <a16:creationId xmlns:a16="http://schemas.microsoft.com/office/drawing/2014/main" id="{B7AA6EB1-5E47-A745-76BC-37E8F30D7EFD}"/>
              </a:ext>
            </a:extLst>
          </p:cNvPr>
          <p:cNvSpPr txBox="1"/>
          <p:nvPr/>
        </p:nvSpPr>
        <p:spPr>
          <a:xfrm>
            <a:off x="210014" y="626039"/>
            <a:ext cx="7836408" cy="400110"/>
          </a:xfrm>
          <a:prstGeom prst="rect">
            <a:avLst/>
          </a:prstGeom>
          <a:noFill/>
        </p:spPr>
        <p:txBody>
          <a:bodyPr wrap="square">
            <a:spAutoFit/>
          </a:bodyPr>
          <a:lstStyle/>
          <a:p>
            <a:r>
              <a:rPr lang="en-US" sz="2000" b="1" dirty="0">
                <a:latin typeface="Poppins" panose="00000500000000000000" pitchFamily="2" charset="0"/>
                <a:cs typeface="Poppins" panose="00000500000000000000" pitchFamily="2" charset="0"/>
              </a:rPr>
              <a:t>Yardstick approach</a:t>
            </a:r>
          </a:p>
        </p:txBody>
      </p:sp>
      <p:sp>
        <p:nvSpPr>
          <p:cNvPr id="4" name="TextBox 3">
            <a:extLst>
              <a:ext uri="{FF2B5EF4-FFF2-40B4-BE49-F238E27FC236}">
                <a16:creationId xmlns:a16="http://schemas.microsoft.com/office/drawing/2014/main" id="{6BE3966B-6B6F-AAD1-6374-A422C29A4440}"/>
              </a:ext>
            </a:extLst>
          </p:cNvPr>
          <p:cNvSpPr txBox="1"/>
          <p:nvPr/>
        </p:nvSpPr>
        <p:spPr>
          <a:xfrm>
            <a:off x="6372225" y="3146035"/>
            <a:ext cx="2475357" cy="2062103"/>
          </a:xfrm>
          <a:prstGeom prst="rect">
            <a:avLst/>
          </a:prstGeom>
          <a:noFill/>
        </p:spPr>
        <p:txBody>
          <a:bodyPr wrap="square">
            <a:spAutoFit/>
          </a:bodyPr>
          <a:lstStyle/>
          <a:p>
            <a:pPr algn="ctr"/>
            <a:r>
              <a:rPr lang="en-US" sz="1600" i="1" u="none" dirty="0">
                <a:solidFill>
                  <a:schemeClr val="tx1"/>
                </a:solidFill>
                <a:latin typeface="Poppins" panose="00000500000000000000" pitchFamily="2" charset="0"/>
                <a:cs typeface="Poppins" panose="00000500000000000000" pitchFamily="2" charset="0"/>
              </a:rPr>
              <a:t>For our Latin American restaurant, we observe that a similar restaurant in a similar </a:t>
            </a:r>
            <a:r>
              <a:rPr lang="en-US" sz="1600" i="1" dirty="0">
                <a:latin typeface="Poppins" panose="00000500000000000000" pitchFamily="2" charset="0"/>
                <a:cs typeface="Poppins" panose="00000500000000000000" pitchFamily="2" charset="0"/>
              </a:rPr>
              <a:t>area </a:t>
            </a:r>
            <a:r>
              <a:rPr lang="en-US" sz="1600" i="1" u="none" dirty="0">
                <a:solidFill>
                  <a:schemeClr val="tx1"/>
                </a:solidFill>
                <a:latin typeface="Poppins" panose="00000500000000000000" pitchFamily="2" charset="0"/>
                <a:cs typeface="Poppins" panose="00000500000000000000" pitchFamily="2" charset="0"/>
              </a:rPr>
              <a:t>to ours was able to make $2 million annually in its third year.</a:t>
            </a:r>
          </a:p>
        </p:txBody>
      </p:sp>
      <p:pic>
        <p:nvPicPr>
          <p:cNvPr id="9" name="Picture 8">
            <a:extLst>
              <a:ext uri="{FF2B5EF4-FFF2-40B4-BE49-F238E27FC236}">
                <a16:creationId xmlns:a16="http://schemas.microsoft.com/office/drawing/2014/main" id="{210A0182-A251-1B3E-E8D2-85C248CF0B1B}"/>
              </a:ext>
            </a:extLst>
          </p:cNvPr>
          <p:cNvPicPr>
            <a:picLocks noChangeAspect="1"/>
          </p:cNvPicPr>
          <p:nvPr/>
        </p:nvPicPr>
        <p:blipFill>
          <a:blip r:embed="rId2"/>
          <a:srcRect t="24360" b="21333"/>
          <a:stretch/>
        </p:blipFill>
        <p:spPr>
          <a:xfrm>
            <a:off x="7196934" y="826094"/>
            <a:ext cx="1687224" cy="1675472"/>
          </a:xfrm>
          <a:prstGeom prst="rect">
            <a:avLst/>
          </a:prstGeom>
        </p:spPr>
      </p:pic>
      <p:sp>
        <p:nvSpPr>
          <p:cNvPr id="10" name="TextBox 9">
            <a:extLst>
              <a:ext uri="{FF2B5EF4-FFF2-40B4-BE49-F238E27FC236}">
                <a16:creationId xmlns:a16="http://schemas.microsoft.com/office/drawing/2014/main" id="{1AE2889E-6752-3DA4-181B-68EA29BE9FC2}"/>
              </a:ext>
            </a:extLst>
          </p:cNvPr>
          <p:cNvSpPr txBox="1"/>
          <p:nvPr/>
        </p:nvSpPr>
        <p:spPr>
          <a:xfrm>
            <a:off x="667513" y="3074040"/>
            <a:ext cx="2880359" cy="3046988"/>
          </a:xfrm>
          <a:prstGeom prst="rect">
            <a:avLst/>
          </a:prstGeom>
          <a:noFill/>
        </p:spPr>
        <p:txBody>
          <a:bodyPr wrap="square">
            <a:spAutoFit/>
          </a:bodyPr>
          <a:lstStyle/>
          <a:p>
            <a:pPr algn="ctr"/>
            <a:r>
              <a:rPr lang="en-US" sz="1600" b="1" u="none" dirty="0">
                <a:solidFill>
                  <a:schemeClr val="tx1"/>
                </a:solidFill>
                <a:latin typeface="Poppins" panose="00000500000000000000" pitchFamily="2" charset="0"/>
                <a:cs typeface="Poppins" panose="00000500000000000000" pitchFamily="2" charset="0"/>
              </a:rPr>
              <a:t>Where does this information come from?</a:t>
            </a:r>
          </a:p>
          <a:p>
            <a:pPr algn="ctr"/>
            <a:r>
              <a:rPr lang="en-US" sz="1600" u="none" dirty="0">
                <a:solidFill>
                  <a:schemeClr val="tx1"/>
                </a:solidFill>
                <a:latin typeface="Poppins" panose="00000500000000000000" pitchFamily="2" charset="0"/>
                <a:cs typeface="Poppins" panose="00000500000000000000" pitchFamily="2" charset="0"/>
              </a:rPr>
              <a:t>Determining a similar company’s revenue will either require accessing secondary information (for public or large private organizations) or primary information directly collected from individuals with knowledge of smaller private companies.</a:t>
            </a:r>
          </a:p>
        </p:txBody>
      </p:sp>
      <p:pic>
        <p:nvPicPr>
          <p:cNvPr id="11" name="Picture 10">
            <a:extLst>
              <a:ext uri="{FF2B5EF4-FFF2-40B4-BE49-F238E27FC236}">
                <a16:creationId xmlns:a16="http://schemas.microsoft.com/office/drawing/2014/main" id="{2ADD8E13-3966-F60C-6486-2C235DA896A9}"/>
              </a:ext>
            </a:extLst>
          </p:cNvPr>
          <p:cNvPicPr>
            <a:picLocks noChangeAspect="1"/>
          </p:cNvPicPr>
          <p:nvPr/>
        </p:nvPicPr>
        <p:blipFill>
          <a:blip r:embed="rId3"/>
          <a:stretch>
            <a:fillRect/>
          </a:stretch>
        </p:blipFill>
        <p:spPr>
          <a:xfrm>
            <a:off x="4316984" y="2908743"/>
            <a:ext cx="1520444" cy="1519686"/>
          </a:xfrm>
          <a:prstGeom prst="rect">
            <a:avLst/>
          </a:prstGeom>
        </p:spPr>
      </p:pic>
    </p:spTree>
    <p:extLst>
      <p:ext uri="{BB962C8B-B14F-4D97-AF65-F5344CB8AC3E}">
        <p14:creationId xmlns:p14="http://schemas.microsoft.com/office/powerpoint/2010/main" val="424385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7" name="TextBox 6">
            <a:extLst>
              <a:ext uri="{FF2B5EF4-FFF2-40B4-BE49-F238E27FC236}">
                <a16:creationId xmlns:a16="http://schemas.microsoft.com/office/drawing/2014/main" id="{A33F1F9B-D44F-672F-F56C-11B4F644DDF9}"/>
              </a:ext>
            </a:extLst>
          </p:cNvPr>
          <p:cNvSpPr txBox="1"/>
          <p:nvPr/>
        </p:nvSpPr>
        <p:spPr>
          <a:xfrm>
            <a:off x="191728" y="1106133"/>
            <a:ext cx="6894872" cy="1323439"/>
          </a:xfrm>
          <a:prstGeom prst="rect">
            <a:avLst/>
          </a:prstGeom>
          <a:noFill/>
        </p:spPr>
        <p:txBody>
          <a:bodyPr wrap="square">
            <a:spAutoFit/>
          </a:bodyPr>
          <a:lstStyle/>
          <a:p>
            <a:pPr algn="ctr"/>
            <a:r>
              <a:rPr lang="en-US" sz="1600" u="none" dirty="0">
                <a:solidFill>
                  <a:schemeClr val="tx1"/>
                </a:solidFill>
                <a:latin typeface="Poppins" panose="00000500000000000000" pitchFamily="2" charset="0"/>
                <a:cs typeface="Poppins" panose="00000500000000000000" pitchFamily="2" charset="0"/>
              </a:rPr>
              <a:t>A bottom-up approach to revenue estimation assumes that to understand revenue, you should work up from the most basic “building blocks” about how your business will operate. For example, how many units can you produce per day or how many customers could you serve per month?</a:t>
            </a:r>
          </a:p>
        </p:txBody>
      </p:sp>
      <p:sp>
        <p:nvSpPr>
          <p:cNvPr id="6" name="TextBox 5">
            <a:extLst>
              <a:ext uri="{FF2B5EF4-FFF2-40B4-BE49-F238E27FC236}">
                <a16:creationId xmlns:a16="http://schemas.microsoft.com/office/drawing/2014/main" id="{B7AA6EB1-5E47-A745-76BC-37E8F30D7EFD}"/>
              </a:ext>
            </a:extLst>
          </p:cNvPr>
          <p:cNvSpPr txBox="1"/>
          <p:nvPr/>
        </p:nvSpPr>
        <p:spPr>
          <a:xfrm>
            <a:off x="210014" y="626039"/>
            <a:ext cx="7836408" cy="400110"/>
          </a:xfrm>
          <a:prstGeom prst="rect">
            <a:avLst/>
          </a:prstGeom>
          <a:noFill/>
        </p:spPr>
        <p:txBody>
          <a:bodyPr wrap="square">
            <a:spAutoFit/>
          </a:bodyPr>
          <a:lstStyle/>
          <a:p>
            <a:r>
              <a:rPr lang="en-US" sz="2000" b="1" dirty="0">
                <a:latin typeface="Poppins" panose="00000500000000000000" pitchFamily="2" charset="0"/>
                <a:cs typeface="Poppins" panose="00000500000000000000" pitchFamily="2" charset="0"/>
              </a:rPr>
              <a:t>Bottom-up approach</a:t>
            </a:r>
          </a:p>
        </p:txBody>
      </p:sp>
      <p:sp>
        <p:nvSpPr>
          <p:cNvPr id="3" name="TextBox 2">
            <a:extLst>
              <a:ext uri="{FF2B5EF4-FFF2-40B4-BE49-F238E27FC236}">
                <a16:creationId xmlns:a16="http://schemas.microsoft.com/office/drawing/2014/main" id="{43AFB3F1-7467-C769-5250-96B020909C23}"/>
              </a:ext>
            </a:extLst>
          </p:cNvPr>
          <p:cNvSpPr txBox="1"/>
          <p:nvPr/>
        </p:nvSpPr>
        <p:spPr>
          <a:xfrm>
            <a:off x="521209" y="2938752"/>
            <a:ext cx="3155441" cy="3046988"/>
          </a:xfrm>
          <a:prstGeom prst="rect">
            <a:avLst/>
          </a:prstGeom>
          <a:noFill/>
        </p:spPr>
        <p:txBody>
          <a:bodyPr wrap="square">
            <a:spAutoFit/>
          </a:bodyPr>
          <a:lstStyle/>
          <a:p>
            <a:pPr algn="ctr"/>
            <a:r>
              <a:rPr lang="en-US" sz="1600" b="1" u="none" dirty="0">
                <a:solidFill>
                  <a:schemeClr val="tx1"/>
                </a:solidFill>
                <a:latin typeface="Poppins" panose="00000500000000000000" pitchFamily="2" charset="0"/>
                <a:cs typeface="Poppins" panose="00000500000000000000" pitchFamily="2" charset="0"/>
              </a:rPr>
              <a:t>Where does this information come from?</a:t>
            </a:r>
          </a:p>
          <a:p>
            <a:pPr algn="ctr"/>
            <a:r>
              <a:rPr lang="en-US" sz="1600" dirty="0">
                <a:latin typeface="Poppins" panose="00000500000000000000" pitchFamily="2" charset="0"/>
                <a:cs typeface="Poppins" panose="00000500000000000000" pitchFamily="2" charset="0"/>
              </a:rPr>
              <a:t>Bottom-up estimates of revenue often come from observations about basic parts of how a business operates. These estimates often assume that there will be unrestricted demand for a product/service and the limiting factor is how much can be produced/delivered.</a:t>
            </a:r>
            <a:endParaRPr lang="en-US" sz="1600" u="none" dirty="0">
              <a:solidFill>
                <a:schemeClr val="tx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6BE3966B-6B6F-AAD1-6374-A422C29A4440}"/>
              </a:ext>
            </a:extLst>
          </p:cNvPr>
          <p:cNvSpPr txBox="1"/>
          <p:nvPr/>
        </p:nvSpPr>
        <p:spPr>
          <a:xfrm>
            <a:off x="6003798" y="3360675"/>
            <a:ext cx="2880359" cy="2800767"/>
          </a:xfrm>
          <a:prstGeom prst="rect">
            <a:avLst/>
          </a:prstGeom>
          <a:noFill/>
        </p:spPr>
        <p:txBody>
          <a:bodyPr wrap="square">
            <a:spAutoFit/>
          </a:bodyPr>
          <a:lstStyle/>
          <a:p>
            <a:pPr algn="ctr"/>
            <a:r>
              <a:rPr lang="en-US" sz="1600" i="1" u="none" dirty="0">
                <a:solidFill>
                  <a:schemeClr val="tx1"/>
                </a:solidFill>
                <a:latin typeface="Poppins" panose="00000500000000000000" pitchFamily="2" charset="0"/>
                <a:cs typeface="Poppins" panose="00000500000000000000" pitchFamily="2" charset="0"/>
              </a:rPr>
              <a:t>For our Latin American restaurant, we might estimate that we could likely serve 150 customers per day. If each customer spent on average of $20, then, our daily revenue would be $3,000 – bringin</a:t>
            </a:r>
            <a:r>
              <a:rPr lang="en-US" sz="1600" i="1" dirty="0">
                <a:latin typeface="Poppins" panose="00000500000000000000" pitchFamily="2" charset="0"/>
                <a:cs typeface="Poppins" panose="00000500000000000000" pitchFamily="2" charset="0"/>
              </a:rPr>
              <a:t>g our annual revenue to approximately $1 million. </a:t>
            </a:r>
            <a:endParaRPr lang="en-US" sz="1600" i="1" u="none" dirty="0">
              <a:solidFill>
                <a:schemeClr val="tx1"/>
              </a:solidFill>
              <a:latin typeface="Poppins" panose="00000500000000000000" pitchFamily="2" charset="0"/>
              <a:cs typeface="Poppins" panose="00000500000000000000" pitchFamily="2" charset="0"/>
            </a:endParaRPr>
          </a:p>
        </p:txBody>
      </p:sp>
      <p:pic>
        <p:nvPicPr>
          <p:cNvPr id="9" name="Picture 8">
            <a:extLst>
              <a:ext uri="{FF2B5EF4-FFF2-40B4-BE49-F238E27FC236}">
                <a16:creationId xmlns:a16="http://schemas.microsoft.com/office/drawing/2014/main" id="{210A0182-A251-1B3E-E8D2-85C248CF0B1B}"/>
              </a:ext>
            </a:extLst>
          </p:cNvPr>
          <p:cNvPicPr>
            <a:picLocks noChangeAspect="1"/>
          </p:cNvPicPr>
          <p:nvPr/>
        </p:nvPicPr>
        <p:blipFill>
          <a:blip r:embed="rId2"/>
          <a:srcRect t="24360" b="21333"/>
          <a:stretch/>
        </p:blipFill>
        <p:spPr>
          <a:xfrm>
            <a:off x="7196934" y="826094"/>
            <a:ext cx="1687224" cy="1675472"/>
          </a:xfrm>
          <a:prstGeom prst="rect">
            <a:avLst/>
          </a:prstGeom>
        </p:spPr>
      </p:pic>
      <p:pic>
        <p:nvPicPr>
          <p:cNvPr id="8" name="Picture 7">
            <a:extLst>
              <a:ext uri="{FF2B5EF4-FFF2-40B4-BE49-F238E27FC236}">
                <a16:creationId xmlns:a16="http://schemas.microsoft.com/office/drawing/2014/main" id="{200BE28C-62D2-A5D2-6703-B767010E5304}"/>
              </a:ext>
            </a:extLst>
          </p:cNvPr>
          <p:cNvPicPr>
            <a:picLocks noChangeAspect="1"/>
          </p:cNvPicPr>
          <p:nvPr/>
        </p:nvPicPr>
        <p:blipFill>
          <a:blip r:embed="rId3"/>
          <a:stretch>
            <a:fillRect/>
          </a:stretch>
        </p:blipFill>
        <p:spPr>
          <a:xfrm>
            <a:off x="7196934" y="834347"/>
            <a:ext cx="1687223" cy="1687223"/>
          </a:xfrm>
          <a:prstGeom prst="rect">
            <a:avLst/>
          </a:prstGeom>
        </p:spPr>
      </p:pic>
      <p:pic>
        <p:nvPicPr>
          <p:cNvPr id="10" name="Picture 9">
            <a:extLst>
              <a:ext uri="{FF2B5EF4-FFF2-40B4-BE49-F238E27FC236}">
                <a16:creationId xmlns:a16="http://schemas.microsoft.com/office/drawing/2014/main" id="{0D42AD8A-A254-6BEB-D8EA-FE3C26275451}"/>
              </a:ext>
            </a:extLst>
          </p:cNvPr>
          <p:cNvPicPr>
            <a:picLocks noChangeAspect="1"/>
          </p:cNvPicPr>
          <p:nvPr/>
        </p:nvPicPr>
        <p:blipFill>
          <a:blip r:embed="rId4"/>
          <a:stretch>
            <a:fillRect/>
          </a:stretch>
        </p:blipFill>
        <p:spPr>
          <a:xfrm>
            <a:off x="4316984" y="2908743"/>
            <a:ext cx="1520444" cy="1519686"/>
          </a:xfrm>
          <a:prstGeom prst="rect">
            <a:avLst/>
          </a:prstGeom>
        </p:spPr>
      </p:pic>
    </p:spTree>
    <p:extLst>
      <p:ext uri="{BB962C8B-B14F-4D97-AF65-F5344CB8AC3E}">
        <p14:creationId xmlns:p14="http://schemas.microsoft.com/office/powerpoint/2010/main" val="1525002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7" name="TextBox 6">
            <a:extLst>
              <a:ext uri="{FF2B5EF4-FFF2-40B4-BE49-F238E27FC236}">
                <a16:creationId xmlns:a16="http://schemas.microsoft.com/office/drawing/2014/main" id="{B66A3F39-88EB-2E9E-6270-E14FF7FB50D4}"/>
              </a:ext>
            </a:extLst>
          </p:cNvPr>
          <p:cNvSpPr txBox="1"/>
          <p:nvPr/>
        </p:nvSpPr>
        <p:spPr>
          <a:xfrm>
            <a:off x="210015" y="626039"/>
            <a:ext cx="4838236" cy="4401205"/>
          </a:xfrm>
          <a:prstGeom prst="rect">
            <a:avLst/>
          </a:prstGeom>
          <a:noFill/>
        </p:spPr>
        <p:txBody>
          <a:bodyPr wrap="square">
            <a:spAutoFit/>
          </a:bodyPr>
          <a:lstStyle/>
          <a:p>
            <a:r>
              <a:rPr lang="en-US" sz="2000" b="1" dirty="0">
                <a:latin typeface="Poppins" panose="00000500000000000000" pitchFamily="2" charset="0"/>
                <a:cs typeface="Poppins" panose="00000500000000000000" pitchFamily="2" charset="0"/>
              </a:rPr>
              <a:t>SOM = Sales forecast</a:t>
            </a:r>
            <a:endParaRPr lang="en-US" sz="2000" dirty="0">
              <a:latin typeface="Poppins" panose="00000500000000000000" pitchFamily="2" charset="0"/>
              <a:cs typeface="Poppins" panose="00000500000000000000" pitchFamily="2" charset="0"/>
            </a:endParaRPr>
          </a:p>
          <a:p>
            <a:endParaRPr lang="en-US" sz="2000" b="1"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The estimates of SOM is equivalent to the sales forecast for your business, sales forecasting is supported by Financial Projections Template. In particular, we note that SOM (as well as SAM and TAM estimates) include the revenue from all of the business’ products and services. You can add up these projections across the firs three years in the template’s “Sales Forecast” tab.</a:t>
            </a:r>
          </a:p>
        </p:txBody>
      </p:sp>
      <p:pic>
        <p:nvPicPr>
          <p:cNvPr id="20" name="Picture 19">
            <a:extLst>
              <a:ext uri="{FF2B5EF4-FFF2-40B4-BE49-F238E27FC236}">
                <a16:creationId xmlns:a16="http://schemas.microsoft.com/office/drawing/2014/main" id="{E99059EC-F932-56AA-32BE-4505D321FA41}"/>
              </a:ext>
            </a:extLst>
          </p:cNvPr>
          <p:cNvPicPr>
            <a:picLocks noChangeAspect="1"/>
          </p:cNvPicPr>
          <p:nvPr/>
        </p:nvPicPr>
        <p:blipFill>
          <a:blip r:embed="rId2"/>
          <a:stretch>
            <a:fillRect/>
          </a:stretch>
        </p:blipFill>
        <p:spPr>
          <a:xfrm>
            <a:off x="5350950" y="841939"/>
            <a:ext cx="3273836" cy="5377138"/>
          </a:xfrm>
          <a:prstGeom prst="rect">
            <a:avLst/>
          </a:prstGeom>
        </p:spPr>
      </p:pic>
    </p:spTree>
    <p:extLst>
      <p:ext uri="{BB962C8B-B14F-4D97-AF65-F5344CB8AC3E}">
        <p14:creationId xmlns:p14="http://schemas.microsoft.com/office/powerpoint/2010/main" val="3121282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05E4F3-452B-3AA7-5ED9-F60F0442E71C}"/>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Business pitch</a:t>
            </a:r>
          </a:p>
        </p:txBody>
      </p:sp>
      <p:sp>
        <p:nvSpPr>
          <p:cNvPr id="2" name="TextBox 1">
            <a:extLst>
              <a:ext uri="{FF2B5EF4-FFF2-40B4-BE49-F238E27FC236}">
                <a16:creationId xmlns:a16="http://schemas.microsoft.com/office/drawing/2014/main" id="{3F4E3C94-9D8A-29E5-02B9-4AE894ACF4B0}"/>
              </a:ext>
            </a:extLst>
          </p:cNvPr>
          <p:cNvSpPr txBox="1"/>
          <p:nvPr/>
        </p:nvSpPr>
        <p:spPr>
          <a:xfrm>
            <a:off x="187213" y="751344"/>
            <a:ext cx="8769573" cy="4062651"/>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Our approach</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Throughout the REACH Hub, we aim to ensure that resources SPEAK, that is, that they are:</a:t>
            </a: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Simple</a:t>
            </a:r>
            <a:r>
              <a:rPr lang="en-US" dirty="0">
                <a:latin typeface="Poppins" panose="00000500000000000000" pitchFamily="2" charset="0"/>
                <a:cs typeface="Poppins" panose="00000500000000000000" pitchFamily="2" charset="0"/>
              </a:rPr>
              <a:t> – clear and without unnecessarily complication</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Psychological</a:t>
            </a:r>
            <a:r>
              <a:rPr lang="en-US" dirty="0">
                <a:latin typeface="Poppins" panose="00000500000000000000" pitchFamily="2" charset="0"/>
                <a:cs typeface="Poppins" panose="00000500000000000000" pitchFamily="2" charset="0"/>
              </a:rPr>
              <a:t> – focused on helping entrepreneurs think effectively</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Empowering</a:t>
            </a:r>
            <a:r>
              <a:rPr lang="en-US" dirty="0">
                <a:latin typeface="Poppins" panose="00000500000000000000" pitchFamily="2" charset="0"/>
                <a:cs typeface="Poppins" panose="00000500000000000000" pitchFamily="2" charset="0"/>
              </a:rPr>
              <a:t> – centered on SEDI populations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Aligned</a:t>
            </a:r>
            <a:r>
              <a:rPr lang="en-US" dirty="0">
                <a:latin typeface="Poppins" panose="00000500000000000000" pitchFamily="2" charset="0"/>
                <a:cs typeface="Poppins" panose="00000500000000000000" pitchFamily="2" charset="0"/>
              </a:rPr>
              <a:t> – relevant to and linked with other approaches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Knowledge-based</a:t>
            </a:r>
            <a:r>
              <a:rPr lang="en-US" dirty="0">
                <a:latin typeface="Poppins" panose="00000500000000000000" pitchFamily="2" charset="0"/>
                <a:cs typeface="Poppins" panose="00000500000000000000" pitchFamily="2" charset="0"/>
              </a:rPr>
              <a:t> – built on research-based insights</a:t>
            </a:r>
          </a:p>
        </p:txBody>
      </p:sp>
      <p:sp>
        <p:nvSpPr>
          <p:cNvPr id="4" name="Rectangle 3">
            <a:extLst>
              <a:ext uri="{FF2B5EF4-FFF2-40B4-BE49-F238E27FC236}">
                <a16:creationId xmlns:a16="http://schemas.microsoft.com/office/drawing/2014/main" id="{963AEBBE-0E79-B96D-F298-902232300EEC}"/>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DCF10C5-01DF-1394-CB18-156A0725D52F}"/>
              </a:ext>
            </a:extLst>
          </p:cNvPr>
          <p:cNvSpPr txBox="1"/>
          <p:nvPr/>
        </p:nvSpPr>
        <p:spPr>
          <a:xfrm>
            <a:off x="2189156" y="751344"/>
            <a:ext cx="4714985" cy="1323439"/>
          </a:xfrm>
          <a:prstGeom prst="rect">
            <a:avLst/>
          </a:prstGeom>
          <a:solidFill>
            <a:schemeClr val="bg1"/>
          </a:solidFill>
          <a:ln>
            <a:solidFill>
              <a:schemeClr val="tx1"/>
            </a:solidFill>
          </a:ln>
        </p:spPr>
        <p:txBody>
          <a:bodyPr wrap="square">
            <a:spAutoFit/>
          </a:bodyPr>
          <a:lstStyle/>
          <a:p>
            <a:pPr algn="ctr"/>
            <a:r>
              <a:rPr lang="en-US" sz="1600" b="1" dirty="0">
                <a:latin typeface="Poppins" panose="00000500000000000000" pitchFamily="2" charset="0"/>
                <a:cs typeface="Poppins" panose="00000500000000000000" pitchFamily="2" charset="0"/>
              </a:rPr>
              <a:t>Helpful call-outs</a:t>
            </a: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Throughout this presentation, there are special slides that provide additional information. They are indicated by transparent grey backgrounds like this one.</a:t>
            </a:r>
          </a:p>
        </p:txBody>
      </p:sp>
      <p:sp>
        <p:nvSpPr>
          <p:cNvPr id="7" name="TextBox 6">
            <a:extLst>
              <a:ext uri="{FF2B5EF4-FFF2-40B4-BE49-F238E27FC236}">
                <a16:creationId xmlns:a16="http://schemas.microsoft.com/office/drawing/2014/main" id="{8B7C6B45-ECAD-79B7-614D-655EFB1645F0}"/>
              </a:ext>
            </a:extLst>
          </p:cNvPr>
          <p:cNvSpPr txBox="1"/>
          <p:nvPr/>
        </p:nvSpPr>
        <p:spPr>
          <a:xfrm>
            <a:off x="2189156" y="5206283"/>
            <a:ext cx="4714985" cy="1077218"/>
          </a:xfrm>
          <a:prstGeom prst="rect">
            <a:avLst/>
          </a:prstGeom>
          <a:solidFill>
            <a:schemeClr val="bg1"/>
          </a:solidFill>
          <a:ln>
            <a:solidFill>
              <a:schemeClr val="tx1"/>
            </a:solidFill>
          </a:ln>
        </p:spPr>
        <p:txBody>
          <a:bodyPr wrap="square">
            <a:spAutoFit/>
          </a:bodyPr>
          <a:lstStyle/>
          <a:p>
            <a:pPr algn="ctr"/>
            <a:r>
              <a:rPr lang="en-US" sz="1600" b="1" dirty="0">
                <a:latin typeface="Poppins" panose="00000500000000000000" pitchFamily="2" charset="0"/>
                <a:cs typeface="Poppins" panose="00000500000000000000" pitchFamily="2" charset="0"/>
              </a:rPr>
              <a:t>Links are underlined</a:t>
            </a:r>
            <a:endParaRPr lang="en-US" sz="1600" dirty="0">
              <a:latin typeface="Poppins" panose="00000500000000000000" pitchFamily="2" charset="0"/>
              <a:cs typeface="Poppins" panose="00000500000000000000" pitchFamily="2" charset="0"/>
            </a:endParaRPr>
          </a:p>
          <a:p>
            <a:pPr algn="ctr"/>
            <a:r>
              <a:rPr lang="en-US" sz="1600" b="0" dirty="0">
                <a:solidFill>
                  <a:schemeClr val="tx1"/>
                </a:solidFill>
                <a:latin typeface="Poppins" panose="00000500000000000000" pitchFamily="2" charset="0"/>
                <a:cs typeface="Poppins" panose="00000500000000000000" pitchFamily="2" charset="0"/>
              </a:rPr>
              <a:t>This presentation includes links to other resources in the REACH Hub indicated by </a:t>
            </a:r>
            <a:r>
              <a:rPr lang="en-US" sz="1600" b="0" u="sng" dirty="0">
                <a:solidFill>
                  <a:schemeClr val="tx1"/>
                </a:solidFill>
                <a:latin typeface="Poppins" panose="00000500000000000000" pitchFamily="2" charset="0"/>
                <a:cs typeface="Poppins" panose="00000500000000000000" pitchFamily="2" charset="0"/>
              </a:rPr>
              <a:t>underlined text</a:t>
            </a:r>
            <a:endParaRPr lang="en-US" sz="1600" b="0" dirty="0">
              <a:solidFill>
                <a:schemeClr val="tx1"/>
              </a:solidFill>
              <a:latin typeface="Poppins" panose="00000500000000000000" pitchFamily="2" charset="0"/>
              <a:cs typeface="Poppins" panose="00000500000000000000" pitchFamily="2" charset="0"/>
            </a:endParaRPr>
          </a:p>
        </p:txBody>
      </p:sp>
      <p:sp>
        <p:nvSpPr>
          <p:cNvPr id="13" name="Rectangle 12">
            <a:extLst>
              <a:ext uri="{FF2B5EF4-FFF2-40B4-BE49-F238E27FC236}">
                <a16:creationId xmlns:a16="http://schemas.microsoft.com/office/drawing/2014/main" id="{E92DEE9C-9BC6-D23D-5834-07E8A3B5AC72}"/>
              </a:ext>
            </a:extLst>
          </p:cNvPr>
          <p:cNvSpPr/>
          <p:nvPr/>
        </p:nvSpPr>
        <p:spPr>
          <a:xfrm>
            <a:off x="342900" y="2232849"/>
            <a:ext cx="4229100" cy="2766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A5BFCA-F82D-F29D-630D-D02AF2CE10AF}"/>
              </a:ext>
            </a:extLst>
          </p:cNvPr>
          <p:cNvSpPr/>
          <p:nvPr/>
        </p:nvSpPr>
        <p:spPr>
          <a:xfrm>
            <a:off x="4727686" y="2232848"/>
            <a:ext cx="4229100" cy="2766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tanding on a wave&#10;&#10;Description automatically generated">
            <a:extLst>
              <a:ext uri="{FF2B5EF4-FFF2-40B4-BE49-F238E27FC236}">
                <a16:creationId xmlns:a16="http://schemas.microsoft.com/office/drawing/2014/main" id="{9593BB76-E4F4-4916-379D-0E032F442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13" y="2978590"/>
            <a:ext cx="1678045" cy="1249115"/>
          </a:xfrm>
          <a:prstGeom prst="rect">
            <a:avLst/>
          </a:prstGeom>
        </p:spPr>
      </p:pic>
      <p:pic>
        <p:nvPicPr>
          <p:cNvPr id="15" name="Picture 14" descr="A blue logo with a couple of people climbing a mountain&#10;&#10;Description automatically generated">
            <a:extLst>
              <a:ext uri="{FF2B5EF4-FFF2-40B4-BE49-F238E27FC236}">
                <a16:creationId xmlns:a16="http://schemas.microsoft.com/office/drawing/2014/main" id="{14FD60BA-539C-90C6-AA7A-87598C1AC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847" y="3010697"/>
            <a:ext cx="1574829" cy="1258754"/>
          </a:xfrm>
          <a:prstGeom prst="rect">
            <a:avLst/>
          </a:prstGeom>
        </p:spPr>
      </p:pic>
      <p:sp>
        <p:nvSpPr>
          <p:cNvPr id="10" name="TextBox 9">
            <a:extLst>
              <a:ext uri="{FF2B5EF4-FFF2-40B4-BE49-F238E27FC236}">
                <a16:creationId xmlns:a16="http://schemas.microsoft.com/office/drawing/2014/main" id="{6B724F60-5101-6086-0842-75D44A4389B5}"/>
              </a:ext>
            </a:extLst>
          </p:cNvPr>
          <p:cNvSpPr txBox="1"/>
          <p:nvPr/>
        </p:nvSpPr>
        <p:spPr>
          <a:xfrm>
            <a:off x="2139998" y="2461837"/>
            <a:ext cx="2312948" cy="2308324"/>
          </a:xfrm>
          <a:prstGeom prst="rect">
            <a:avLst/>
          </a:prstGeom>
          <a:noFill/>
        </p:spPr>
        <p:txBody>
          <a:bodyPr wrap="square">
            <a:spAutoFit/>
          </a:bodyPr>
          <a:lstStyle/>
          <a:p>
            <a:pPr algn="r"/>
            <a:r>
              <a:rPr lang="en-US" sz="1600" b="1" dirty="0">
                <a:solidFill>
                  <a:schemeClr val="tx1"/>
                </a:solidFill>
                <a:latin typeface="Poppins" panose="00000500000000000000" pitchFamily="2" charset="0"/>
                <a:cs typeface="Poppins" panose="00000500000000000000" pitchFamily="2" charset="0"/>
              </a:rPr>
              <a:t>Mindset: </a:t>
            </a:r>
            <a:r>
              <a:rPr lang="en-US" sz="1600" b="0" dirty="0">
                <a:solidFill>
                  <a:schemeClr val="tx1"/>
                </a:solidFill>
                <a:latin typeface="Poppins" panose="00000500000000000000" pitchFamily="2" charset="0"/>
                <a:cs typeface="Poppins" panose="00000500000000000000" pitchFamily="2" charset="0"/>
              </a:rPr>
              <a:t>this logo indicates that the call-out is related to an entrepreneurial mindset – a topic covered in the Reach Hub’s </a:t>
            </a:r>
            <a:r>
              <a:rPr lang="en-US" sz="1600" b="0" u="sng" dirty="0">
                <a:solidFill>
                  <a:schemeClr val="tx1"/>
                </a:solidFill>
                <a:latin typeface="Poppins" panose="00000500000000000000" pitchFamily="2" charset="0"/>
                <a:cs typeface="Poppins" panose="00000500000000000000" pitchFamily="2" charset="0"/>
              </a:rPr>
              <a:t>Entrepreneurial Mindset Training</a:t>
            </a:r>
            <a:endParaRPr lang="en-US" sz="1600" dirty="0">
              <a:solidFill>
                <a:schemeClr val="tx1"/>
              </a:solidFill>
              <a:latin typeface="Poppins" panose="00000500000000000000" pitchFamily="2" charset="0"/>
              <a:cs typeface="Poppins" panose="00000500000000000000" pitchFamily="2" charset="0"/>
            </a:endParaRPr>
          </a:p>
        </p:txBody>
      </p:sp>
      <p:sp>
        <p:nvSpPr>
          <p:cNvPr id="16" name="TextBox 15">
            <a:extLst>
              <a:ext uri="{FF2B5EF4-FFF2-40B4-BE49-F238E27FC236}">
                <a16:creationId xmlns:a16="http://schemas.microsoft.com/office/drawing/2014/main" id="{17F67FAF-10D6-42C5-0A6C-21780DF724FA}"/>
              </a:ext>
            </a:extLst>
          </p:cNvPr>
          <p:cNvSpPr txBox="1"/>
          <p:nvPr/>
        </p:nvSpPr>
        <p:spPr>
          <a:xfrm>
            <a:off x="4914899" y="2448986"/>
            <a:ext cx="2489202" cy="2308324"/>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Coach/advisor tip</a:t>
            </a:r>
            <a:r>
              <a:rPr lang="en-US" sz="1600" b="1" dirty="0">
                <a:solidFill>
                  <a:schemeClr val="tx1"/>
                </a:solidFill>
                <a:latin typeface="Poppins" panose="00000500000000000000" pitchFamily="2" charset="0"/>
                <a:cs typeface="Poppins" panose="00000500000000000000" pitchFamily="2" charset="0"/>
              </a:rPr>
              <a:t>: </a:t>
            </a:r>
            <a:r>
              <a:rPr lang="en-US" sz="1600" b="0" dirty="0">
                <a:solidFill>
                  <a:schemeClr val="tx1"/>
                </a:solidFill>
                <a:latin typeface="Poppins" panose="00000500000000000000" pitchFamily="2" charset="0"/>
                <a:cs typeface="Poppins" panose="00000500000000000000" pitchFamily="2" charset="0"/>
              </a:rPr>
              <a:t>this logo indicates that the call-out is related to advice designed for a coach or advisor who is working with a small business or entrepreneur</a:t>
            </a:r>
            <a:endParaRPr lang="en-US" sz="16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17102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5738597-5906-1610-9C88-DA2C03EC4C0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idea sketch</a:t>
            </a:r>
          </a:p>
        </p:txBody>
      </p:sp>
      <p:sp>
        <p:nvSpPr>
          <p:cNvPr id="8" name="TextBox 7">
            <a:extLst>
              <a:ext uri="{FF2B5EF4-FFF2-40B4-BE49-F238E27FC236}">
                <a16:creationId xmlns:a16="http://schemas.microsoft.com/office/drawing/2014/main" id="{794DCB0C-27A5-6428-923E-786F6DB4ED44}"/>
              </a:ext>
            </a:extLst>
          </p:cNvPr>
          <p:cNvSpPr txBox="1"/>
          <p:nvPr/>
        </p:nvSpPr>
        <p:spPr>
          <a:xfrm>
            <a:off x="6425648" y="4567975"/>
            <a:ext cx="2194559" cy="707886"/>
          </a:xfrm>
          <a:prstGeom prst="rect">
            <a:avLst/>
          </a:prstGeom>
          <a:noFill/>
        </p:spPr>
        <p:txBody>
          <a:bodyPr wrap="square">
            <a:spAutoFit/>
          </a:bodyPr>
          <a:lstStyle/>
          <a:p>
            <a:pPr algn="ctr"/>
            <a:r>
              <a:rPr lang="en-US" sz="2000" b="1" u="none" dirty="0">
                <a:solidFill>
                  <a:schemeClr val="tx1"/>
                </a:solidFill>
                <a:latin typeface="Poppins" panose="00000500000000000000" pitchFamily="2" charset="0"/>
                <a:cs typeface="Poppins" panose="00000500000000000000" pitchFamily="2" charset="0"/>
              </a:rPr>
              <a:t>Bottom-up approach</a:t>
            </a:r>
          </a:p>
        </p:txBody>
      </p:sp>
      <p:sp>
        <p:nvSpPr>
          <p:cNvPr id="10" name="TextBox 9">
            <a:extLst>
              <a:ext uri="{FF2B5EF4-FFF2-40B4-BE49-F238E27FC236}">
                <a16:creationId xmlns:a16="http://schemas.microsoft.com/office/drawing/2014/main" id="{65EA5CB4-4161-CE5A-C552-BA6AA926C7CD}"/>
              </a:ext>
            </a:extLst>
          </p:cNvPr>
          <p:cNvSpPr txBox="1"/>
          <p:nvPr/>
        </p:nvSpPr>
        <p:spPr>
          <a:xfrm>
            <a:off x="6425648" y="1092980"/>
            <a:ext cx="2194559" cy="707886"/>
          </a:xfrm>
          <a:prstGeom prst="rect">
            <a:avLst/>
          </a:prstGeom>
          <a:noFill/>
        </p:spPr>
        <p:txBody>
          <a:bodyPr wrap="square">
            <a:spAutoFit/>
          </a:bodyPr>
          <a:lstStyle/>
          <a:p>
            <a:pPr algn="ctr"/>
            <a:r>
              <a:rPr lang="en-US" sz="2000" b="1" u="none" dirty="0">
                <a:solidFill>
                  <a:schemeClr val="tx1"/>
                </a:solidFill>
                <a:latin typeface="Poppins" panose="00000500000000000000" pitchFamily="2" charset="0"/>
                <a:cs typeface="Poppins" panose="00000500000000000000" pitchFamily="2" charset="0"/>
              </a:rPr>
              <a:t>Top-down approach</a:t>
            </a:r>
          </a:p>
        </p:txBody>
      </p:sp>
      <p:sp>
        <p:nvSpPr>
          <p:cNvPr id="11" name="TextBox 10">
            <a:extLst>
              <a:ext uri="{FF2B5EF4-FFF2-40B4-BE49-F238E27FC236}">
                <a16:creationId xmlns:a16="http://schemas.microsoft.com/office/drawing/2014/main" id="{D6CED23E-1D42-818C-7804-A92DB0979050}"/>
              </a:ext>
            </a:extLst>
          </p:cNvPr>
          <p:cNvSpPr txBox="1"/>
          <p:nvPr/>
        </p:nvSpPr>
        <p:spPr>
          <a:xfrm>
            <a:off x="6759700" y="2738203"/>
            <a:ext cx="2194559" cy="707886"/>
          </a:xfrm>
          <a:prstGeom prst="rect">
            <a:avLst/>
          </a:prstGeom>
          <a:noFill/>
        </p:spPr>
        <p:txBody>
          <a:bodyPr wrap="square">
            <a:spAutoFit/>
          </a:bodyPr>
          <a:lstStyle/>
          <a:p>
            <a:pPr algn="ctr"/>
            <a:r>
              <a:rPr lang="en-US" sz="2000" b="1" u="none" dirty="0">
                <a:solidFill>
                  <a:schemeClr val="tx1"/>
                </a:solidFill>
                <a:latin typeface="Poppins" panose="00000500000000000000" pitchFamily="2" charset="0"/>
                <a:cs typeface="Poppins" panose="00000500000000000000" pitchFamily="2" charset="0"/>
              </a:rPr>
              <a:t>Yardstick approach</a:t>
            </a:r>
          </a:p>
        </p:txBody>
      </p:sp>
      <p:cxnSp>
        <p:nvCxnSpPr>
          <p:cNvPr id="13" name="Straight Arrow Connector 12">
            <a:extLst>
              <a:ext uri="{FF2B5EF4-FFF2-40B4-BE49-F238E27FC236}">
                <a16:creationId xmlns:a16="http://schemas.microsoft.com/office/drawing/2014/main" id="{63F0FEE3-49A3-93EE-4DC8-F18D38FD1CC0}"/>
              </a:ext>
            </a:extLst>
          </p:cNvPr>
          <p:cNvCxnSpPr>
            <a:cxnSpLocks/>
            <a:stCxn id="10" idx="1"/>
          </p:cNvCxnSpPr>
          <p:nvPr/>
        </p:nvCxnSpPr>
        <p:spPr>
          <a:xfrm flipH="1">
            <a:off x="5237226" y="1446923"/>
            <a:ext cx="1188422" cy="1524877"/>
          </a:xfrm>
          <a:prstGeom prst="straightConnector1">
            <a:avLst/>
          </a:prstGeom>
          <a:ln w="41275">
            <a:solidFill>
              <a:schemeClr val="tx1"/>
            </a:solidFill>
            <a:headEnd w="lg" len="lg"/>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2049835-673C-5371-55D6-3C024B8A0BD4}"/>
              </a:ext>
            </a:extLst>
          </p:cNvPr>
          <p:cNvCxnSpPr>
            <a:cxnSpLocks/>
            <a:stCxn id="11" idx="1"/>
          </p:cNvCxnSpPr>
          <p:nvPr/>
        </p:nvCxnSpPr>
        <p:spPr>
          <a:xfrm flipH="1">
            <a:off x="5237226" y="3092146"/>
            <a:ext cx="1522474" cy="0"/>
          </a:xfrm>
          <a:prstGeom prst="straightConnector1">
            <a:avLst/>
          </a:prstGeom>
          <a:ln w="41275">
            <a:solidFill>
              <a:schemeClr val="tx1"/>
            </a:solidFill>
            <a:headEnd w="lg" len="lg"/>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5EFE2B4-AA92-807D-C37F-CC951BEABC19}"/>
              </a:ext>
            </a:extLst>
          </p:cNvPr>
          <p:cNvCxnSpPr>
            <a:cxnSpLocks/>
            <a:stCxn id="8" idx="1"/>
          </p:cNvCxnSpPr>
          <p:nvPr/>
        </p:nvCxnSpPr>
        <p:spPr>
          <a:xfrm flipH="1" flipV="1">
            <a:off x="5237226" y="3191256"/>
            <a:ext cx="1188422" cy="1730662"/>
          </a:xfrm>
          <a:prstGeom prst="straightConnector1">
            <a:avLst/>
          </a:prstGeom>
          <a:ln w="41275">
            <a:solidFill>
              <a:schemeClr val="tx1"/>
            </a:solidFill>
            <a:headEnd w="lg" len="lg"/>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8715280B-EC18-F340-E906-211D52733A0D}"/>
              </a:ext>
            </a:extLst>
          </p:cNvPr>
          <p:cNvSpPr txBox="1"/>
          <p:nvPr/>
        </p:nvSpPr>
        <p:spPr>
          <a:xfrm>
            <a:off x="3527297" y="2581686"/>
            <a:ext cx="1627632" cy="1015663"/>
          </a:xfrm>
          <a:prstGeom prst="rect">
            <a:avLst/>
          </a:prstGeom>
          <a:noFill/>
        </p:spPr>
        <p:txBody>
          <a:bodyPr wrap="square">
            <a:spAutoFit/>
          </a:bodyPr>
          <a:lstStyle/>
          <a:p>
            <a:pPr algn="ctr"/>
            <a:r>
              <a:rPr lang="en-US" sz="2000" i="1" u="none" dirty="0">
                <a:solidFill>
                  <a:schemeClr val="tx1"/>
                </a:solidFill>
                <a:latin typeface="Poppins" panose="00000500000000000000" pitchFamily="2" charset="0"/>
                <a:cs typeface="Poppins" panose="00000500000000000000" pitchFamily="2" charset="0"/>
              </a:rPr>
              <a:t>More accurate estimate</a:t>
            </a:r>
          </a:p>
        </p:txBody>
      </p:sp>
      <p:pic>
        <p:nvPicPr>
          <p:cNvPr id="2" name="Picture 1">
            <a:extLst>
              <a:ext uri="{FF2B5EF4-FFF2-40B4-BE49-F238E27FC236}">
                <a16:creationId xmlns:a16="http://schemas.microsoft.com/office/drawing/2014/main" id="{DB516650-EFF2-4201-C7DE-2ADEA3BE22BF}"/>
              </a:ext>
            </a:extLst>
          </p:cNvPr>
          <p:cNvPicPr>
            <a:picLocks noChangeAspect="1"/>
          </p:cNvPicPr>
          <p:nvPr/>
        </p:nvPicPr>
        <p:blipFill>
          <a:blip r:embed="rId2"/>
          <a:stretch>
            <a:fillRect/>
          </a:stretch>
        </p:blipFill>
        <p:spPr>
          <a:xfrm>
            <a:off x="632767" y="1445482"/>
            <a:ext cx="2001605" cy="2000607"/>
          </a:xfrm>
          <a:prstGeom prst="rect">
            <a:avLst/>
          </a:prstGeom>
        </p:spPr>
      </p:pic>
      <p:sp>
        <p:nvSpPr>
          <p:cNvPr id="3" name="TextBox 2">
            <a:extLst>
              <a:ext uri="{FF2B5EF4-FFF2-40B4-BE49-F238E27FC236}">
                <a16:creationId xmlns:a16="http://schemas.microsoft.com/office/drawing/2014/main" id="{C3B38AD8-CE7F-CD24-4FEC-B308F06FACE2}"/>
              </a:ext>
            </a:extLst>
          </p:cNvPr>
          <p:cNvSpPr txBox="1"/>
          <p:nvPr/>
        </p:nvSpPr>
        <p:spPr>
          <a:xfrm>
            <a:off x="319969" y="3968015"/>
            <a:ext cx="4714187" cy="2308324"/>
          </a:xfrm>
          <a:prstGeom prst="rect">
            <a:avLst/>
          </a:prstGeom>
          <a:noFill/>
        </p:spPr>
        <p:txBody>
          <a:bodyPr wrap="square">
            <a:spAutoFit/>
          </a:bodyPr>
          <a:lstStyle/>
          <a:p>
            <a:pPr algn="ctr"/>
            <a:r>
              <a:rPr lang="en-US" sz="1600" i="1" u="none" dirty="0">
                <a:solidFill>
                  <a:schemeClr val="tx1"/>
                </a:solidFill>
                <a:latin typeface="Poppins" panose="00000500000000000000" pitchFamily="2" charset="0"/>
                <a:cs typeface="Poppins" panose="00000500000000000000" pitchFamily="2" charset="0"/>
              </a:rPr>
              <a:t>For our Latin American restaurant, we would compare revenue estimates from all three approaches, and might decide to take an average or observe that two estimates align. In the present case, we might average the yardstick and bottom-up approach, discarding the top-down approach for an overall estimate of $1.5 million in revenue within the first few years. </a:t>
            </a:r>
          </a:p>
        </p:txBody>
      </p:sp>
      <p:sp>
        <p:nvSpPr>
          <p:cNvPr id="4" name="TextBox 3">
            <a:extLst>
              <a:ext uri="{FF2B5EF4-FFF2-40B4-BE49-F238E27FC236}">
                <a16:creationId xmlns:a16="http://schemas.microsoft.com/office/drawing/2014/main" id="{A117EB82-2F83-3373-15FD-9E9A0AC5B221}"/>
              </a:ext>
            </a:extLst>
          </p:cNvPr>
          <p:cNvSpPr txBox="1"/>
          <p:nvPr/>
        </p:nvSpPr>
        <p:spPr>
          <a:xfrm rot="3298782">
            <a:off x="5315028" y="3772479"/>
            <a:ext cx="1627632" cy="400110"/>
          </a:xfrm>
          <a:prstGeom prst="rect">
            <a:avLst/>
          </a:prstGeom>
          <a:noFill/>
        </p:spPr>
        <p:txBody>
          <a:bodyPr wrap="square">
            <a:spAutoFit/>
          </a:bodyPr>
          <a:lstStyle/>
          <a:p>
            <a:pPr algn="ctr"/>
            <a:r>
              <a:rPr lang="en-US" sz="2000" u="none" dirty="0">
                <a:solidFill>
                  <a:schemeClr val="tx1"/>
                </a:solidFill>
                <a:latin typeface="Poppins" panose="00000500000000000000" pitchFamily="2" charset="0"/>
                <a:cs typeface="Poppins" panose="00000500000000000000" pitchFamily="2" charset="0"/>
              </a:rPr>
              <a:t>$1 million</a:t>
            </a:r>
          </a:p>
        </p:txBody>
      </p:sp>
      <p:sp>
        <p:nvSpPr>
          <p:cNvPr id="9" name="TextBox 8">
            <a:extLst>
              <a:ext uri="{FF2B5EF4-FFF2-40B4-BE49-F238E27FC236}">
                <a16:creationId xmlns:a16="http://schemas.microsoft.com/office/drawing/2014/main" id="{B26F4D5D-3623-744F-18E4-EBA51E37FF86}"/>
              </a:ext>
            </a:extLst>
          </p:cNvPr>
          <p:cNvSpPr txBox="1"/>
          <p:nvPr/>
        </p:nvSpPr>
        <p:spPr>
          <a:xfrm>
            <a:off x="5497987" y="2581686"/>
            <a:ext cx="1627632" cy="400110"/>
          </a:xfrm>
          <a:prstGeom prst="rect">
            <a:avLst/>
          </a:prstGeom>
          <a:noFill/>
        </p:spPr>
        <p:txBody>
          <a:bodyPr wrap="square">
            <a:spAutoFit/>
          </a:bodyPr>
          <a:lstStyle/>
          <a:p>
            <a:pPr algn="ctr"/>
            <a:r>
              <a:rPr lang="en-US" sz="2000" u="none" dirty="0">
                <a:solidFill>
                  <a:schemeClr val="tx1"/>
                </a:solidFill>
                <a:latin typeface="Poppins" panose="00000500000000000000" pitchFamily="2" charset="0"/>
                <a:cs typeface="Poppins" panose="00000500000000000000" pitchFamily="2" charset="0"/>
              </a:rPr>
              <a:t>$2 million</a:t>
            </a:r>
          </a:p>
        </p:txBody>
      </p:sp>
      <p:sp>
        <p:nvSpPr>
          <p:cNvPr id="14" name="TextBox 13">
            <a:extLst>
              <a:ext uri="{FF2B5EF4-FFF2-40B4-BE49-F238E27FC236}">
                <a16:creationId xmlns:a16="http://schemas.microsoft.com/office/drawing/2014/main" id="{52EBE786-4C4D-E287-94D4-E3DEEF5BE525}"/>
              </a:ext>
            </a:extLst>
          </p:cNvPr>
          <p:cNvSpPr txBox="1"/>
          <p:nvPr/>
        </p:nvSpPr>
        <p:spPr>
          <a:xfrm rot="18491601">
            <a:off x="4791078" y="1728427"/>
            <a:ext cx="1627632" cy="400110"/>
          </a:xfrm>
          <a:prstGeom prst="rect">
            <a:avLst/>
          </a:prstGeom>
          <a:noFill/>
        </p:spPr>
        <p:txBody>
          <a:bodyPr wrap="square">
            <a:spAutoFit/>
          </a:bodyPr>
          <a:lstStyle/>
          <a:p>
            <a:pPr algn="ctr"/>
            <a:r>
              <a:rPr lang="en-US" sz="2000" u="none" dirty="0">
                <a:solidFill>
                  <a:schemeClr val="tx1"/>
                </a:solidFill>
                <a:latin typeface="Poppins" panose="00000500000000000000" pitchFamily="2" charset="0"/>
                <a:cs typeface="Poppins" panose="00000500000000000000" pitchFamily="2" charset="0"/>
              </a:rPr>
              <a:t>$10 million</a:t>
            </a:r>
          </a:p>
        </p:txBody>
      </p:sp>
      <p:sp>
        <p:nvSpPr>
          <p:cNvPr id="15" name="TextBox 14">
            <a:extLst>
              <a:ext uri="{FF2B5EF4-FFF2-40B4-BE49-F238E27FC236}">
                <a16:creationId xmlns:a16="http://schemas.microsoft.com/office/drawing/2014/main" id="{BD7621A8-516F-6E55-585D-7CCEA33C5083}"/>
              </a:ext>
            </a:extLst>
          </p:cNvPr>
          <p:cNvSpPr txBox="1"/>
          <p:nvPr/>
        </p:nvSpPr>
        <p:spPr>
          <a:xfrm>
            <a:off x="2925994" y="1737899"/>
            <a:ext cx="1125549" cy="707886"/>
          </a:xfrm>
          <a:prstGeom prst="rect">
            <a:avLst/>
          </a:prstGeom>
          <a:noFill/>
        </p:spPr>
        <p:txBody>
          <a:bodyPr wrap="square">
            <a:spAutoFit/>
          </a:bodyPr>
          <a:lstStyle/>
          <a:p>
            <a:pPr algn="ctr"/>
            <a:r>
              <a:rPr lang="en-US" sz="2000" b="1" u="none" dirty="0">
                <a:solidFill>
                  <a:schemeClr val="tx1"/>
                </a:solidFill>
                <a:latin typeface="Poppins" panose="00000500000000000000" pitchFamily="2" charset="0"/>
                <a:cs typeface="Poppins" panose="00000500000000000000" pitchFamily="2" charset="0"/>
              </a:rPr>
              <a:t>$1.5 million</a:t>
            </a:r>
          </a:p>
        </p:txBody>
      </p:sp>
    </p:spTree>
    <p:extLst>
      <p:ext uri="{BB962C8B-B14F-4D97-AF65-F5344CB8AC3E}">
        <p14:creationId xmlns:p14="http://schemas.microsoft.com/office/powerpoint/2010/main" val="2809174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99D57-DC41-1D70-B068-9B351A3D2141}"/>
              </a:ext>
            </a:extLst>
          </p:cNvPr>
          <p:cNvSpPr/>
          <p:nvPr/>
        </p:nvSpPr>
        <p:spPr>
          <a:xfrm>
            <a:off x="0" y="5257801"/>
            <a:ext cx="9144000" cy="162876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923B78-8E04-A400-EC4F-2D0DBF664F09}"/>
              </a:ext>
            </a:extLst>
          </p:cNvPr>
          <p:cNvSpPr/>
          <p:nvPr/>
        </p:nvSpPr>
        <p:spPr>
          <a:xfrm>
            <a:off x="0" y="1"/>
            <a:ext cx="9144000" cy="5257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0F7CF3-E630-EE5B-D359-B323D2D6B9D6}"/>
              </a:ext>
            </a:extLst>
          </p:cNvPr>
          <p:cNvSpPr/>
          <p:nvPr/>
        </p:nvSpPr>
        <p:spPr>
          <a:xfrm>
            <a:off x="778328" y="185058"/>
            <a:ext cx="7587343" cy="4865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D97386-74B5-75F6-227E-30BEF4510860}"/>
              </a:ext>
            </a:extLst>
          </p:cNvPr>
          <p:cNvSpPr txBox="1"/>
          <p:nvPr/>
        </p:nvSpPr>
        <p:spPr>
          <a:xfrm>
            <a:off x="119742" y="5320559"/>
            <a:ext cx="8882743" cy="1477328"/>
          </a:xfrm>
          <a:prstGeom prst="rect">
            <a:avLst/>
          </a:prstGeom>
          <a:noFill/>
        </p:spPr>
        <p:txBody>
          <a:bodyPr wrap="square">
            <a:spAutoFit/>
          </a:bodyPr>
          <a:lstStyle/>
          <a:p>
            <a:r>
              <a:rPr lang="en-US" u="sng" dirty="0"/>
              <a:t>Spoken text</a:t>
            </a:r>
            <a:r>
              <a:rPr lang="en-US" dirty="0"/>
              <a:t>: </a:t>
            </a:r>
            <a:r>
              <a:rPr lang="en-US" i="1" dirty="0"/>
              <a:t>Plantain and Spice is part of the large $125 billion fast-casual market in the United States – our total available market; within Los Angeles where we hope to begin operating, fast-casual restaurants like ours make approximately $150 million – our serviceable attainable market. Within the first three years, we hope to earn $1.5 million annually by opening and operating our first store – our serviceable obtainable market.</a:t>
            </a:r>
          </a:p>
        </p:txBody>
      </p:sp>
      <p:sp>
        <p:nvSpPr>
          <p:cNvPr id="6" name="TextBox 5">
            <a:extLst>
              <a:ext uri="{FF2B5EF4-FFF2-40B4-BE49-F238E27FC236}">
                <a16:creationId xmlns:a16="http://schemas.microsoft.com/office/drawing/2014/main" id="{7F36D602-616E-5DE2-5D18-F95FEBB7F72E}"/>
              </a:ext>
            </a:extLst>
          </p:cNvPr>
          <p:cNvSpPr txBox="1"/>
          <p:nvPr/>
        </p:nvSpPr>
        <p:spPr>
          <a:xfrm>
            <a:off x="1017813" y="337112"/>
            <a:ext cx="4572000" cy="584775"/>
          </a:xfrm>
          <a:prstGeom prst="rect">
            <a:avLst/>
          </a:prstGeom>
          <a:noFill/>
        </p:spPr>
        <p:txBody>
          <a:bodyPr wrap="square">
            <a:spAutoFit/>
          </a:bodyPr>
          <a:lstStyle/>
          <a:p>
            <a:r>
              <a:rPr lang="en-US" sz="3200" b="1" dirty="0"/>
              <a:t>Market opportunity</a:t>
            </a:r>
          </a:p>
        </p:txBody>
      </p:sp>
      <p:pic>
        <p:nvPicPr>
          <p:cNvPr id="8" name="Picture 7">
            <a:extLst>
              <a:ext uri="{FF2B5EF4-FFF2-40B4-BE49-F238E27FC236}">
                <a16:creationId xmlns:a16="http://schemas.microsoft.com/office/drawing/2014/main" id="{ED41748E-F19E-0A5E-8B2D-8B5A04298FC3}"/>
              </a:ext>
            </a:extLst>
          </p:cNvPr>
          <p:cNvPicPr>
            <a:picLocks noChangeAspect="1"/>
          </p:cNvPicPr>
          <p:nvPr/>
        </p:nvPicPr>
        <p:blipFill>
          <a:blip r:embed="rId2"/>
          <a:stretch>
            <a:fillRect/>
          </a:stretch>
        </p:blipFill>
        <p:spPr>
          <a:xfrm>
            <a:off x="1122583" y="1968016"/>
            <a:ext cx="1768927" cy="1768927"/>
          </a:xfrm>
          <a:prstGeom prst="rect">
            <a:avLst/>
          </a:prstGeom>
        </p:spPr>
      </p:pic>
      <p:pic>
        <p:nvPicPr>
          <p:cNvPr id="9" name="Picture 8">
            <a:extLst>
              <a:ext uri="{FF2B5EF4-FFF2-40B4-BE49-F238E27FC236}">
                <a16:creationId xmlns:a16="http://schemas.microsoft.com/office/drawing/2014/main" id="{F01B9B71-8005-75C2-044F-77E059EC3770}"/>
              </a:ext>
            </a:extLst>
          </p:cNvPr>
          <p:cNvPicPr>
            <a:picLocks noChangeAspect="1"/>
          </p:cNvPicPr>
          <p:nvPr/>
        </p:nvPicPr>
        <p:blipFill>
          <a:blip r:embed="rId2"/>
          <a:stretch>
            <a:fillRect/>
          </a:stretch>
        </p:blipFill>
        <p:spPr>
          <a:xfrm>
            <a:off x="3152774" y="1649608"/>
            <a:ext cx="2087335" cy="2087335"/>
          </a:xfrm>
          <a:prstGeom prst="rect">
            <a:avLst/>
          </a:prstGeom>
        </p:spPr>
      </p:pic>
      <p:pic>
        <p:nvPicPr>
          <p:cNvPr id="10" name="Picture 9">
            <a:extLst>
              <a:ext uri="{FF2B5EF4-FFF2-40B4-BE49-F238E27FC236}">
                <a16:creationId xmlns:a16="http://schemas.microsoft.com/office/drawing/2014/main" id="{0E094F36-11D5-01F0-1F71-A4EAC0AEF99F}"/>
              </a:ext>
            </a:extLst>
          </p:cNvPr>
          <p:cNvPicPr>
            <a:picLocks noChangeAspect="1"/>
          </p:cNvPicPr>
          <p:nvPr/>
        </p:nvPicPr>
        <p:blipFill>
          <a:blip r:embed="rId2"/>
          <a:stretch>
            <a:fillRect/>
          </a:stretch>
        </p:blipFill>
        <p:spPr>
          <a:xfrm>
            <a:off x="5529261" y="1161109"/>
            <a:ext cx="2575834" cy="2575834"/>
          </a:xfrm>
          <a:prstGeom prst="rect">
            <a:avLst/>
          </a:prstGeom>
        </p:spPr>
      </p:pic>
      <p:sp>
        <p:nvSpPr>
          <p:cNvPr id="15" name="TextBox 14">
            <a:extLst>
              <a:ext uri="{FF2B5EF4-FFF2-40B4-BE49-F238E27FC236}">
                <a16:creationId xmlns:a16="http://schemas.microsoft.com/office/drawing/2014/main" id="{0F683AB6-047D-3F03-FB3B-FEFB4D757E44}"/>
              </a:ext>
            </a:extLst>
          </p:cNvPr>
          <p:cNvSpPr txBox="1"/>
          <p:nvPr/>
        </p:nvSpPr>
        <p:spPr>
          <a:xfrm>
            <a:off x="1038217" y="3922000"/>
            <a:ext cx="1973043" cy="923330"/>
          </a:xfrm>
          <a:prstGeom prst="rect">
            <a:avLst/>
          </a:prstGeom>
          <a:noFill/>
        </p:spPr>
        <p:txBody>
          <a:bodyPr wrap="square">
            <a:spAutoFit/>
          </a:bodyPr>
          <a:lstStyle/>
          <a:p>
            <a:pPr algn="ctr"/>
            <a:r>
              <a:rPr lang="en-US" sz="1800" dirty="0">
                <a:latin typeface="Poppins" panose="00000500000000000000" pitchFamily="2" charset="0"/>
                <a:cs typeface="Poppins" panose="00000500000000000000" pitchFamily="2" charset="0"/>
              </a:rPr>
              <a:t>$1.5 million from our first store</a:t>
            </a:r>
          </a:p>
        </p:txBody>
      </p:sp>
      <p:sp>
        <p:nvSpPr>
          <p:cNvPr id="16" name="TextBox 15">
            <a:extLst>
              <a:ext uri="{FF2B5EF4-FFF2-40B4-BE49-F238E27FC236}">
                <a16:creationId xmlns:a16="http://schemas.microsoft.com/office/drawing/2014/main" id="{9B60A731-0D99-4871-18CB-BE853B304544}"/>
              </a:ext>
            </a:extLst>
          </p:cNvPr>
          <p:cNvSpPr txBox="1"/>
          <p:nvPr/>
        </p:nvSpPr>
        <p:spPr>
          <a:xfrm>
            <a:off x="3152775" y="3904185"/>
            <a:ext cx="2087335" cy="923330"/>
          </a:xfrm>
          <a:prstGeom prst="rect">
            <a:avLst/>
          </a:prstGeom>
          <a:noFill/>
        </p:spPr>
        <p:txBody>
          <a:bodyPr wrap="square">
            <a:spAutoFit/>
          </a:bodyPr>
          <a:lstStyle/>
          <a:p>
            <a:pPr algn="ctr"/>
            <a:r>
              <a:rPr lang="en-US" sz="1800" dirty="0">
                <a:latin typeface="Poppins" panose="00000500000000000000" pitchFamily="2" charset="0"/>
                <a:cs typeface="Poppins" panose="00000500000000000000" pitchFamily="2" charset="0"/>
              </a:rPr>
              <a:t>Competitors in Los Angeles</a:t>
            </a:r>
          </a:p>
          <a:p>
            <a:pPr algn="ctr"/>
            <a:r>
              <a:rPr lang="en-US" sz="1800" dirty="0">
                <a:latin typeface="Poppins" panose="00000500000000000000" pitchFamily="2" charset="0"/>
                <a:cs typeface="Poppins" panose="00000500000000000000" pitchFamily="2" charset="0"/>
              </a:rPr>
              <a:t>($50 million)</a:t>
            </a:r>
          </a:p>
        </p:txBody>
      </p:sp>
      <p:sp>
        <p:nvSpPr>
          <p:cNvPr id="17" name="TextBox 16">
            <a:extLst>
              <a:ext uri="{FF2B5EF4-FFF2-40B4-BE49-F238E27FC236}">
                <a16:creationId xmlns:a16="http://schemas.microsoft.com/office/drawing/2014/main" id="{5CE17C7D-0AC9-B582-A001-A194DEBDBE9B}"/>
              </a:ext>
            </a:extLst>
          </p:cNvPr>
          <p:cNvSpPr txBox="1"/>
          <p:nvPr/>
        </p:nvSpPr>
        <p:spPr>
          <a:xfrm>
            <a:off x="5773510" y="3927143"/>
            <a:ext cx="2087335" cy="923330"/>
          </a:xfrm>
          <a:prstGeom prst="rect">
            <a:avLst/>
          </a:prstGeom>
          <a:noFill/>
        </p:spPr>
        <p:txBody>
          <a:bodyPr wrap="square">
            <a:spAutoFit/>
          </a:bodyPr>
          <a:lstStyle/>
          <a:p>
            <a:pPr algn="ctr"/>
            <a:r>
              <a:rPr lang="en-US" sz="1800" dirty="0">
                <a:latin typeface="Poppins" panose="00000500000000000000" pitchFamily="2" charset="0"/>
                <a:cs typeface="Poppins" panose="00000500000000000000" pitchFamily="2" charset="0"/>
              </a:rPr>
              <a:t>Fast-casual market</a:t>
            </a:r>
          </a:p>
          <a:p>
            <a:pPr algn="ctr"/>
            <a:r>
              <a:rPr lang="en-US" sz="1800" dirty="0">
                <a:latin typeface="Poppins" panose="00000500000000000000" pitchFamily="2" charset="0"/>
                <a:cs typeface="Poppins" panose="00000500000000000000" pitchFamily="2" charset="0"/>
              </a:rPr>
              <a:t>($125 billion)</a:t>
            </a:r>
          </a:p>
        </p:txBody>
      </p:sp>
    </p:spTree>
    <p:extLst>
      <p:ext uri="{BB962C8B-B14F-4D97-AF65-F5344CB8AC3E}">
        <p14:creationId xmlns:p14="http://schemas.microsoft.com/office/powerpoint/2010/main" val="3307391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5" name="TextBox 4">
            <a:extLst>
              <a:ext uri="{FF2B5EF4-FFF2-40B4-BE49-F238E27FC236}">
                <a16:creationId xmlns:a16="http://schemas.microsoft.com/office/drawing/2014/main" id="{AA743CD0-A5A2-D7F0-1DE6-DBA840A48F59}"/>
              </a:ext>
            </a:extLst>
          </p:cNvPr>
          <p:cNvSpPr txBox="1"/>
          <p:nvPr/>
        </p:nvSpPr>
        <p:spPr>
          <a:xfrm>
            <a:off x="187212" y="640087"/>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5: Product/service detail</a:t>
            </a:r>
          </a:p>
        </p:txBody>
      </p:sp>
      <p:sp>
        <p:nvSpPr>
          <p:cNvPr id="6" name="TextBox 5">
            <a:extLst>
              <a:ext uri="{FF2B5EF4-FFF2-40B4-BE49-F238E27FC236}">
                <a16:creationId xmlns:a16="http://schemas.microsoft.com/office/drawing/2014/main" id="{88866CD1-FEAE-7F82-2E84-D6715F97C70C}"/>
              </a:ext>
            </a:extLst>
          </p:cNvPr>
          <p:cNvSpPr txBox="1"/>
          <p:nvPr/>
        </p:nvSpPr>
        <p:spPr>
          <a:xfrm>
            <a:off x="1710134" y="1997839"/>
            <a:ext cx="5723730" cy="3170099"/>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Important key details of your product/services</a:t>
            </a:r>
          </a:p>
          <a:p>
            <a:pPr algn="ctr"/>
            <a:endParaRPr lang="en-US" sz="2000"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In this slide, key details about your products/services should be presented, these details should help listeners to understand the specific appeal of your business to customers – and will often involve providing information on the variety of products/services you offer</a:t>
            </a:r>
          </a:p>
        </p:txBody>
      </p:sp>
    </p:spTree>
    <p:extLst>
      <p:ext uri="{BB962C8B-B14F-4D97-AF65-F5344CB8AC3E}">
        <p14:creationId xmlns:p14="http://schemas.microsoft.com/office/powerpoint/2010/main" val="55877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99D57-DC41-1D70-B068-9B351A3D2141}"/>
              </a:ext>
            </a:extLst>
          </p:cNvPr>
          <p:cNvSpPr/>
          <p:nvPr/>
        </p:nvSpPr>
        <p:spPr>
          <a:xfrm>
            <a:off x="0" y="5257801"/>
            <a:ext cx="9144000" cy="162876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923B78-8E04-A400-EC4F-2D0DBF664F09}"/>
              </a:ext>
            </a:extLst>
          </p:cNvPr>
          <p:cNvSpPr/>
          <p:nvPr/>
        </p:nvSpPr>
        <p:spPr>
          <a:xfrm>
            <a:off x="0" y="1"/>
            <a:ext cx="9144000" cy="5257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0F7CF3-E630-EE5B-D359-B323D2D6B9D6}"/>
              </a:ext>
            </a:extLst>
          </p:cNvPr>
          <p:cNvSpPr/>
          <p:nvPr/>
        </p:nvSpPr>
        <p:spPr>
          <a:xfrm>
            <a:off x="778328" y="185058"/>
            <a:ext cx="7587343" cy="4865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D97386-74B5-75F6-227E-30BEF4510860}"/>
              </a:ext>
            </a:extLst>
          </p:cNvPr>
          <p:cNvSpPr txBox="1"/>
          <p:nvPr/>
        </p:nvSpPr>
        <p:spPr>
          <a:xfrm>
            <a:off x="119742" y="5320559"/>
            <a:ext cx="8882743" cy="1200329"/>
          </a:xfrm>
          <a:prstGeom prst="rect">
            <a:avLst/>
          </a:prstGeom>
          <a:noFill/>
        </p:spPr>
        <p:txBody>
          <a:bodyPr wrap="square">
            <a:spAutoFit/>
          </a:bodyPr>
          <a:lstStyle/>
          <a:p>
            <a:r>
              <a:rPr lang="en-US" u="sng" dirty="0"/>
              <a:t>Spoken text</a:t>
            </a:r>
            <a:r>
              <a:rPr lang="en-US" dirty="0"/>
              <a:t>: </a:t>
            </a:r>
            <a:r>
              <a:rPr lang="en-US" i="1" dirty="0"/>
              <a:t>Plantain and Spice will have a variety of offerings, form arepas and plantains to different types of tacos, beans, and rice. Customers will be able to buy a small and simple “basic plate” for $10 to a “full plate” with multiple offerings for $30. The average price of our plates will be $20.</a:t>
            </a:r>
          </a:p>
        </p:txBody>
      </p:sp>
      <p:sp>
        <p:nvSpPr>
          <p:cNvPr id="6" name="TextBox 5">
            <a:extLst>
              <a:ext uri="{FF2B5EF4-FFF2-40B4-BE49-F238E27FC236}">
                <a16:creationId xmlns:a16="http://schemas.microsoft.com/office/drawing/2014/main" id="{7F36D602-616E-5DE2-5D18-F95FEBB7F72E}"/>
              </a:ext>
            </a:extLst>
          </p:cNvPr>
          <p:cNvSpPr txBox="1"/>
          <p:nvPr/>
        </p:nvSpPr>
        <p:spPr>
          <a:xfrm>
            <a:off x="1017813" y="337112"/>
            <a:ext cx="4572000" cy="584775"/>
          </a:xfrm>
          <a:prstGeom prst="rect">
            <a:avLst/>
          </a:prstGeom>
          <a:noFill/>
        </p:spPr>
        <p:txBody>
          <a:bodyPr wrap="square">
            <a:spAutoFit/>
          </a:bodyPr>
          <a:lstStyle/>
          <a:p>
            <a:r>
              <a:rPr lang="en-US" sz="3200" b="1" dirty="0"/>
              <a:t>Our meals</a:t>
            </a:r>
          </a:p>
        </p:txBody>
      </p:sp>
      <p:sp>
        <p:nvSpPr>
          <p:cNvPr id="15" name="TextBox 14">
            <a:extLst>
              <a:ext uri="{FF2B5EF4-FFF2-40B4-BE49-F238E27FC236}">
                <a16:creationId xmlns:a16="http://schemas.microsoft.com/office/drawing/2014/main" id="{0F683AB6-047D-3F03-FB3B-FEFB4D757E44}"/>
              </a:ext>
            </a:extLst>
          </p:cNvPr>
          <p:cNvSpPr txBox="1"/>
          <p:nvPr/>
        </p:nvSpPr>
        <p:spPr>
          <a:xfrm>
            <a:off x="5589813" y="1430785"/>
            <a:ext cx="2366795" cy="2031325"/>
          </a:xfrm>
          <a:prstGeom prst="rect">
            <a:avLst/>
          </a:prstGeom>
          <a:noFill/>
        </p:spPr>
        <p:txBody>
          <a:bodyPr wrap="square">
            <a:spAutoFit/>
          </a:bodyPr>
          <a:lstStyle/>
          <a:p>
            <a:pPr algn="ctr"/>
            <a:r>
              <a:rPr lang="en-US" sz="1800" dirty="0">
                <a:latin typeface="Poppins" panose="00000500000000000000" pitchFamily="2" charset="0"/>
                <a:cs typeface="Poppins" panose="00000500000000000000" pitchFamily="2" charset="0"/>
              </a:rPr>
              <a:t>Our meals will be moderately priced – from a $10 basic plate to a $30 ful</a:t>
            </a:r>
            <a:r>
              <a:rPr lang="en-US" dirty="0">
                <a:latin typeface="Poppins" panose="00000500000000000000" pitchFamily="2" charset="0"/>
                <a:cs typeface="Poppins" panose="00000500000000000000" pitchFamily="2" charset="0"/>
              </a:rPr>
              <a:t>l plate – with an average price of $20</a:t>
            </a:r>
            <a:endParaRPr lang="en-US" sz="1800" dirty="0">
              <a:latin typeface="Poppins" panose="00000500000000000000" pitchFamily="2" charset="0"/>
              <a:cs typeface="Poppins" panose="00000500000000000000" pitchFamily="2" charset="0"/>
            </a:endParaRPr>
          </a:p>
        </p:txBody>
      </p:sp>
      <p:pic>
        <p:nvPicPr>
          <p:cNvPr id="2" name="Picture 1">
            <a:extLst>
              <a:ext uri="{FF2B5EF4-FFF2-40B4-BE49-F238E27FC236}">
                <a16:creationId xmlns:a16="http://schemas.microsoft.com/office/drawing/2014/main" id="{14DF61BF-FCDC-B3F2-C553-A641E93EA273}"/>
              </a:ext>
            </a:extLst>
          </p:cNvPr>
          <p:cNvPicPr>
            <a:picLocks noChangeAspect="1"/>
          </p:cNvPicPr>
          <p:nvPr/>
        </p:nvPicPr>
        <p:blipFill>
          <a:blip r:embed="rId2"/>
          <a:stretch>
            <a:fillRect/>
          </a:stretch>
        </p:blipFill>
        <p:spPr>
          <a:xfrm>
            <a:off x="1579488" y="1262105"/>
            <a:ext cx="3448649" cy="3448649"/>
          </a:xfrm>
          <a:prstGeom prst="rect">
            <a:avLst/>
          </a:prstGeom>
        </p:spPr>
      </p:pic>
    </p:spTree>
    <p:extLst>
      <p:ext uri="{BB962C8B-B14F-4D97-AF65-F5344CB8AC3E}">
        <p14:creationId xmlns:p14="http://schemas.microsoft.com/office/powerpoint/2010/main" val="4147975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2" y="637457"/>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6: Revenue model</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10" name="TextBox 9">
            <a:extLst>
              <a:ext uri="{FF2B5EF4-FFF2-40B4-BE49-F238E27FC236}">
                <a16:creationId xmlns:a16="http://schemas.microsoft.com/office/drawing/2014/main" id="{D3B43FC7-2D7F-4668-DAB5-409AB242E139}"/>
              </a:ext>
            </a:extLst>
          </p:cNvPr>
          <p:cNvSpPr txBox="1"/>
          <p:nvPr/>
        </p:nvSpPr>
        <p:spPr>
          <a:xfrm>
            <a:off x="686960" y="1434785"/>
            <a:ext cx="4760347" cy="1323439"/>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A revenue model is the way that a business makes money; a model combines different revenue streams and revenue drivers.</a:t>
            </a:r>
          </a:p>
        </p:txBody>
      </p:sp>
      <p:sp>
        <p:nvSpPr>
          <p:cNvPr id="16" name="TextBox 15">
            <a:extLst>
              <a:ext uri="{FF2B5EF4-FFF2-40B4-BE49-F238E27FC236}">
                <a16:creationId xmlns:a16="http://schemas.microsoft.com/office/drawing/2014/main" id="{8262C42A-F13B-9823-F612-EE8AACF76513}"/>
              </a:ext>
            </a:extLst>
          </p:cNvPr>
          <p:cNvSpPr txBox="1"/>
          <p:nvPr/>
        </p:nvSpPr>
        <p:spPr>
          <a:xfrm>
            <a:off x="5943600" y="1384824"/>
            <a:ext cx="2760461" cy="3539430"/>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Revenue drivers</a:t>
            </a:r>
          </a:p>
          <a:p>
            <a:pPr algn="ct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Successful businesses often have multiple different ways to “drive” revenue – examples are provided on the next slide. Having multiple revenue drivers helps to make a business attractive (sweet) to investors – see the </a:t>
            </a:r>
            <a:r>
              <a:rPr lang="en-US" sz="1600" u="sng" dirty="0">
                <a:latin typeface="Poppins" panose="00000500000000000000" pitchFamily="2" charset="0"/>
                <a:cs typeface="Poppins" panose="00000500000000000000" pitchFamily="2" charset="0"/>
              </a:rPr>
              <a:t>business idea sketch </a:t>
            </a:r>
            <a:r>
              <a:rPr lang="en-US" sz="1600" dirty="0">
                <a:latin typeface="Poppins" panose="00000500000000000000" pitchFamily="2" charset="0"/>
                <a:cs typeface="Poppins" panose="00000500000000000000" pitchFamily="2" charset="0"/>
              </a:rPr>
              <a:t>module.</a:t>
            </a:r>
          </a:p>
        </p:txBody>
      </p:sp>
      <p:sp>
        <p:nvSpPr>
          <p:cNvPr id="17" name="TextBox 16">
            <a:extLst>
              <a:ext uri="{FF2B5EF4-FFF2-40B4-BE49-F238E27FC236}">
                <a16:creationId xmlns:a16="http://schemas.microsoft.com/office/drawing/2014/main" id="{18038C82-6468-584C-95C6-B0EE83EDD056}"/>
              </a:ext>
            </a:extLst>
          </p:cNvPr>
          <p:cNvSpPr txBox="1"/>
          <p:nvPr/>
        </p:nvSpPr>
        <p:spPr>
          <a:xfrm>
            <a:off x="385250" y="3158532"/>
            <a:ext cx="5062057" cy="3046988"/>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Revenue streams</a:t>
            </a:r>
          </a:p>
          <a:p>
            <a:pPr algn="ct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A revenue stream is the type of way that you hope to make money – this might not just be the sales of your product or service. These include:</a:t>
            </a:r>
          </a:p>
          <a:p>
            <a:pPr marL="342900" indent="-342900" algn="ctr">
              <a:buFontTx/>
              <a:buChar char="-"/>
            </a:pPr>
            <a:r>
              <a:rPr lang="en-US" sz="1600" dirty="0">
                <a:latin typeface="Poppins" panose="00000500000000000000" pitchFamily="2" charset="0"/>
                <a:cs typeface="Poppins" panose="00000500000000000000" pitchFamily="2" charset="0"/>
              </a:rPr>
              <a:t>Selling products/services;</a:t>
            </a:r>
          </a:p>
          <a:p>
            <a:pPr marL="342900" indent="-342900" algn="ctr">
              <a:buFontTx/>
              <a:buChar char="-"/>
            </a:pPr>
            <a:r>
              <a:rPr lang="en-US" sz="1600" dirty="0">
                <a:latin typeface="Poppins" panose="00000500000000000000" pitchFamily="2" charset="0"/>
                <a:cs typeface="Poppins" panose="00000500000000000000" pitchFamily="2" charset="0"/>
              </a:rPr>
              <a:t>Advertising;</a:t>
            </a:r>
          </a:p>
          <a:p>
            <a:pPr marL="342900" indent="-342900" algn="ctr">
              <a:buFontTx/>
              <a:buChar char="-"/>
            </a:pPr>
            <a:r>
              <a:rPr lang="en-US" sz="1600" dirty="0">
                <a:latin typeface="Poppins" panose="00000500000000000000" pitchFamily="2" charset="0"/>
                <a:cs typeface="Poppins" panose="00000500000000000000" pitchFamily="2" charset="0"/>
              </a:rPr>
              <a:t>Subscriptions;</a:t>
            </a:r>
          </a:p>
          <a:p>
            <a:pPr marL="342900" indent="-342900" algn="ctr">
              <a:buFontTx/>
              <a:buChar char="-"/>
            </a:pPr>
            <a:r>
              <a:rPr lang="en-US" sz="1600" dirty="0">
                <a:latin typeface="Poppins" panose="00000500000000000000" pitchFamily="2" charset="0"/>
                <a:cs typeface="Poppins" panose="00000500000000000000" pitchFamily="2" charset="0"/>
              </a:rPr>
              <a:t>Renting products/services;</a:t>
            </a:r>
          </a:p>
          <a:p>
            <a:pPr marL="342900" indent="-342900" algn="ctr">
              <a:buFontTx/>
              <a:buChar char="-"/>
            </a:pPr>
            <a:r>
              <a:rPr lang="en-US" sz="1600" dirty="0">
                <a:latin typeface="Poppins" panose="00000500000000000000" pitchFamily="2" charset="0"/>
                <a:cs typeface="Poppins" panose="00000500000000000000" pitchFamily="2" charset="0"/>
              </a:rPr>
              <a:t>Licensing the right to use content or information.</a:t>
            </a:r>
          </a:p>
        </p:txBody>
      </p:sp>
    </p:spTree>
    <p:extLst>
      <p:ext uri="{BB962C8B-B14F-4D97-AF65-F5344CB8AC3E}">
        <p14:creationId xmlns:p14="http://schemas.microsoft.com/office/powerpoint/2010/main" val="559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2" y="637457"/>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Revenue drivers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graphicFrame>
        <p:nvGraphicFramePr>
          <p:cNvPr id="3" name="Table 2">
            <a:extLst>
              <a:ext uri="{FF2B5EF4-FFF2-40B4-BE49-F238E27FC236}">
                <a16:creationId xmlns:a16="http://schemas.microsoft.com/office/drawing/2014/main" id="{63EDE646-3C97-C5A4-0DE7-53566F0FE1ED}"/>
              </a:ext>
            </a:extLst>
          </p:cNvPr>
          <p:cNvGraphicFramePr>
            <a:graphicFrameLocks noGrp="1"/>
          </p:cNvGraphicFramePr>
          <p:nvPr>
            <p:extLst>
              <p:ext uri="{D42A27DB-BD31-4B8C-83A1-F6EECF244321}">
                <p14:modId xmlns:p14="http://schemas.microsoft.com/office/powerpoint/2010/main" val="2610357001"/>
              </p:ext>
            </p:extLst>
          </p:nvPr>
        </p:nvGraphicFramePr>
        <p:xfrm>
          <a:off x="310239" y="2091717"/>
          <a:ext cx="8196943" cy="4183016"/>
        </p:xfrm>
        <a:graphic>
          <a:graphicData uri="http://schemas.openxmlformats.org/drawingml/2006/table">
            <a:tbl>
              <a:tblPr firstRow="1" bandRow="1">
                <a:tableStyleId>{5C22544A-7EE6-4342-B048-85BDC9FD1C3A}</a:tableStyleId>
              </a:tblPr>
              <a:tblGrid>
                <a:gridCol w="2446536">
                  <a:extLst>
                    <a:ext uri="{9D8B030D-6E8A-4147-A177-3AD203B41FA5}">
                      <a16:colId xmlns:a16="http://schemas.microsoft.com/office/drawing/2014/main" val="1239890562"/>
                    </a:ext>
                  </a:extLst>
                </a:gridCol>
                <a:gridCol w="5750407">
                  <a:extLst>
                    <a:ext uri="{9D8B030D-6E8A-4147-A177-3AD203B41FA5}">
                      <a16:colId xmlns:a16="http://schemas.microsoft.com/office/drawing/2014/main" val="269985328"/>
                    </a:ext>
                  </a:extLst>
                </a:gridCol>
              </a:tblGrid>
              <a:tr h="0">
                <a:tc>
                  <a:txBody>
                    <a:bodyPr/>
                    <a:lstStyle/>
                    <a:p>
                      <a:r>
                        <a:rPr lang="en-US" dirty="0">
                          <a:solidFill>
                            <a:schemeClr val="tx1"/>
                          </a:solidFill>
                          <a:latin typeface="Poppins" panose="00000500000000000000" pitchFamily="2" charset="0"/>
                          <a:cs typeface="Poppins" panose="00000500000000000000" pitchFamily="2" charset="0"/>
                        </a:rPr>
                        <a:t>Revenue driver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latin typeface="Poppins" panose="00000500000000000000" pitchFamily="2" charset="0"/>
                          <a:cs typeface="Poppins" panose="00000500000000000000" pitchFamily="2" charset="0"/>
                        </a:rPr>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0246800"/>
                  </a:ext>
                </a:extLst>
              </a:tr>
              <a:tr h="725714">
                <a:tc>
                  <a:txBody>
                    <a:bodyPr/>
                    <a:lstStyle/>
                    <a:p>
                      <a:r>
                        <a:rPr lang="en-US" b="0" dirty="0">
                          <a:solidFill>
                            <a:schemeClr val="tx1"/>
                          </a:solidFill>
                          <a:latin typeface="Poppins" panose="00000500000000000000" pitchFamily="2" charset="0"/>
                          <a:cs typeface="Poppins" panose="00000500000000000000" pitchFamily="2" charset="0"/>
                        </a:rPr>
                        <a:t>Large profit margin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latin typeface="Poppins" panose="00000500000000000000" pitchFamily="2" charset="0"/>
                          <a:cs typeface="Poppins" panose="00000500000000000000" pitchFamily="2" charset="0"/>
                        </a:rPr>
                        <a:t>Selling products and services at a high profit margin (see the income statement module)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5590908"/>
                  </a:ext>
                </a:extLst>
              </a:tr>
              <a:tr h="725714">
                <a:tc>
                  <a:txBody>
                    <a:bodyPr/>
                    <a:lstStyle/>
                    <a:p>
                      <a:r>
                        <a:rPr lang="en-US" dirty="0">
                          <a:solidFill>
                            <a:schemeClr val="tx1"/>
                          </a:solidFill>
                          <a:latin typeface="Poppins" panose="00000500000000000000" pitchFamily="2" charset="0"/>
                          <a:cs typeface="Poppins" panose="00000500000000000000" pitchFamily="2" charset="0"/>
                        </a:rPr>
                        <a:t>Sales volume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latin typeface="Poppins" panose="00000500000000000000" pitchFamily="2" charset="0"/>
                          <a:cs typeface="Poppins" panose="00000500000000000000" pitchFamily="2" charset="0"/>
                        </a:rPr>
                        <a:t>Selling a large number of your products/services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7625614"/>
                  </a:ext>
                </a:extLst>
              </a:tr>
              <a:tr h="725714">
                <a:tc>
                  <a:txBody>
                    <a:bodyPr/>
                    <a:lstStyle/>
                    <a:p>
                      <a:r>
                        <a:rPr lang="en-US" dirty="0">
                          <a:solidFill>
                            <a:schemeClr val="tx1"/>
                          </a:solidFill>
                          <a:latin typeface="Poppins" panose="00000500000000000000" pitchFamily="2" charset="0"/>
                          <a:cs typeface="Poppins" panose="00000500000000000000" pitchFamily="2" charset="0"/>
                        </a:rPr>
                        <a:t>Repeat customers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latin typeface="Poppins" panose="00000500000000000000" pitchFamily="2" charset="0"/>
                          <a:cs typeface="Poppins" panose="00000500000000000000" pitchFamily="2" charset="0"/>
                        </a:rPr>
                        <a:t>Ways that help customers to keep coming back to you – instead of having to get new customers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55368"/>
                  </a:ext>
                </a:extLst>
              </a:tr>
              <a:tr h="725714">
                <a:tc>
                  <a:txBody>
                    <a:bodyPr/>
                    <a:lstStyle/>
                    <a:p>
                      <a:r>
                        <a:rPr lang="en-US" dirty="0">
                          <a:solidFill>
                            <a:schemeClr val="tx1"/>
                          </a:solidFill>
                          <a:latin typeface="Poppins" panose="00000500000000000000" pitchFamily="2" charset="0"/>
                          <a:cs typeface="Poppins" panose="00000500000000000000" pitchFamily="2" charset="0"/>
                        </a:rPr>
                        <a:t>Variety of offerings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latin typeface="Poppins" panose="00000500000000000000" pitchFamily="2" charset="0"/>
                          <a:cs typeface="Poppins" panose="00000500000000000000" pitchFamily="2" charset="0"/>
                        </a:rPr>
                        <a:t>Having a variety of sometimes very different products/services to sell to customers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8507324"/>
                  </a:ext>
                </a:extLst>
              </a:tr>
              <a:tr h="725714">
                <a:tc>
                  <a:txBody>
                    <a:bodyPr/>
                    <a:lstStyle/>
                    <a:p>
                      <a:r>
                        <a:rPr lang="en-US" dirty="0">
                          <a:solidFill>
                            <a:schemeClr val="tx1"/>
                          </a:solidFill>
                          <a:latin typeface="Poppins" panose="00000500000000000000" pitchFamily="2" charset="0"/>
                          <a:cs typeface="Poppins" panose="00000500000000000000" pitchFamily="2" charset="0"/>
                        </a:rPr>
                        <a:t>Upselling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latin typeface="Poppins" panose="00000500000000000000" pitchFamily="2" charset="0"/>
                          <a:cs typeface="Poppins" panose="00000500000000000000" pitchFamily="2" charset="0"/>
                        </a:rPr>
                        <a:t>Having ways that customers can increase the value of your products services (premium versions)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6727212"/>
                  </a:ext>
                </a:extLst>
              </a:tr>
            </a:tbl>
          </a:graphicData>
        </a:graphic>
      </p:graphicFrame>
      <p:sp>
        <p:nvSpPr>
          <p:cNvPr id="4" name="TextBox 3">
            <a:extLst>
              <a:ext uri="{FF2B5EF4-FFF2-40B4-BE49-F238E27FC236}">
                <a16:creationId xmlns:a16="http://schemas.microsoft.com/office/drawing/2014/main" id="{1A47DA25-7F38-8A28-5DE3-1F86621BFC22}"/>
              </a:ext>
            </a:extLst>
          </p:cNvPr>
          <p:cNvSpPr txBox="1"/>
          <p:nvPr/>
        </p:nvSpPr>
        <p:spPr>
          <a:xfrm>
            <a:off x="1296474" y="1221208"/>
            <a:ext cx="6551047" cy="400110"/>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Major revenue drivers include the following</a:t>
            </a:r>
          </a:p>
        </p:txBody>
      </p:sp>
    </p:spTree>
    <p:extLst>
      <p:ext uri="{BB962C8B-B14F-4D97-AF65-F5344CB8AC3E}">
        <p14:creationId xmlns:p14="http://schemas.microsoft.com/office/powerpoint/2010/main" val="31007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2" y="637457"/>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Revenue drivers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graphicFrame>
        <p:nvGraphicFramePr>
          <p:cNvPr id="3" name="Table 2">
            <a:extLst>
              <a:ext uri="{FF2B5EF4-FFF2-40B4-BE49-F238E27FC236}">
                <a16:creationId xmlns:a16="http://schemas.microsoft.com/office/drawing/2014/main" id="{63EDE646-3C97-C5A4-0DE7-53566F0FE1ED}"/>
              </a:ext>
            </a:extLst>
          </p:cNvPr>
          <p:cNvGraphicFramePr>
            <a:graphicFrameLocks noGrp="1"/>
          </p:cNvGraphicFramePr>
          <p:nvPr/>
        </p:nvGraphicFramePr>
        <p:xfrm>
          <a:off x="310239" y="2091717"/>
          <a:ext cx="8196943" cy="4183016"/>
        </p:xfrm>
        <a:graphic>
          <a:graphicData uri="http://schemas.openxmlformats.org/drawingml/2006/table">
            <a:tbl>
              <a:tblPr firstRow="1" bandRow="1">
                <a:tableStyleId>{5C22544A-7EE6-4342-B048-85BDC9FD1C3A}</a:tableStyleId>
              </a:tblPr>
              <a:tblGrid>
                <a:gridCol w="2446536">
                  <a:extLst>
                    <a:ext uri="{9D8B030D-6E8A-4147-A177-3AD203B41FA5}">
                      <a16:colId xmlns:a16="http://schemas.microsoft.com/office/drawing/2014/main" val="1239890562"/>
                    </a:ext>
                  </a:extLst>
                </a:gridCol>
                <a:gridCol w="5750407">
                  <a:extLst>
                    <a:ext uri="{9D8B030D-6E8A-4147-A177-3AD203B41FA5}">
                      <a16:colId xmlns:a16="http://schemas.microsoft.com/office/drawing/2014/main" val="269985328"/>
                    </a:ext>
                  </a:extLst>
                </a:gridCol>
              </a:tblGrid>
              <a:tr h="0">
                <a:tc>
                  <a:txBody>
                    <a:bodyPr/>
                    <a:lstStyle/>
                    <a:p>
                      <a:r>
                        <a:rPr lang="en-US" dirty="0">
                          <a:solidFill>
                            <a:schemeClr val="tx1"/>
                          </a:solidFill>
                          <a:latin typeface="Poppins" panose="00000500000000000000" pitchFamily="2" charset="0"/>
                          <a:cs typeface="Poppins" panose="00000500000000000000" pitchFamily="2" charset="0"/>
                        </a:rPr>
                        <a:t>Revenue driver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latin typeface="Poppins" panose="00000500000000000000" pitchFamily="2" charset="0"/>
                          <a:cs typeface="Poppins" panose="00000500000000000000" pitchFamily="2" charset="0"/>
                        </a:rPr>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0246800"/>
                  </a:ext>
                </a:extLst>
              </a:tr>
              <a:tr h="725714">
                <a:tc>
                  <a:txBody>
                    <a:bodyPr/>
                    <a:lstStyle/>
                    <a:p>
                      <a:r>
                        <a:rPr lang="en-US" b="0" dirty="0">
                          <a:solidFill>
                            <a:schemeClr val="tx1"/>
                          </a:solidFill>
                          <a:latin typeface="Poppins" panose="00000500000000000000" pitchFamily="2" charset="0"/>
                          <a:cs typeface="Poppins" panose="00000500000000000000" pitchFamily="2" charset="0"/>
                        </a:rPr>
                        <a:t>Large profit margin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latin typeface="Poppins" panose="00000500000000000000" pitchFamily="2" charset="0"/>
                          <a:cs typeface="Poppins" panose="00000500000000000000" pitchFamily="2" charset="0"/>
                        </a:rPr>
                        <a:t>Selling products and services at a high profit margin (see the income statement module)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5590908"/>
                  </a:ext>
                </a:extLst>
              </a:tr>
              <a:tr h="725714">
                <a:tc>
                  <a:txBody>
                    <a:bodyPr/>
                    <a:lstStyle/>
                    <a:p>
                      <a:r>
                        <a:rPr lang="en-US" dirty="0">
                          <a:solidFill>
                            <a:schemeClr val="tx1"/>
                          </a:solidFill>
                          <a:latin typeface="Poppins" panose="00000500000000000000" pitchFamily="2" charset="0"/>
                          <a:cs typeface="Poppins" panose="00000500000000000000" pitchFamily="2" charset="0"/>
                        </a:rPr>
                        <a:t>Sales volume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latin typeface="Poppins" panose="00000500000000000000" pitchFamily="2" charset="0"/>
                          <a:cs typeface="Poppins" panose="00000500000000000000" pitchFamily="2" charset="0"/>
                        </a:rPr>
                        <a:t>Selling a large number of your products/services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7625614"/>
                  </a:ext>
                </a:extLst>
              </a:tr>
              <a:tr h="725714">
                <a:tc>
                  <a:txBody>
                    <a:bodyPr/>
                    <a:lstStyle/>
                    <a:p>
                      <a:r>
                        <a:rPr lang="en-US" dirty="0">
                          <a:solidFill>
                            <a:schemeClr val="tx1"/>
                          </a:solidFill>
                          <a:latin typeface="Poppins" panose="00000500000000000000" pitchFamily="2" charset="0"/>
                          <a:cs typeface="Poppins" panose="00000500000000000000" pitchFamily="2" charset="0"/>
                        </a:rPr>
                        <a:t>Repeat customers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latin typeface="Poppins" panose="00000500000000000000" pitchFamily="2" charset="0"/>
                          <a:cs typeface="Poppins" panose="00000500000000000000" pitchFamily="2" charset="0"/>
                        </a:rPr>
                        <a:t>Ways that help customers to keep coming back to you – instead of having to get new customers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55368"/>
                  </a:ext>
                </a:extLst>
              </a:tr>
              <a:tr h="725714">
                <a:tc>
                  <a:txBody>
                    <a:bodyPr/>
                    <a:lstStyle/>
                    <a:p>
                      <a:r>
                        <a:rPr lang="en-US" dirty="0">
                          <a:solidFill>
                            <a:schemeClr val="tx1"/>
                          </a:solidFill>
                          <a:latin typeface="Poppins" panose="00000500000000000000" pitchFamily="2" charset="0"/>
                          <a:cs typeface="Poppins" panose="00000500000000000000" pitchFamily="2" charset="0"/>
                        </a:rPr>
                        <a:t>Variety of offerings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latin typeface="Poppins" panose="00000500000000000000" pitchFamily="2" charset="0"/>
                          <a:cs typeface="Poppins" panose="00000500000000000000" pitchFamily="2" charset="0"/>
                        </a:rPr>
                        <a:t>Having a variety of sometimes very different products/services to sell to customers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8507324"/>
                  </a:ext>
                </a:extLst>
              </a:tr>
              <a:tr h="725714">
                <a:tc>
                  <a:txBody>
                    <a:bodyPr/>
                    <a:lstStyle/>
                    <a:p>
                      <a:r>
                        <a:rPr lang="en-US" dirty="0">
                          <a:solidFill>
                            <a:schemeClr val="tx1"/>
                          </a:solidFill>
                          <a:latin typeface="Poppins" panose="00000500000000000000" pitchFamily="2" charset="0"/>
                          <a:cs typeface="Poppins" panose="00000500000000000000" pitchFamily="2" charset="0"/>
                        </a:rPr>
                        <a:t>Upselling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latin typeface="Poppins" panose="00000500000000000000" pitchFamily="2" charset="0"/>
                          <a:cs typeface="Poppins" panose="00000500000000000000" pitchFamily="2" charset="0"/>
                        </a:rPr>
                        <a:t>Having ways that customers can increase the value of your products services (premium versions)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6727212"/>
                  </a:ext>
                </a:extLst>
              </a:tr>
            </a:tbl>
          </a:graphicData>
        </a:graphic>
      </p:graphicFrame>
      <p:sp>
        <p:nvSpPr>
          <p:cNvPr id="4" name="TextBox 3">
            <a:extLst>
              <a:ext uri="{FF2B5EF4-FFF2-40B4-BE49-F238E27FC236}">
                <a16:creationId xmlns:a16="http://schemas.microsoft.com/office/drawing/2014/main" id="{1A47DA25-7F38-8A28-5DE3-1F86621BFC22}"/>
              </a:ext>
            </a:extLst>
          </p:cNvPr>
          <p:cNvSpPr txBox="1"/>
          <p:nvPr/>
        </p:nvSpPr>
        <p:spPr>
          <a:xfrm>
            <a:off x="1296474" y="1221208"/>
            <a:ext cx="6551047" cy="400110"/>
          </a:xfrm>
          <a:prstGeom prst="rect">
            <a:avLst/>
          </a:prstGeom>
          <a:noFill/>
        </p:spPr>
        <p:txBody>
          <a:bodyPr wrap="square" rtlCol="0">
            <a:spAutoFit/>
          </a:bodyPr>
          <a:lstStyle/>
          <a:p>
            <a:pPr algn="ctr"/>
            <a:r>
              <a:rPr lang="en-US" sz="2000" dirty="0">
                <a:latin typeface="Poppins" panose="00000500000000000000" pitchFamily="2" charset="0"/>
                <a:cs typeface="Poppins" panose="00000500000000000000" pitchFamily="2" charset="0"/>
              </a:rPr>
              <a:t>Major revenue drivers include the following</a:t>
            </a:r>
          </a:p>
        </p:txBody>
      </p:sp>
      <p:sp>
        <p:nvSpPr>
          <p:cNvPr id="6" name="Rectangle 5">
            <a:extLst>
              <a:ext uri="{FF2B5EF4-FFF2-40B4-BE49-F238E27FC236}">
                <a16:creationId xmlns:a16="http://schemas.microsoft.com/office/drawing/2014/main" id="{F83C7B23-BEB1-2900-850C-C272561BC811}"/>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A1A97C4-43E7-785F-576F-A49B392C9801}"/>
              </a:ext>
            </a:extLst>
          </p:cNvPr>
          <p:cNvSpPr txBox="1"/>
          <p:nvPr/>
        </p:nvSpPr>
        <p:spPr>
          <a:xfrm>
            <a:off x="2032002" y="1288846"/>
            <a:ext cx="4772026" cy="5262979"/>
          </a:xfrm>
          <a:prstGeom prst="rect">
            <a:avLst/>
          </a:prstGeom>
          <a:solidFill>
            <a:schemeClr val="bg1"/>
          </a:solidFill>
          <a:ln>
            <a:solidFill>
              <a:schemeClr val="tx1"/>
            </a:solidFill>
          </a:ln>
        </p:spPr>
        <p:txBody>
          <a:bodyPr wrap="square">
            <a:spAutoFit/>
          </a:bodyPr>
          <a:lstStyle/>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endParaRPr lang="en-US" sz="1600" b="1" dirty="0">
              <a:latin typeface="Poppins" panose="00000500000000000000" pitchFamily="2" charset="0"/>
              <a:cs typeface="Poppins" panose="00000500000000000000" pitchFamily="2" charset="0"/>
            </a:endParaRPr>
          </a:p>
          <a:p>
            <a:pPr algn="ctr"/>
            <a:r>
              <a:rPr lang="en-US" sz="1600" b="1" dirty="0">
                <a:latin typeface="Poppins" panose="00000500000000000000" pitchFamily="2" charset="0"/>
                <a:cs typeface="Poppins" panose="00000500000000000000" pitchFamily="2" charset="0"/>
              </a:rPr>
              <a:t>The more the better!</a:t>
            </a:r>
          </a:p>
          <a:p>
            <a:pPr algn="ctr"/>
            <a:endParaRPr lang="en-US" sz="1600" b="1"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When new or existing businesses struggle, it is often because they are simply not generating a sufficient amount of revenue. Having more revenue streams and more revenue drivers for those streams helps to ensure that if one stream of revenue is not sufficient, that others will help to make up the difference. It is often helpful to push entrepreneurs to think of creative approaches to adding new and additional lines of revenue and revenue drivers. This issue is covered in greater depth in the Entrepreneurial Mindset Training.</a:t>
            </a:r>
          </a:p>
        </p:txBody>
      </p:sp>
      <p:pic>
        <p:nvPicPr>
          <p:cNvPr id="8" name="Picture 7" descr="A blue logo with a couple of people climbing a mountain&#10;&#10;Description automatically generated">
            <a:extLst>
              <a:ext uri="{FF2B5EF4-FFF2-40B4-BE49-F238E27FC236}">
                <a16:creationId xmlns:a16="http://schemas.microsoft.com/office/drawing/2014/main" id="{FEE4865F-B14E-B601-5BBA-9E87C8C22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015" y="1428521"/>
            <a:ext cx="1574829" cy="1258754"/>
          </a:xfrm>
          <a:prstGeom prst="rect">
            <a:avLst/>
          </a:prstGeom>
        </p:spPr>
      </p:pic>
      <p:pic>
        <p:nvPicPr>
          <p:cNvPr id="9" name="Picture 8" descr="A person standing on a wave&#10;&#10;Description automatically generated">
            <a:extLst>
              <a:ext uri="{FF2B5EF4-FFF2-40B4-BE49-F238E27FC236}">
                <a16:creationId xmlns:a16="http://schemas.microsoft.com/office/drawing/2014/main" id="{C78A5C01-0CE7-40F5-8C2F-DC57A1D0C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413" y="1421263"/>
            <a:ext cx="1678045" cy="1249115"/>
          </a:xfrm>
          <a:prstGeom prst="rect">
            <a:avLst/>
          </a:prstGeom>
        </p:spPr>
      </p:pic>
    </p:spTree>
    <p:extLst>
      <p:ext uri="{BB962C8B-B14F-4D97-AF65-F5344CB8AC3E}">
        <p14:creationId xmlns:p14="http://schemas.microsoft.com/office/powerpoint/2010/main" val="1147293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99D57-DC41-1D70-B068-9B351A3D2141}"/>
              </a:ext>
            </a:extLst>
          </p:cNvPr>
          <p:cNvSpPr/>
          <p:nvPr/>
        </p:nvSpPr>
        <p:spPr>
          <a:xfrm>
            <a:off x="0" y="5257801"/>
            <a:ext cx="9144000" cy="162876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923B78-8E04-A400-EC4F-2D0DBF664F09}"/>
              </a:ext>
            </a:extLst>
          </p:cNvPr>
          <p:cNvSpPr/>
          <p:nvPr/>
        </p:nvSpPr>
        <p:spPr>
          <a:xfrm>
            <a:off x="0" y="1"/>
            <a:ext cx="9144000" cy="5257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0F7CF3-E630-EE5B-D359-B323D2D6B9D6}"/>
              </a:ext>
            </a:extLst>
          </p:cNvPr>
          <p:cNvSpPr/>
          <p:nvPr/>
        </p:nvSpPr>
        <p:spPr>
          <a:xfrm>
            <a:off x="778328" y="185058"/>
            <a:ext cx="7587343" cy="4865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D97386-74B5-75F6-227E-30BEF4510860}"/>
              </a:ext>
            </a:extLst>
          </p:cNvPr>
          <p:cNvSpPr txBox="1"/>
          <p:nvPr/>
        </p:nvSpPr>
        <p:spPr>
          <a:xfrm>
            <a:off x="119742" y="5320559"/>
            <a:ext cx="8882743" cy="1477328"/>
          </a:xfrm>
          <a:prstGeom prst="rect">
            <a:avLst/>
          </a:prstGeom>
          <a:noFill/>
        </p:spPr>
        <p:txBody>
          <a:bodyPr wrap="square">
            <a:spAutoFit/>
          </a:bodyPr>
          <a:lstStyle/>
          <a:p>
            <a:r>
              <a:rPr lang="en-US" u="sng" dirty="0"/>
              <a:t>Spoken text</a:t>
            </a:r>
            <a:r>
              <a:rPr lang="en-US" dirty="0"/>
              <a:t>: </a:t>
            </a:r>
            <a:r>
              <a:rPr lang="en-US" i="1" dirty="0"/>
              <a:t>Plantain and Spice will earn money from three different revenue streams, in-store purchase, delivery, and catering events. To win repeat sales, we will have a customer loyalty program and for every plate, we will allow customers to add a-la-carte options. We hope that by targeting corporations for catering events, we can charge higher prices to increase our gross profit margin from 50% for delivery and 60% in-store, to 70%.</a:t>
            </a:r>
          </a:p>
        </p:txBody>
      </p:sp>
      <p:sp>
        <p:nvSpPr>
          <p:cNvPr id="6" name="TextBox 5">
            <a:extLst>
              <a:ext uri="{FF2B5EF4-FFF2-40B4-BE49-F238E27FC236}">
                <a16:creationId xmlns:a16="http://schemas.microsoft.com/office/drawing/2014/main" id="{7F36D602-616E-5DE2-5D18-F95FEBB7F72E}"/>
              </a:ext>
            </a:extLst>
          </p:cNvPr>
          <p:cNvSpPr txBox="1"/>
          <p:nvPr/>
        </p:nvSpPr>
        <p:spPr>
          <a:xfrm>
            <a:off x="1017813" y="337112"/>
            <a:ext cx="4572000" cy="584775"/>
          </a:xfrm>
          <a:prstGeom prst="rect">
            <a:avLst/>
          </a:prstGeom>
          <a:noFill/>
        </p:spPr>
        <p:txBody>
          <a:bodyPr wrap="square">
            <a:spAutoFit/>
          </a:bodyPr>
          <a:lstStyle/>
          <a:p>
            <a:r>
              <a:rPr lang="en-US" sz="3200" b="1" dirty="0"/>
              <a:t>Revenue model</a:t>
            </a:r>
          </a:p>
        </p:txBody>
      </p:sp>
      <p:pic>
        <p:nvPicPr>
          <p:cNvPr id="7" name="Picture 6">
            <a:extLst>
              <a:ext uri="{FF2B5EF4-FFF2-40B4-BE49-F238E27FC236}">
                <a16:creationId xmlns:a16="http://schemas.microsoft.com/office/drawing/2014/main" id="{61596F41-BE06-14FB-DEB1-5D0C251EB74F}"/>
              </a:ext>
            </a:extLst>
          </p:cNvPr>
          <p:cNvPicPr>
            <a:picLocks noChangeAspect="1"/>
          </p:cNvPicPr>
          <p:nvPr/>
        </p:nvPicPr>
        <p:blipFill>
          <a:blip r:embed="rId2"/>
          <a:stretch>
            <a:fillRect/>
          </a:stretch>
        </p:blipFill>
        <p:spPr>
          <a:xfrm>
            <a:off x="3670745" y="1106944"/>
            <a:ext cx="1780735" cy="1780735"/>
          </a:xfrm>
          <a:prstGeom prst="rect">
            <a:avLst/>
          </a:prstGeom>
        </p:spPr>
      </p:pic>
      <p:pic>
        <p:nvPicPr>
          <p:cNvPr id="8" name="Picture 7">
            <a:extLst>
              <a:ext uri="{FF2B5EF4-FFF2-40B4-BE49-F238E27FC236}">
                <a16:creationId xmlns:a16="http://schemas.microsoft.com/office/drawing/2014/main" id="{1B9F34FA-0808-2404-03A9-EEB775BF3A34}"/>
              </a:ext>
            </a:extLst>
          </p:cNvPr>
          <p:cNvPicPr>
            <a:picLocks noChangeAspect="1"/>
          </p:cNvPicPr>
          <p:nvPr/>
        </p:nvPicPr>
        <p:blipFill>
          <a:blip r:embed="rId3"/>
          <a:stretch>
            <a:fillRect/>
          </a:stretch>
        </p:blipFill>
        <p:spPr>
          <a:xfrm>
            <a:off x="1175769" y="1106944"/>
            <a:ext cx="1780735" cy="1780735"/>
          </a:xfrm>
          <a:prstGeom prst="rect">
            <a:avLst/>
          </a:prstGeom>
        </p:spPr>
      </p:pic>
      <p:pic>
        <p:nvPicPr>
          <p:cNvPr id="9" name="Picture 8">
            <a:extLst>
              <a:ext uri="{FF2B5EF4-FFF2-40B4-BE49-F238E27FC236}">
                <a16:creationId xmlns:a16="http://schemas.microsoft.com/office/drawing/2014/main" id="{193837C4-B75E-685E-D9E0-9BBF0E38C7AF}"/>
              </a:ext>
            </a:extLst>
          </p:cNvPr>
          <p:cNvPicPr>
            <a:picLocks noChangeAspect="1"/>
          </p:cNvPicPr>
          <p:nvPr/>
        </p:nvPicPr>
        <p:blipFill>
          <a:blip r:embed="rId4"/>
          <a:stretch>
            <a:fillRect/>
          </a:stretch>
        </p:blipFill>
        <p:spPr>
          <a:xfrm>
            <a:off x="6025042" y="1106944"/>
            <a:ext cx="1780735" cy="1780735"/>
          </a:xfrm>
          <a:prstGeom prst="rect">
            <a:avLst/>
          </a:prstGeom>
        </p:spPr>
      </p:pic>
      <p:sp>
        <p:nvSpPr>
          <p:cNvPr id="10" name="TextBox 9">
            <a:extLst>
              <a:ext uri="{FF2B5EF4-FFF2-40B4-BE49-F238E27FC236}">
                <a16:creationId xmlns:a16="http://schemas.microsoft.com/office/drawing/2014/main" id="{97DFF10F-3F1E-76B9-E690-96F6729EDE9F}"/>
              </a:ext>
            </a:extLst>
          </p:cNvPr>
          <p:cNvSpPr txBox="1"/>
          <p:nvPr/>
        </p:nvSpPr>
        <p:spPr>
          <a:xfrm>
            <a:off x="1248980" y="3219209"/>
            <a:ext cx="1634312" cy="1077218"/>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In-store </a:t>
            </a:r>
          </a:p>
          <a:p>
            <a:pPr algn="ctr"/>
            <a:r>
              <a:rPr lang="en-US" sz="1600" b="1" dirty="0">
                <a:latin typeface="Poppins" panose="00000500000000000000" pitchFamily="2" charset="0"/>
                <a:cs typeface="Poppins" panose="00000500000000000000" pitchFamily="2" charset="0"/>
              </a:rPr>
              <a:t>sales</a:t>
            </a:r>
          </a:p>
          <a:p>
            <a:pPr algn="ctr"/>
            <a:r>
              <a:rPr lang="en-US" sz="1600" dirty="0">
                <a:latin typeface="Poppins" panose="00000500000000000000" pitchFamily="2" charset="0"/>
                <a:cs typeface="Poppins" panose="00000500000000000000" pitchFamily="2" charset="0"/>
              </a:rPr>
              <a:t>60% gross margin</a:t>
            </a:r>
          </a:p>
        </p:txBody>
      </p:sp>
      <p:sp>
        <p:nvSpPr>
          <p:cNvPr id="11" name="TextBox 10">
            <a:extLst>
              <a:ext uri="{FF2B5EF4-FFF2-40B4-BE49-F238E27FC236}">
                <a16:creationId xmlns:a16="http://schemas.microsoft.com/office/drawing/2014/main" id="{7B7E5EC8-F9F5-A8D9-364E-B23277F8997C}"/>
              </a:ext>
            </a:extLst>
          </p:cNvPr>
          <p:cNvSpPr txBox="1"/>
          <p:nvPr/>
        </p:nvSpPr>
        <p:spPr>
          <a:xfrm>
            <a:off x="3743956" y="3282527"/>
            <a:ext cx="1634312" cy="1077218"/>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Delivery sales</a:t>
            </a:r>
          </a:p>
          <a:p>
            <a:pPr algn="ctr"/>
            <a:r>
              <a:rPr lang="en-US" sz="1600" dirty="0">
                <a:latin typeface="Poppins" panose="00000500000000000000" pitchFamily="2" charset="0"/>
                <a:cs typeface="Poppins" panose="00000500000000000000" pitchFamily="2" charset="0"/>
              </a:rPr>
              <a:t>50% gross margin</a:t>
            </a:r>
          </a:p>
        </p:txBody>
      </p:sp>
      <p:sp>
        <p:nvSpPr>
          <p:cNvPr id="13" name="TextBox 12">
            <a:extLst>
              <a:ext uri="{FF2B5EF4-FFF2-40B4-BE49-F238E27FC236}">
                <a16:creationId xmlns:a16="http://schemas.microsoft.com/office/drawing/2014/main" id="{71535909-9689-0330-7133-56D95C6C15FA}"/>
              </a:ext>
            </a:extLst>
          </p:cNvPr>
          <p:cNvSpPr txBox="1"/>
          <p:nvPr/>
        </p:nvSpPr>
        <p:spPr>
          <a:xfrm>
            <a:off x="6156596" y="3219981"/>
            <a:ext cx="1634312" cy="1077218"/>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Corporate events</a:t>
            </a:r>
          </a:p>
          <a:p>
            <a:pPr algn="ctr"/>
            <a:r>
              <a:rPr lang="en-US" sz="1600" dirty="0">
                <a:latin typeface="Poppins" panose="00000500000000000000" pitchFamily="2" charset="0"/>
                <a:cs typeface="Poppins" panose="00000500000000000000" pitchFamily="2" charset="0"/>
              </a:rPr>
              <a:t>70% gross margin</a:t>
            </a:r>
          </a:p>
        </p:txBody>
      </p:sp>
      <p:sp>
        <p:nvSpPr>
          <p:cNvPr id="14" name="TextBox 13">
            <a:extLst>
              <a:ext uri="{FF2B5EF4-FFF2-40B4-BE49-F238E27FC236}">
                <a16:creationId xmlns:a16="http://schemas.microsoft.com/office/drawing/2014/main" id="{57A02F11-B92F-8148-1250-7DBF5E29767B}"/>
              </a:ext>
            </a:extLst>
          </p:cNvPr>
          <p:cNvSpPr txBox="1"/>
          <p:nvPr/>
        </p:nvSpPr>
        <p:spPr>
          <a:xfrm>
            <a:off x="1553628" y="4523047"/>
            <a:ext cx="6036742" cy="338554"/>
          </a:xfrm>
          <a:prstGeom prst="rect">
            <a:avLst/>
          </a:prstGeom>
          <a:noFill/>
        </p:spPr>
        <p:txBody>
          <a:bodyPr wrap="square" rtlCol="0">
            <a:spAutoFit/>
          </a:bodyPr>
          <a:lstStyle/>
          <a:p>
            <a:pPr algn="ctr"/>
            <a:r>
              <a:rPr lang="en-US" sz="1600" i="1" dirty="0">
                <a:latin typeface="Poppins" panose="00000500000000000000" pitchFamily="2" charset="0"/>
                <a:cs typeface="Poppins" panose="00000500000000000000" pitchFamily="2" charset="0"/>
              </a:rPr>
              <a:t>Repeat customers driven by a customer loyalty program</a:t>
            </a:r>
          </a:p>
        </p:txBody>
      </p:sp>
    </p:spTree>
    <p:extLst>
      <p:ext uri="{BB962C8B-B14F-4D97-AF65-F5344CB8AC3E}">
        <p14:creationId xmlns:p14="http://schemas.microsoft.com/office/powerpoint/2010/main" val="3961584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814260"/>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7: Market validation / traction</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5" name="TextBox 4">
            <a:extLst>
              <a:ext uri="{FF2B5EF4-FFF2-40B4-BE49-F238E27FC236}">
                <a16:creationId xmlns:a16="http://schemas.microsoft.com/office/drawing/2014/main" id="{8BFAAA38-5C6E-6748-8911-7D04D13D4245}"/>
              </a:ext>
            </a:extLst>
          </p:cNvPr>
          <p:cNvSpPr txBox="1"/>
          <p:nvPr/>
        </p:nvSpPr>
        <p:spPr>
          <a:xfrm>
            <a:off x="724974" y="1270453"/>
            <a:ext cx="7694047" cy="1569660"/>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The market validation / traction slide presents any evidence that the entrepreneur has about whether their products and services are likely to be purchased by customers at the rate that they predict in their market potential slide (a valid market potential). This evidence comes in two forms: secondary research and traction. Usually, traction is a better indicator of market potential than just secondary research.</a:t>
            </a:r>
          </a:p>
        </p:txBody>
      </p:sp>
      <p:cxnSp>
        <p:nvCxnSpPr>
          <p:cNvPr id="8" name="Straight Connector 7">
            <a:extLst>
              <a:ext uri="{FF2B5EF4-FFF2-40B4-BE49-F238E27FC236}">
                <a16:creationId xmlns:a16="http://schemas.microsoft.com/office/drawing/2014/main" id="{72180129-F48B-CBA5-62B0-2A39EB1658C8}"/>
              </a:ext>
            </a:extLst>
          </p:cNvPr>
          <p:cNvCxnSpPr/>
          <p:nvPr/>
        </p:nvCxnSpPr>
        <p:spPr>
          <a:xfrm>
            <a:off x="3825621" y="3102102"/>
            <a:ext cx="0" cy="34385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578AC70-8E9C-883B-8705-BD994C2ABB1D}"/>
              </a:ext>
            </a:extLst>
          </p:cNvPr>
          <p:cNvSpPr txBox="1"/>
          <p:nvPr/>
        </p:nvSpPr>
        <p:spPr>
          <a:xfrm>
            <a:off x="100517" y="3102102"/>
            <a:ext cx="3704150" cy="2554545"/>
          </a:xfrm>
          <a:prstGeom prst="rect">
            <a:avLst/>
          </a:prstGeom>
          <a:noFill/>
        </p:spPr>
        <p:txBody>
          <a:bodyPr wrap="square" rtlCol="0">
            <a:spAutoFit/>
          </a:bodyPr>
          <a:lstStyle/>
          <a:p>
            <a:pPr algn="ctr"/>
            <a:r>
              <a:rPr lang="en-US" sz="1600" b="1" dirty="0">
                <a:latin typeface="Poppins" panose="00000500000000000000" pitchFamily="2" charset="0"/>
                <a:cs typeface="Poppins" panose="00000500000000000000" pitchFamily="2" charset="0"/>
              </a:rPr>
              <a:t>Secondary research</a:t>
            </a: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Secondary research (existing information)</a:t>
            </a:r>
            <a:r>
              <a:rPr lang="en-US" sz="1600" b="1" dirty="0">
                <a:latin typeface="Poppins" panose="00000500000000000000" pitchFamily="2" charset="0"/>
                <a:cs typeface="Poppins" panose="00000500000000000000" pitchFamily="2" charset="0"/>
              </a:rPr>
              <a:t> </a:t>
            </a:r>
            <a:r>
              <a:rPr lang="en-US" sz="1600" dirty="0">
                <a:latin typeface="Poppins" panose="00000500000000000000" pitchFamily="2" charset="0"/>
                <a:cs typeface="Poppins" panose="00000500000000000000" pitchFamily="2" charset="0"/>
              </a:rPr>
              <a:t>can provide some evidence that a business opportunity is valid; usually this comes from existing surveys of people about their buying habits and preferences. This can be obtained online or from market research firms.</a:t>
            </a:r>
            <a:endParaRPr lang="en-US" sz="1600" b="1" dirty="0">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59D14955-7EF2-06CC-3588-450366B73108}"/>
              </a:ext>
            </a:extLst>
          </p:cNvPr>
          <p:cNvSpPr txBox="1"/>
          <p:nvPr/>
        </p:nvSpPr>
        <p:spPr>
          <a:xfrm>
            <a:off x="4187953" y="2917172"/>
            <a:ext cx="4577248" cy="2031325"/>
          </a:xfrm>
          <a:prstGeom prst="rect">
            <a:avLst/>
          </a:prstGeom>
          <a:noFill/>
        </p:spPr>
        <p:txBody>
          <a:bodyPr wrap="square" rtlCol="0">
            <a:spAutoFit/>
          </a:bodyPr>
          <a:lstStyle/>
          <a:p>
            <a:pPr algn="ctr"/>
            <a:r>
              <a:rPr lang="en-US" sz="1400" b="1" dirty="0">
                <a:latin typeface="Poppins" panose="00000500000000000000" pitchFamily="2" charset="0"/>
                <a:cs typeface="Poppins" panose="00000500000000000000" pitchFamily="2" charset="0"/>
              </a:rPr>
              <a:t>Traction</a:t>
            </a:r>
            <a:endParaRPr lang="en-US" sz="1400" dirty="0">
              <a:latin typeface="Poppins" panose="00000500000000000000" pitchFamily="2" charset="0"/>
              <a:cs typeface="Poppins" panose="00000500000000000000" pitchFamily="2" charset="0"/>
            </a:endParaRPr>
          </a:p>
          <a:p>
            <a:pPr algn="ctr"/>
            <a:r>
              <a:rPr lang="en-US" sz="1400" dirty="0">
                <a:latin typeface="Poppins" panose="00000500000000000000" pitchFamily="2" charset="0"/>
                <a:cs typeface="Poppins" panose="00000500000000000000" pitchFamily="2" charset="0"/>
              </a:rPr>
              <a:t>Traction is evidence that your business has begun to get the sincere interest (feedback) of customers. The best forms of traction involve having sold your product or service either in big or small ways with the existing customer. This form of evidence often comes from an experiment – a topic covered in the Entrepreneurial Mindset Training.</a:t>
            </a:r>
          </a:p>
        </p:txBody>
      </p:sp>
      <p:sp>
        <p:nvSpPr>
          <p:cNvPr id="14" name="TextBox 13">
            <a:extLst>
              <a:ext uri="{FF2B5EF4-FFF2-40B4-BE49-F238E27FC236}">
                <a16:creationId xmlns:a16="http://schemas.microsoft.com/office/drawing/2014/main" id="{95F08DB6-D0F6-9701-198C-0180BF85DCA1}"/>
              </a:ext>
            </a:extLst>
          </p:cNvPr>
          <p:cNvSpPr txBox="1"/>
          <p:nvPr/>
        </p:nvSpPr>
        <p:spPr>
          <a:xfrm>
            <a:off x="4057438" y="5204749"/>
            <a:ext cx="3189173" cy="1384995"/>
          </a:xfrm>
          <a:prstGeom prst="rect">
            <a:avLst/>
          </a:prstGeom>
          <a:noFill/>
        </p:spPr>
        <p:txBody>
          <a:bodyPr wrap="square" rtlCol="0">
            <a:spAutoFit/>
          </a:bodyPr>
          <a:lstStyle/>
          <a:p>
            <a:pPr algn="ctr"/>
            <a:r>
              <a:rPr lang="en-US" sz="1400" dirty="0">
                <a:latin typeface="Poppins" panose="00000500000000000000" pitchFamily="2" charset="0"/>
                <a:cs typeface="Poppins" panose="00000500000000000000" pitchFamily="2" charset="0"/>
              </a:rPr>
              <a:t>Other forms of traction, also from experiments, comes from getting a sincere expression of interest (sign-ups to a wait list or people providing you their contact information to learn more)</a:t>
            </a:r>
          </a:p>
        </p:txBody>
      </p:sp>
      <p:pic>
        <p:nvPicPr>
          <p:cNvPr id="4" name="Picture 3" descr="A person standing on a wave&#10;&#10;Description automatically generated">
            <a:extLst>
              <a:ext uri="{FF2B5EF4-FFF2-40B4-BE49-F238E27FC236}">
                <a16:creationId xmlns:a16="http://schemas.microsoft.com/office/drawing/2014/main" id="{8A6F8E27-D650-85A7-9C3B-06BAA3819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6611" y="5186461"/>
            <a:ext cx="1678045" cy="1249115"/>
          </a:xfrm>
          <a:prstGeom prst="rect">
            <a:avLst/>
          </a:prstGeom>
        </p:spPr>
      </p:pic>
    </p:spTree>
    <p:extLst>
      <p:ext uri="{BB962C8B-B14F-4D97-AF65-F5344CB8AC3E}">
        <p14:creationId xmlns:p14="http://schemas.microsoft.com/office/powerpoint/2010/main" val="3943862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99D57-DC41-1D70-B068-9B351A3D2141}"/>
              </a:ext>
            </a:extLst>
          </p:cNvPr>
          <p:cNvSpPr/>
          <p:nvPr/>
        </p:nvSpPr>
        <p:spPr>
          <a:xfrm>
            <a:off x="0" y="5257801"/>
            <a:ext cx="9144000" cy="162876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923B78-8E04-A400-EC4F-2D0DBF664F09}"/>
              </a:ext>
            </a:extLst>
          </p:cNvPr>
          <p:cNvSpPr/>
          <p:nvPr/>
        </p:nvSpPr>
        <p:spPr>
          <a:xfrm>
            <a:off x="0" y="1"/>
            <a:ext cx="9144000" cy="5257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0F7CF3-E630-EE5B-D359-B323D2D6B9D6}"/>
              </a:ext>
            </a:extLst>
          </p:cNvPr>
          <p:cNvSpPr/>
          <p:nvPr/>
        </p:nvSpPr>
        <p:spPr>
          <a:xfrm>
            <a:off x="778328" y="185058"/>
            <a:ext cx="7587343" cy="4865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D97386-74B5-75F6-227E-30BEF4510860}"/>
              </a:ext>
            </a:extLst>
          </p:cNvPr>
          <p:cNvSpPr txBox="1"/>
          <p:nvPr/>
        </p:nvSpPr>
        <p:spPr>
          <a:xfrm>
            <a:off x="119742" y="5320559"/>
            <a:ext cx="8882743" cy="1477328"/>
          </a:xfrm>
          <a:prstGeom prst="rect">
            <a:avLst/>
          </a:prstGeom>
          <a:noFill/>
        </p:spPr>
        <p:txBody>
          <a:bodyPr wrap="square">
            <a:spAutoFit/>
          </a:bodyPr>
          <a:lstStyle/>
          <a:p>
            <a:r>
              <a:rPr lang="en-US" u="sng" dirty="0"/>
              <a:t>Spoken text</a:t>
            </a:r>
            <a:r>
              <a:rPr lang="en-US" dirty="0"/>
              <a:t>: </a:t>
            </a:r>
            <a:r>
              <a:rPr lang="en-US" i="1" dirty="0"/>
              <a:t>Over the last month, we have sold over $16,000 worth of the same fast-casual food we hope to sell at a once-a-week local farmer’s market. This equates to $4,000 per day. This comes close to the daily revenue targets we hope that a single local of our business would bring in at $1.5 million per year per location.</a:t>
            </a:r>
          </a:p>
          <a:p>
            <a:endParaRPr lang="en-US" i="1" dirty="0"/>
          </a:p>
        </p:txBody>
      </p:sp>
      <p:sp>
        <p:nvSpPr>
          <p:cNvPr id="6" name="TextBox 5">
            <a:extLst>
              <a:ext uri="{FF2B5EF4-FFF2-40B4-BE49-F238E27FC236}">
                <a16:creationId xmlns:a16="http://schemas.microsoft.com/office/drawing/2014/main" id="{7F36D602-616E-5DE2-5D18-F95FEBB7F72E}"/>
              </a:ext>
            </a:extLst>
          </p:cNvPr>
          <p:cNvSpPr txBox="1"/>
          <p:nvPr/>
        </p:nvSpPr>
        <p:spPr>
          <a:xfrm>
            <a:off x="1017812" y="337112"/>
            <a:ext cx="5535387" cy="584775"/>
          </a:xfrm>
          <a:prstGeom prst="rect">
            <a:avLst/>
          </a:prstGeom>
          <a:noFill/>
        </p:spPr>
        <p:txBody>
          <a:bodyPr wrap="square">
            <a:spAutoFit/>
          </a:bodyPr>
          <a:lstStyle/>
          <a:p>
            <a:r>
              <a:rPr lang="en-US" sz="3200" b="1" dirty="0"/>
              <a:t>Market validation / traction</a:t>
            </a:r>
          </a:p>
        </p:txBody>
      </p:sp>
      <p:sp>
        <p:nvSpPr>
          <p:cNvPr id="15" name="TextBox 14">
            <a:extLst>
              <a:ext uri="{FF2B5EF4-FFF2-40B4-BE49-F238E27FC236}">
                <a16:creationId xmlns:a16="http://schemas.microsoft.com/office/drawing/2014/main" id="{0F683AB6-047D-3F03-FB3B-FEFB4D757E44}"/>
              </a:ext>
            </a:extLst>
          </p:cNvPr>
          <p:cNvSpPr txBox="1"/>
          <p:nvPr/>
        </p:nvSpPr>
        <p:spPr>
          <a:xfrm>
            <a:off x="5589813" y="1485970"/>
            <a:ext cx="2366795" cy="2585323"/>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Over the last month, we have sold over $16,000 worth of the same fast-casual food we hope to sell at a once-a-week local farmer’s market.</a:t>
            </a:r>
            <a:endParaRPr lang="en-US" sz="1800" dirty="0">
              <a:latin typeface="Poppins" panose="00000500000000000000" pitchFamily="2" charset="0"/>
              <a:cs typeface="Poppins" panose="00000500000000000000" pitchFamily="2" charset="0"/>
            </a:endParaRPr>
          </a:p>
        </p:txBody>
      </p:sp>
      <p:pic>
        <p:nvPicPr>
          <p:cNvPr id="7" name="Picture 6">
            <a:extLst>
              <a:ext uri="{FF2B5EF4-FFF2-40B4-BE49-F238E27FC236}">
                <a16:creationId xmlns:a16="http://schemas.microsoft.com/office/drawing/2014/main" id="{D0CBC781-0FDA-994A-05A8-0E30EF9973A4}"/>
              </a:ext>
            </a:extLst>
          </p:cNvPr>
          <p:cNvPicPr>
            <a:picLocks noChangeAspect="1"/>
          </p:cNvPicPr>
          <p:nvPr/>
        </p:nvPicPr>
        <p:blipFill>
          <a:blip r:embed="rId2"/>
          <a:stretch>
            <a:fillRect/>
          </a:stretch>
        </p:blipFill>
        <p:spPr>
          <a:xfrm>
            <a:off x="1369558" y="1106944"/>
            <a:ext cx="3629025" cy="3629025"/>
          </a:xfrm>
          <a:prstGeom prst="rect">
            <a:avLst/>
          </a:prstGeom>
        </p:spPr>
      </p:pic>
    </p:spTree>
    <p:extLst>
      <p:ext uri="{BB962C8B-B14F-4D97-AF65-F5344CB8AC3E}">
        <p14:creationId xmlns:p14="http://schemas.microsoft.com/office/powerpoint/2010/main" val="4244969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8135D8-DA06-1A47-4A4E-A7A475C8D8CA}"/>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2" name="TextBox 1">
            <a:extLst>
              <a:ext uri="{FF2B5EF4-FFF2-40B4-BE49-F238E27FC236}">
                <a16:creationId xmlns:a16="http://schemas.microsoft.com/office/drawing/2014/main" id="{3F4E3C94-9D8A-29E5-02B9-4AE894ACF4B0}"/>
              </a:ext>
            </a:extLst>
          </p:cNvPr>
          <p:cNvSpPr txBox="1"/>
          <p:nvPr/>
        </p:nvSpPr>
        <p:spPr>
          <a:xfrm>
            <a:off x="800099" y="873577"/>
            <a:ext cx="7260345" cy="3289106"/>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Purpose</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pPr algn="ctr">
              <a:lnSpc>
                <a:spcPct val="150000"/>
              </a:lnSpc>
            </a:pPr>
            <a:r>
              <a:rPr lang="en-US" sz="1600" dirty="0">
                <a:latin typeface="Poppins" panose="00000500000000000000" pitchFamily="2" charset="0"/>
                <a:cs typeface="Poppins" panose="00000500000000000000" pitchFamily="2" charset="0"/>
              </a:rPr>
              <a:t>The purpose of this presentation is to provide you an introduction to business pitches – both their uses and the information that goes in them. Building a pitch deck is often the next step following putting together a business idea sketch, and is an important step before an entrepreneur begins to informally introduce others to their business idea. As seen on the next slide, this presentation is useful to review after the </a:t>
            </a:r>
            <a:r>
              <a:rPr lang="en-US" sz="1600" u="sng" dirty="0">
                <a:latin typeface="Poppins" panose="00000500000000000000" pitchFamily="2" charset="0"/>
                <a:cs typeface="Poppins" panose="00000500000000000000" pitchFamily="2" charset="0"/>
              </a:rPr>
              <a:t>Business Idea Sketch</a:t>
            </a:r>
            <a:r>
              <a:rPr lang="en-US" sz="1600" dirty="0">
                <a:latin typeface="Poppins" panose="00000500000000000000" pitchFamily="2" charset="0"/>
                <a:cs typeface="Poppins" panose="00000500000000000000" pitchFamily="2" charset="0"/>
              </a:rPr>
              <a:t> presentation.</a:t>
            </a:r>
          </a:p>
        </p:txBody>
      </p:sp>
      <p:sp>
        <p:nvSpPr>
          <p:cNvPr id="3" name="TextBox 2">
            <a:extLst>
              <a:ext uri="{FF2B5EF4-FFF2-40B4-BE49-F238E27FC236}">
                <a16:creationId xmlns:a16="http://schemas.microsoft.com/office/drawing/2014/main" id="{129BDA6C-6691-4E9D-390F-B294D37FD988}"/>
              </a:ext>
            </a:extLst>
          </p:cNvPr>
          <p:cNvSpPr txBox="1"/>
          <p:nvPr/>
        </p:nvSpPr>
        <p:spPr>
          <a:xfrm>
            <a:off x="677239" y="4437651"/>
            <a:ext cx="7506064" cy="2246769"/>
          </a:xfrm>
          <a:prstGeom prst="rect">
            <a:avLst/>
          </a:prstGeom>
          <a:noFill/>
        </p:spPr>
        <p:txBody>
          <a:bodyPr wrap="square">
            <a:spAutoFit/>
          </a:bodyPr>
          <a:lstStyle/>
          <a:p>
            <a:pPr algn="ctr"/>
            <a:r>
              <a:rPr lang="en-US" sz="1400" b="1" dirty="0"/>
              <a:t>Disclaimer: </a:t>
            </a:r>
          </a:p>
          <a:p>
            <a:pPr algn="ctr"/>
            <a:r>
              <a:rPr lang="en-US" sz="1400" dirty="0"/>
              <a:t>The information provided in this content does not, and is not intended to, constitute: legal advice, accounting, tax, financial advice, an offer to buy or sell securities, nor is it intended as financial or investment advice; instead, all information, content, and materials available in this content are for general educational purposes only. Information in this content may not constitute the most up-to-date legal, financial, accounting, financial, or investment information.  The content may contain links to other third-party websites and to content generated by third parties.  Such links and content are only for the convenience of the user; the authors of this content do not recommend or endorse the content of any third-party sites or content.</a:t>
            </a:r>
          </a:p>
        </p:txBody>
      </p:sp>
    </p:spTree>
    <p:extLst>
      <p:ext uri="{BB962C8B-B14F-4D97-AF65-F5344CB8AC3E}">
        <p14:creationId xmlns:p14="http://schemas.microsoft.com/office/powerpoint/2010/main" val="1112582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701320"/>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8: Go-to-market strategy</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5" name="TextBox 4">
            <a:extLst>
              <a:ext uri="{FF2B5EF4-FFF2-40B4-BE49-F238E27FC236}">
                <a16:creationId xmlns:a16="http://schemas.microsoft.com/office/drawing/2014/main" id="{5148E2E5-350F-3D74-121D-2AB52369D883}"/>
              </a:ext>
            </a:extLst>
          </p:cNvPr>
          <p:cNvSpPr txBox="1"/>
          <p:nvPr/>
        </p:nvSpPr>
        <p:spPr>
          <a:xfrm>
            <a:off x="477325" y="1289146"/>
            <a:ext cx="7923724" cy="3539430"/>
          </a:xfrm>
          <a:prstGeom prst="rect">
            <a:avLst/>
          </a:prstGeom>
          <a:noFill/>
        </p:spPr>
        <p:txBody>
          <a:bodyPr wrap="square" rtlCol="0">
            <a:spAutoFit/>
          </a:bodyPr>
          <a:lstStyle/>
          <a:p>
            <a:pPr algn="ctr"/>
            <a:r>
              <a:rPr lang="en-US" sz="1400" b="1" dirty="0">
                <a:latin typeface="Poppins" panose="00000500000000000000" pitchFamily="2" charset="0"/>
                <a:cs typeface="Poppins" panose="00000500000000000000" pitchFamily="2" charset="0"/>
              </a:rPr>
              <a:t>Go-to-market strategy</a:t>
            </a:r>
            <a:endParaRPr lang="en-US" sz="1400" dirty="0">
              <a:latin typeface="Poppins" panose="00000500000000000000" pitchFamily="2" charset="0"/>
              <a:cs typeface="Poppins" panose="00000500000000000000" pitchFamily="2" charset="0"/>
            </a:endParaRPr>
          </a:p>
          <a:p>
            <a:pPr algn="ctr"/>
            <a:r>
              <a:rPr lang="en-US" sz="1400" dirty="0">
                <a:latin typeface="Poppins" panose="00000500000000000000" pitchFamily="2" charset="0"/>
                <a:cs typeface="Poppins" panose="00000500000000000000" pitchFamily="2" charset="0"/>
              </a:rPr>
              <a:t>A go-to-market strategy is a plan that explains how a business will attract customers to a new business or new products/services for an existing business. Go-to-market strategies should have different approaches for different sales channels (way a product reaches a customer: like direct shipping or in-store purchase) and for different types of customers (customers with different customer profiles – see the </a:t>
            </a:r>
            <a:r>
              <a:rPr lang="en-US" sz="1400" u="sng" dirty="0">
                <a:latin typeface="Poppins" panose="00000500000000000000" pitchFamily="2" charset="0"/>
                <a:cs typeface="Poppins" panose="00000500000000000000" pitchFamily="2" charset="0"/>
              </a:rPr>
              <a:t>business idea sketch</a:t>
            </a:r>
            <a:r>
              <a:rPr lang="en-US" sz="1400" dirty="0">
                <a:latin typeface="Poppins" panose="00000500000000000000" pitchFamily="2" charset="0"/>
                <a:cs typeface="Poppins" panose="00000500000000000000" pitchFamily="2" charset="0"/>
              </a:rPr>
              <a:t> module). </a:t>
            </a:r>
          </a:p>
          <a:p>
            <a:pPr algn="ctr"/>
            <a:endParaRPr lang="en-US" sz="1400" dirty="0">
              <a:latin typeface="Poppins" panose="00000500000000000000" pitchFamily="2" charset="0"/>
              <a:cs typeface="Poppins" panose="00000500000000000000" pitchFamily="2" charset="0"/>
            </a:endParaRPr>
          </a:p>
          <a:p>
            <a:pPr algn="ctr"/>
            <a:r>
              <a:rPr lang="en-US" sz="1400" dirty="0">
                <a:latin typeface="Poppins" panose="00000500000000000000" pitchFamily="2" charset="0"/>
                <a:cs typeface="Poppins" panose="00000500000000000000" pitchFamily="2" charset="0"/>
              </a:rPr>
              <a:t>For each channel or type of customer, a go-to-market strategy should identify both marketing strategies (broad approaches to building a relationship with customers) and specific goals. Goals are discussed in greater depth in the entrepreneurial mindset training.</a:t>
            </a:r>
          </a:p>
          <a:p>
            <a:pPr algn="ctr"/>
            <a:endParaRPr lang="en-US" sz="1400" dirty="0">
              <a:latin typeface="Poppins" panose="00000500000000000000" pitchFamily="2" charset="0"/>
              <a:cs typeface="Poppins" panose="00000500000000000000" pitchFamily="2" charset="0"/>
            </a:endParaRPr>
          </a:p>
          <a:p>
            <a:pPr algn="ctr"/>
            <a:r>
              <a:rPr lang="en-US" sz="1400" dirty="0">
                <a:latin typeface="Poppins" panose="00000500000000000000" pitchFamily="2" charset="0"/>
                <a:cs typeface="Poppins" panose="00000500000000000000" pitchFamily="2" charset="0"/>
              </a:rPr>
              <a:t>Different approaches to marketing involve a variety of media/activities,</a:t>
            </a:r>
          </a:p>
          <a:p>
            <a:pPr algn="ctr"/>
            <a:r>
              <a:rPr lang="en-US" sz="1400" dirty="0">
                <a:latin typeface="Poppins" panose="00000500000000000000" pitchFamily="2" charset="0"/>
                <a:cs typeface="Poppins" panose="00000500000000000000" pitchFamily="2" charset="0"/>
              </a:rPr>
              <a:t>including but not limited to the following, be sure to consider the </a:t>
            </a:r>
          </a:p>
          <a:p>
            <a:pPr algn="ctr"/>
            <a:r>
              <a:rPr lang="en-US" sz="1400" dirty="0">
                <a:latin typeface="Poppins" panose="00000500000000000000" pitchFamily="2" charset="0"/>
                <a:cs typeface="Poppins" panose="00000500000000000000" pitchFamily="2" charset="0"/>
              </a:rPr>
              <a:t>key advantages and limitations of each approach:</a:t>
            </a:r>
          </a:p>
        </p:txBody>
      </p:sp>
      <p:graphicFrame>
        <p:nvGraphicFramePr>
          <p:cNvPr id="8" name="Table 7">
            <a:extLst>
              <a:ext uri="{FF2B5EF4-FFF2-40B4-BE49-F238E27FC236}">
                <a16:creationId xmlns:a16="http://schemas.microsoft.com/office/drawing/2014/main" id="{48BA2390-BF2A-D8C5-18E0-A2238E0E406F}"/>
              </a:ext>
            </a:extLst>
          </p:cNvPr>
          <p:cNvGraphicFramePr>
            <a:graphicFrameLocks noGrp="1"/>
          </p:cNvGraphicFramePr>
          <p:nvPr>
            <p:extLst>
              <p:ext uri="{D42A27DB-BD31-4B8C-83A1-F6EECF244321}">
                <p14:modId xmlns:p14="http://schemas.microsoft.com/office/powerpoint/2010/main" val="3999293333"/>
              </p:ext>
            </p:extLst>
          </p:nvPr>
        </p:nvGraphicFramePr>
        <p:xfrm>
          <a:off x="76201" y="4954737"/>
          <a:ext cx="9001125" cy="1737360"/>
        </p:xfrm>
        <a:graphic>
          <a:graphicData uri="http://schemas.openxmlformats.org/drawingml/2006/table">
            <a:tbl>
              <a:tblPr firstRow="1" bandRow="1">
                <a:tableStyleId>{5C22544A-7EE6-4342-B048-85BDC9FD1C3A}</a:tableStyleId>
              </a:tblPr>
              <a:tblGrid>
                <a:gridCol w="1000125">
                  <a:extLst>
                    <a:ext uri="{9D8B030D-6E8A-4147-A177-3AD203B41FA5}">
                      <a16:colId xmlns:a16="http://schemas.microsoft.com/office/drawing/2014/main" val="3347556002"/>
                    </a:ext>
                  </a:extLst>
                </a:gridCol>
                <a:gridCol w="1000125">
                  <a:extLst>
                    <a:ext uri="{9D8B030D-6E8A-4147-A177-3AD203B41FA5}">
                      <a16:colId xmlns:a16="http://schemas.microsoft.com/office/drawing/2014/main" val="1143566196"/>
                    </a:ext>
                  </a:extLst>
                </a:gridCol>
                <a:gridCol w="1000125">
                  <a:extLst>
                    <a:ext uri="{9D8B030D-6E8A-4147-A177-3AD203B41FA5}">
                      <a16:colId xmlns:a16="http://schemas.microsoft.com/office/drawing/2014/main" val="1939829109"/>
                    </a:ext>
                  </a:extLst>
                </a:gridCol>
                <a:gridCol w="1000125">
                  <a:extLst>
                    <a:ext uri="{9D8B030D-6E8A-4147-A177-3AD203B41FA5}">
                      <a16:colId xmlns:a16="http://schemas.microsoft.com/office/drawing/2014/main" val="496755130"/>
                    </a:ext>
                  </a:extLst>
                </a:gridCol>
                <a:gridCol w="1000125">
                  <a:extLst>
                    <a:ext uri="{9D8B030D-6E8A-4147-A177-3AD203B41FA5}">
                      <a16:colId xmlns:a16="http://schemas.microsoft.com/office/drawing/2014/main" val="2876970325"/>
                    </a:ext>
                  </a:extLst>
                </a:gridCol>
                <a:gridCol w="1000125">
                  <a:extLst>
                    <a:ext uri="{9D8B030D-6E8A-4147-A177-3AD203B41FA5}">
                      <a16:colId xmlns:a16="http://schemas.microsoft.com/office/drawing/2014/main" val="436208273"/>
                    </a:ext>
                  </a:extLst>
                </a:gridCol>
                <a:gridCol w="1000125">
                  <a:extLst>
                    <a:ext uri="{9D8B030D-6E8A-4147-A177-3AD203B41FA5}">
                      <a16:colId xmlns:a16="http://schemas.microsoft.com/office/drawing/2014/main" val="3120180402"/>
                    </a:ext>
                  </a:extLst>
                </a:gridCol>
                <a:gridCol w="1000125">
                  <a:extLst>
                    <a:ext uri="{9D8B030D-6E8A-4147-A177-3AD203B41FA5}">
                      <a16:colId xmlns:a16="http://schemas.microsoft.com/office/drawing/2014/main" val="1420253580"/>
                    </a:ext>
                  </a:extLst>
                </a:gridCol>
                <a:gridCol w="1000125">
                  <a:extLst>
                    <a:ext uri="{9D8B030D-6E8A-4147-A177-3AD203B41FA5}">
                      <a16:colId xmlns:a16="http://schemas.microsoft.com/office/drawing/2014/main" val="3073630034"/>
                    </a:ext>
                  </a:extLst>
                </a:gridCol>
              </a:tblGrid>
              <a:tr h="171333">
                <a:tc>
                  <a:txBody>
                    <a:bodyPr/>
                    <a:lstStyle/>
                    <a:p>
                      <a:pPr algn="ctr"/>
                      <a:r>
                        <a:rPr lang="en-US" sz="1200" b="0" dirty="0">
                          <a:solidFill>
                            <a:schemeClr val="tx1"/>
                          </a:solidFill>
                        </a:rPr>
                        <a:t>Media/ 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rPr>
                        <a:t>Television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rPr>
                        <a:t>Social media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rPr>
                        <a:t>Web search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rPr>
                        <a:t>News &amp; magazines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rPr>
                        <a:t>Radio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rPr>
                        <a:t>Outdoor advertising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rPr>
                        <a:t>Direct mailing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rPr>
                        <a:t>In-person selling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8791078"/>
                  </a:ext>
                </a:extLst>
              </a:tr>
              <a:tr h="527565">
                <a:tc>
                  <a:txBody>
                    <a:bodyPr/>
                    <a:lstStyle/>
                    <a:p>
                      <a:pPr algn="ctr"/>
                      <a:r>
                        <a:rPr lang="en-US" sz="1200" b="0" u="sng" dirty="0">
                          <a:solidFill>
                            <a:schemeClr val="tx1"/>
                          </a:solidFill>
                        </a:rPr>
                        <a:t>Advantage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Broad reach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Highly targeted, low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Highly targeted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Credibility and niche/local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Broad reach, time focused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Long exposure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Highly targeted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Chance to relationship build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8917371"/>
                  </a:ext>
                </a:extLst>
              </a:tr>
              <a:tr h="527565">
                <a:tc>
                  <a:txBody>
                    <a:bodyPr/>
                    <a:lstStyle/>
                    <a:p>
                      <a:pPr algn="ctr"/>
                      <a:r>
                        <a:rPr lang="en-US" sz="1200" b="0" u="sng" dirty="0">
                          <a:solidFill>
                            <a:schemeClr val="tx1"/>
                          </a:solidFill>
                        </a:rPr>
                        <a:t>Limitation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Expensive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Time-intensive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Highly competitive space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Short lifespan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Limited messaging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Limited messaging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Higher cost – often discarded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Time-intensive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8480882"/>
                  </a:ext>
                </a:extLst>
              </a:tr>
            </a:tbl>
          </a:graphicData>
        </a:graphic>
      </p:graphicFrame>
    </p:spTree>
    <p:extLst>
      <p:ext uri="{BB962C8B-B14F-4D97-AF65-F5344CB8AC3E}">
        <p14:creationId xmlns:p14="http://schemas.microsoft.com/office/powerpoint/2010/main" val="1077418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99D57-DC41-1D70-B068-9B351A3D2141}"/>
              </a:ext>
            </a:extLst>
          </p:cNvPr>
          <p:cNvSpPr/>
          <p:nvPr/>
        </p:nvSpPr>
        <p:spPr>
          <a:xfrm>
            <a:off x="0" y="5257801"/>
            <a:ext cx="9144000" cy="162876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923B78-8E04-A400-EC4F-2D0DBF664F09}"/>
              </a:ext>
            </a:extLst>
          </p:cNvPr>
          <p:cNvSpPr/>
          <p:nvPr/>
        </p:nvSpPr>
        <p:spPr>
          <a:xfrm>
            <a:off x="0" y="1"/>
            <a:ext cx="9144000" cy="5257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0F7CF3-E630-EE5B-D359-B323D2D6B9D6}"/>
              </a:ext>
            </a:extLst>
          </p:cNvPr>
          <p:cNvSpPr/>
          <p:nvPr/>
        </p:nvSpPr>
        <p:spPr>
          <a:xfrm>
            <a:off x="778328" y="185058"/>
            <a:ext cx="7587343" cy="4865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D97386-74B5-75F6-227E-30BEF4510860}"/>
              </a:ext>
            </a:extLst>
          </p:cNvPr>
          <p:cNvSpPr txBox="1"/>
          <p:nvPr/>
        </p:nvSpPr>
        <p:spPr>
          <a:xfrm>
            <a:off x="119742" y="5320559"/>
            <a:ext cx="8882743" cy="1323439"/>
          </a:xfrm>
          <a:prstGeom prst="rect">
            <a:avLst/>
          </a:prstGeom>
          <a:noFill/>
        </p:spPr>
        <p:txBody>
          <a:bodyPr wrap="square">
            <a:spAutoFit/>
          </a:bodyPr>
          <a:lstStyle/>
          <a:p>
            <a:r>
              <a:rPr lang="en-US" sz="1600" u="sng" dirty="0"/>
              <a:t>Spoken text</a:t>
            </a:r>
            <a:r>
              <a:rPr lang="en-US" sz="1600" dirty="0"/>
              <a:t>: </a:t>
            </a:r>
            <a:r>
              <a:rPr lang="en-US" sz="1600" i="1" dirty="0"/>
              <a:t>Over the next six months, we hope to engage in different types of marketing activities to drive in-person visits, deliveries, and catering events – especially for corporations. We hope to use fliers and social media to target people living within two miles of our store, direct mailing and web search for those living within three miles, and in-person visits to local corporations. We hope to increase foot traffic by 20%, get 10,000 deliveries per year, and win 10 regular corporate clients.</a:t>
            </a:r>
          </a:p>
        </p:txBody>
      </p:sp>
      <p:sp>
        <p:nvSpPr>
          <p:cNvPr id="6" name="TextBox 5">
            <a:extLst>
              <a:ext uri="{FF2B5EF4-FFF2-40B4-BE49-F238E27FC236}">
                <a16:creationId xmlns:a16="http://schemas.microsoft.com/office/drawing/2014/main" id="{7F36D602-616E-5DE2-5D18-F95FEBB7F72E}"/>
              </a:ext>
            </a:extLst>
          </p:cNvPr>
          <p:cNvSpPr txBox="1"/>
          <p:nvPr/>
        </p:nvSpPr>
        <p:spPr>
          <a:xfrm>
            <a:off x="1017812" y="337112"/>
            <a:ext cx="5535387" cy="584775"/>
          </a:xfrm>
          <a:prstGeom prst="rect">
            <a:avLst/>
          </a:prstGeom>
          <a:noFill/>
        </p:spPr>
        <p:txBody>
          <a:bodyPr wrap="square">
            <a:spAutoFit/>
          </a:bodyPr>
          <a:lstStyle/>
          <a:p>
            <a:r>
              <a:rPr lang="en-US" sz="3200" b="1" dirty="0"/>
              <a:t>Go-to-market strategy</a:t>
            </a:r>
          </a:p>
        </p:txBody>
      </p:sp>
      <p:graphicFrame>
        <p:nvGraphicFramePr>
          <p:cNvPr id="2" name="Table 1">
            <a:extLst>
              <a:ext uri="{FF2B5EF4-FFF2-40B4-BE49-F238E27FC236}">
                <a16:creationId xmlns:a16="http://schemas.microsoft.com/office/drawing/2014/main" id="{B506799B-D27C-2009-AC49-049BA3B51BD1}"/>
              </a:ext>
            </a:extLst>
          </p:cNvPr>
          <p:cNvGraphicFramePr>
            <a:graphicFrameLocks noGrp="1"/>
          </p:cNvGraphicFramePr>
          <p:nvPr>
            <p:extLst>
              <p:ext uri="{D42A27DB-BD31-4B8C-83A1-F6EECF244321}">
                <p14:modId xmlns:p14="http://schemas.microsoft.com/office/powerpoint/2010/main" val="4148795140"/>
              </p:ext>
            </p:extLst>
          </p:nvPr>
        </p:nvGraphicFramePr>
        <p:xfrm>
          <a:off x="1266824" y="1106944"/>
          <a:ext cx="6610350" cy="3596521"/>
        </p:xfrm>
        <a:graphic>
          <a:graphicData uri="http://schemas.openxmlformats.org/drawingml/2006/table">
            <a:tbl>
              <a:tblPr firstRow="1" bandRow="1">
                <a:tableStyleId>{5C22544A-7EE6-4342-B048-85BDC9FD1C3A}</a:tableStyleId>
              </a:tblPr>
              <a:tblGrid>
                <a:gridCol w="2203450">
                  <a:extLst>
                    <a:ext uri="{9D8B030D-6E8A-4147-A177-3AD203B41FA5}">
                      <a16:colId xmlns:a16="http://schemas.microsoft.com/office/drawing/2014/main" val="4132452"/>
                    </a:ext>
                  </a:extLst>
                </a:gridCol>
                <a:gridCol w="2203450">
                  <a:extLst>
                    <a:ext uri="{9D8B030D-6E8A-4147-A177-3AD203B41FA5}">
                      <a16:colId xmlns:a16="http://schemas.microsoft.com/office/drawing/2014/main" val="1164589746"/>
                    </a:ext>
                  </a:extLst>
                </a:gridCol>
                <a:gridCol w="2203450">
                  <a:extLst>
                    <a:ext uri="{9D8B030D-6E8A-4147-A177-3AD203B41FA5}">
                      <a16:colId xmlns:a16="http://schemas.microsoft.com/office/drawing/2014/main" val="410879000"/>
                    </a:ext>
                  </a:extLst>
                </a:gridCol>
              </a:tblGrid>
              <a:tr h="321193">
                <a:tc>
                  <a:txBody>
                    <a:bodyPr/>
                    <a:lstStyle/>
                    <a:p>
                      <a:pPr algn="ctr"/>
                      <a:r>
                        <a:rPr lang="en-US" sz="1200" b="1" dirty="0">
                          <a:solidFill>
                            <a:schemeClr val="tx1"/>
                          </a:solidFill>
                        </a:rPr>
                        <a:t>Target &amp; channel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solidFill>
                        </a:rPr>
                        <a:t>Goal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9350367"/>
                  </a:ext>
                </a:extLst>
              </a:tr>
              <a:tr h="1091776">
                <a:tc>
                  <a:txBody>
                    <a:bodyPr/>
                    <a:lstStyle/>
                    <a:p>
                      <a:pPr algn="ct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chemeClr val="tx1"/>
                          </a:solidFill>
                        </a:rPr>
                        <a:t>Fliers and </a:t>
                      </a:r>
                    </a:p>
                    <a:p>
                      <a:pPr algn="ctr"/>
                      <a:r>
                        <a:rPr lang="en-US" sz="1600" b="0" dirty="0">
                          <a:solidFill>
                            <a:schemeClr val="tx1"/>
                          </a:solidFill>
                        </a:rPr>
                        <a:t>social media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chemeClr val="tx1"/>
                          </a:solidFill>
                        </a:rPr>
                        <a:t>Increase of foot traffic by 20% after 6-month social media campaign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1634048"/>
                  </a:ext>
                </a:extLst>
              </a:tr>
              <a:tr h="1091776">
                <a:tc>
                  <a:txBody>
                    <a:bodyPr/>
                    <a:lstStyle/>
                    <a:p>
                      <a:pPr algn="ct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chemeClr val="tx1"/>
                          </a:solidFill>
                        </a:rPr>
                        <a:t>Direct mailing and web search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chemeClr val="tx1"/>
                          </a:solidFill>
                        </a:rPr>
                        <a:t>10,000 deliveries per 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2646754"/>
                  </a:ext>
                </a:extLst>
              </a:tr>
              <a:tr h="1091776">
                <a:tc>
                  <a:txBody>
                    <a:bodyPr/>
                    <a:lstStyle/>
                    <a:p>
                      <a:pPr algn="ct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chemeClr val="tx1"/>
                          </a:solidFill>
                        </a:rPr>
                        <a:t>In-person visits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chemeClr val="tx1"/>
                          </a:solidFill>
                        </a:rPr>
                        <a:t>10 regular corporate clients within 6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7350247"/>
                  </a:ext>
                </a:extLst>
              </a:tr>
            </a:tbl>
          </a:graphicData>
        </a:graphic>
      </p:graphicFrame>
      <p:pic>
        <p:nvPicPr>
          <p:cNvPr id="9" name="Picture 8">
            <a:extLst>
              <a:ext uri="{FF2B5EF4-FFF2-40B4-BE49-F238E27FC236}">
                <a16:creationId xmlns:a16="http://schemas.microsoft.com/office/drawing/2014/main" id="{C6CCC60F-EFC3-83CF-2348-040EFB590AB8}"/>
              </a:ext>
            </a:extLst>
          </p:cNvPr>
          <p:cNvPicPr>
            <a:picLocks noChangeAspect="1"/>
          </p:cNvPicPr>
          <p:nvPr/>
        </p:nvPicPr>
        <p:blipFill>
          <a:blip r:embed="rId2"/>
          <a:stretch>
            <a:fillRect/>
          </a:stretch>
        </p:blipFill>
        <p:spPr>
          <a:xfrm>
            <a:off x="1998957" y="2593155"/>
            <a:ext cx="904345" cy="904345"/>
          </a:xfrm>
          <a:prstGeom prst="rect">
            <a:avLst/>
          </a:prstGeom>
        </p:spPr>
      </p:pic>
      <p:pic>
        <p:nvPicPr>
          <p:cNvPr id="10" name="Picture 9">
            <a:extLst>
              <a:ext uri="{FF2B5EF4-FFF2-40B4-BE49-F238E27FC236}">
                <a16:creationId xmlns:a16="http://schemas.microsoft.com/office/drawing/2014/main" id="{760D9771-0EF6-C5A9-73C5-5B61AB70270A}"/>
              </a:ext>
            </a:extLst>
          </p:cNvPr>
          <p:cNvPicPr>
            <a:picLocks noChangeAspect="1"/>
          </p:cNvPicPr>
          <p:nvPr/>
        </p:nvPicPr>
        <p:blipFill>
          <a:blip r:embed="rId3"/>
          <a:stretch>
            <a:fillRect/>
          </a:stretch>
        </p:blipFill>
        <p:spPr>
          <a:xfrm>
            <a:off x="1998957" y="1503753"/>
            <a:ext cx="904345" cy="904345"/>
          </a:xfrm>
          <a:prstGeom prst="rect">
            <a:avLst/>
          </a:prstGeom>
        </p:spPr>
      </p:pic>
      <p:pic>
        <p:nvPicPr>
          <p:cNvPr id="11" name="Picture 10">
            <a:extLst>
              <a:ext uri="{FF2B5EF4-FFF2-40B4-BE49-F238E27FC236}">
                <a16:creationId xmlns:a16="http://schemas.microsoft.com/office/drawing/2014/main" id="{69A06D37-6013-EB31-8DF8-5E9F1B816B04}"/>
              </a:ext>
            </a:extLst>
          </p:cNvPr>
          <p:cNvPicPr>
            <a:picLocks noChangeAspect="1"/>
          </p:cNvPicPr>
          <p:nvPr/>
        </p:nvPicPr>
        <p:blipFill>
          <a:blip r:embed="rId4"/>
          <a:stretch>
            <a:fillRect/>
          </a:stretch>
        </p:blipFill>
        <p:spPr>
          <a:xfrm>
            <a:off x="1998957" y="3704329"/>
            <a:ext cx="904345" cy="904345"/>
          </a:xfrm>
          <a:prstGeom prst="rect">
            <a:avLst/>
          </a:prstGeom>
        </p:spPr>
      </p:pic>
    </p:spTree>
    <p:extLst>
      <p:ext uri="{BB962C8B-B14F-4D97-AF65-F5344CB8AC3E}">
        <p14:creationId xmlns:p14="http://schemas.microsoft.com/office/powerpoint/2010/main" val="2708880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63220"/>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9: Competitive landscape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3" name="TextBox 2">
            <a:extLst>
              <a:ext uri="{FF2B5EF4-FFF2-40B4-BE49-F238E27FC236}">
                <a16:creationId xmlns:a16="http://schemas.microsoft.com/office/drawing/2014/main" id="{764EEC27-5C15-6419-507B-41E9E71EDB28}"/>
              </a:ext>
            </a:extLst>
          </p:cNvPr>
          <p:cNvSpPr txBox="1"/>
          <p:nvPr/>
        </p:nvSpPr>
        <p:spPr>
          <a:xfrm>
            <a:off x="724974" y="1270453"/>
            <a:ext cx="7694047" cy="1477328"/>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If an entrepreneur has completed their business idea sketch, they will already have a competitive comparison chart that allows them to meaningfully contrast their business from their competitors. See the </a:t>
            </a:r>
            <a:r>
              <a:rPr lang="en-US" u="sng" dirty="0">
                <a:latin typeface="Poppins" panose="00000500000000000000" pitchFamily="2" charset="0"/>
                <a:cs typeface="Poppins" panose="00000500000000000000" pitchFamily="2" charset="0"/>
              </a:rPr>
              <a:t>business idea sketch</a:t>
            </a:r>
            <a:r>
              <a:rPr lang="en-US" dirty="0">
                <a:latin typeface="Poppins" panose="00000500000000000000" pitchFamily="2" charset="0"/>
                <a:cs typeface="Poppins" panose="00000500000000000000" pitchFamily="2" charset="0"/>
              </a:rPr>
              <a:t> module for more information. See below for an example.</a:t>
            </a:r>
          </a:p>
        </p:txBody>
      </p:sp>
      <p:pic>
        <p:nvPicPr>
          <p:cNvPr id="7" name="Picture 6">
            <a:extLst>
              <a:ext uri="{FF2B5EF4-FFF2-40B4-BE49-F238E27FC236}">
                <a16:creationId xmlns:a16="http://schemas.microsoft.com/office/drawing/2014/main" id="{F27A2B45-CDD4-DDCD-3A6F-68E13C031676}"/>
              </a:ext>
            </a:extLst>
          </p:cNvPr>
          <p:cNvPicPr>
            <a:picLocks noChangeAspect="1"/>
          </p:cNvPicPr>
          <p:nvPr/>
        </p:nvPicPr>
        <p:blipFill>
          <a:blip r:embed="rId2"/>
          <a:stretch>
            <a:fillRect/>
          </a:stretch>
        </p:blipFill>
        <p:spPr>
          <a:xfrm>
            <a:off x="1567931" y="3048603"/>
            <a:ext cx="6008132" cy="2989205"/>
          </a:xfrm>
          <a:prstGeom prst="rect">
            <a:avLst/>
          </a:prstGeom>
        </p:spPr>
      </p:pic>
      <p:sp>
        <p:nvSpPr>
          <p:cNvPr id="5" name="TextBox 4">
            <a:extLst>
              <a:ext uri="{FF2B5EF4-FFF2-40B4-BE49-F238E27FC236}">
                <a16:creationId xmlns:a16="http://schemas.microsoft.com/office/drawing/2014/main" id="{A1D14C28-A579-7C31-BA4D-3D0E779BE956}"/>
              </a:ext>
            </a:extLst>
          </p:cNvPr>
          <p:cNvSpPr txBox="1"/>
          <p:nvPr/>
        </p:nvSpPr>
        <p:spPr>
          <a:xfrm>
            <a:off x="297418" y="6217360"/>
            <a:ext cx="8659368" cy="369332"/>
          </a:xfrm>
          <a:prstGeom prst="rect">
            <a:avLst/>
          </a:prstGeom>
          <a:noFill/>
        </p:spPr>
        <p:txBody>
          <a:bodyPr wrap="square">
            <a:spAutoFit/>
          </a:bodyPr>
          <a:lstStyle/>
          <a:p>
            <a:r>
              <a:rPr lang="en-US" dirty="0"/>
              <a:t>NOTE: Sometimes “your company” is presented on the right hand side of the chart.</a:t>
            </a:r>
          </a:p>
        </p:txBody>
      </p:sp>
    </p:spTree>
    <p:extLst>
      <p:ext uri="{BB962C8B-B14F-4D97-AF65-F5344CB8AC3E}">
        <p14:creationId xmlns:p14="http://schemas.microsoft.com/office/powerpoint/2010/main" val="359454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99D57-DC41-1D70-B068-9B351A3D2141}"/>
              </a:ext>
            </a:extLst>
          </p:cNvPr>
          <p:cNvSpPr/>
          <p:nvPr/>
        </p:nvSpPr>
        <p:spPr>
          <a:xfrm>
            <a:off x="0" y="5257801"/>
            <a:ext cx="9144000" cy="162876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923B78-8E04-A400-EC4F-2D0DBF664F09}"/>
              </a:ext>
            </a:extLst>
          </p:cNvPr>
          <p:cNvSpPr/>
          <p:nvPr/>
        </p:nvSpPr>
        <p:spPr>
          <a:xfrm>
            <a:off x="0" y="1"/>
            <a:ext cx="9144000" cy="5257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0F7CF3-E630-EE5B-D359-B323D2D6B9D6}"/>
              </a:ext>
            </a:extLst>
          </p:cNvPr>
          <p:cNvSpPr/>
          <p:nvPr/>
        </p:nvSpPr>
        <p:spPr>
          <a:xfrm>
            <a:off x="778328" y="185058"/>
            <a:ext cx="7587343" cy="4865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TextBox 11">
            <a:extLst>
              <a:ext uri="{FF2B5EF4-FFF2-40B4-BE49-F238E27FC236}">
                <a16:creationId xmlns:a16="http://schemas.microsoft.com/office/drawing/2014/main" id="{74D97386-74B5-75F6-227E-30BEF4510860}"/>
              </a:ext>
            </a:extLst>
          </p:cNvPr>
          <p:cNvSpPr txBox="1"/>
          <p:nvPr/>
        </p:nvSpPr>
        <p:spPr>
          <a:xfrm>
            <a:off x="119742" y="5320559"/>
            <a:ext cx="8882743" cy="1169551"/>
          </a:xfrm>
          <a:prstGeom prst="rect">
            <a:avLst/>
          </a:prstGeom>
          <a:noFill/>
        </p:spPr>
        <p:txBody>
          <a:bodyPr wrap="square">
            <a:spAutoFit/>
          </a:bodyPr>
          <a:lstStyle/>
          <a:p>
            <a:r>
              <a:rPr lang="en-US" sz="1400" u="sng" dirty="0"/>
              <a:t>Spoken text</a:t>
            </a:r>
            <a:r>
              <a:rPr lang="en-US" sz="1400" dirty="0"/>
              <a:t>: </a:t>
            </a:r>
            <a:r>
              <a:rPr lang="en-US" sz="1400" i="1" dirty="0"/>
              <a:t>Broadly, we have three different types of competitors – we highlight ways that we are superior in dark blue or comparable in orange. We feel that we are superior to each of our competitors in different ways. While existing fast-food Mexican restaurants will be cheaper and faster, our focus on health and a variety of offerings will set us apart – especially in contrast to slower and more expensive sit-down restaurants and other fast casual options that focus on ethnic cuisine due to our variety of offerings.</a:t>
            </a:r>
          </a:p>
        </p:txBody>
      </p:sp>
      <p:sp>
        <p:nvSpPr>
          <p:cNvPr id="6" name="TextBox 5">
            <a:extLst>
              <a:ext uri="{FF2B5EF4-FFF2-40B4-BE49-F238E27FC236}">
                <a16:creationId xmlns:a16="http://schemas.microsoft.com/office/drawing/2014/main" id="{7F36D602-616E-5DE2-5D18-F95FEBB7F72E}"/>
              </a:ext>
            </a:extLst>
          </p:cNvPr>
          <p:cNvSpPr txBox="1"/>
          <p:nvPr/>
        </p:nvSpPr>
        <p:spPr>
          <a:xfrm>
            <a:off x="1017812" y="337112"/>
            <a:ext cx="5535387" cy="584775"/>
          </a:xfrm>
          <a:prstGeom prst="rect">
            <a:avLst/>
          </a:prstGeom>
          <a:noFill/>
        </p:spPr>
        <p:txBody>
          <a:bodyPr wrap="square">
            <a:spAutoFit/>
          </a:bodyPr>
          <a:lstStyle/>
          <a:p>
            <a:r>
              <a:rPr lang="en-US" sz="3200" b="1" dirty="0"/>
              <a:t>Competitive landscape</a:t>
            </a:r>
          </a:p>
        </p:txBody>
      </p:sp>
      <p:graphicFrame>
        <p:nvGraphicFramePr>
          <p:cNvPr id="14" name="Table 13">
            <a:extLst>
              <a:ext uri="{FF2B5EF4-FFF2-40B4-BE49-F238E27FC236}">
                <a16:creationId xmlns:a16="http://schemas.microsoft.com/office/drawing/2014/main" id="{4D57627C-1E3E-E4DA-291C-B00E0A77E33A}"/>
              </a:ext>
            </a:extLst>
          </p:cNvPr>
          <p:cNvGraphicFramePr>
            <a:graphicFrameLocks noGrp="1"/>
          </p:cNvGraphicFramePr>
          <p:nvPr>
            <p:extLst>
              <p:ext uri="{D42A27DB-BD31-4B8C-83A1-F6EECF244321}">
                <p14:modId xmlns:p14="http://schemas.microsoft.com/office/powerpoint/2010/main" val="1355590885"/>
              </p:ext>
            </p:extLst>
          </p:nvPr>
        </p:nvGraphicFramePr>
        <p:xfrm>
          <a:off x="1051830" y="989411"/>
          <a:ext cx="7040338" cy="3801268"/>
        </p:xfrm>
        <a:graphic>
          <a:graphicData uri="http://schemas.openxmlformats.org/drawingml/2006/table">
            <a:tbl>
              <a:tblPr firstRow="1" bandRow="1">
                <a:tableStyleId>{5C22544A-7EE6-4342-B048-85BDC9FD1C3A}</a:tableStyleId>
              </a:tblPr>
              <a:tblGrid>
                <a:gridCol w="1324245">
                  <a:extLst>
                    <a:ext uri="{9D8B030D-6E8A-4147-A177-3AD203B41FA5}">
                      <a16:colId xmlns:a16="http://schemas.microsoft.com/office/drawing/2014/main" val="469761482"/>
                    </a:ext>
                  </a:extLst>
                </a:gridCol>
                <a:gridCol w="1472827">
                  <a:extLst>
                    <a:ext uri="{9D8B030D-6E8A-4147-A177-3AD203B41FA5}">
                      <a16:colId xmlns:a16="http://schemas.microsoft.com/office/drawing/2014/main" val="3773816096"/>
                    </a:ext>
                  </a:extLst>
                </a:gridCol>
                <a:gridCol w="1486646">
                  <a:extLst>
                    <a:ext uri="{9D8B030D-6E8A-4147-A177-3AD203B41FA5}">
                      <a16:colId xmlns:a16="http://schemas.microsoft.com/office/drawing/2014/main" val="3148605811"/>
                    </a:ext>
                  </a:extLst>
                </a:gridCol>
                <a:gridCol w="1378310">
                  <a:extLst>
                    <a:ext uri="{9D8B030D-6E8A-4147-A177-3AD203B41FA5}">
                      <a16:colId xmlns:a16="http://schemas.microsoft.com/office/drawing/2014/main" val="2820554015"/>
                    </a:ext>
                  </a:extLst>
                </a:gridCol>
                <a:gridCol w="1378310">
                  <a:extLst>
                    <a:ext uri="{9D8B030D-6E8A-4147-A177-3AD203B41FA5}">
                      <a16:colId xmlns:a16="http://schemas.microsoft.com/office/drawing/2014/main" val="2160829241"/>
                    </a:ext>
                  </a:extLst>
                </a:gridCol>
              </a:tblGrid>
              <a:tr h="7885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sng" dirty="0">
                          <a:solidFill>
                            <a:schemeClr val="tx1"/>
                          </a:solidFill>
                          <a:latin typeface="Poppins" panose="00000500000000000000" pitchFamily="2" charset="0"/>
                          <a:cs typeface="Poppins" panose="00000500000000000000" pitchFamily="2" charset="0"/>
                        </a:rPr>
                        <a:t>Value dimension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sng" dirty="0">
                          <a:solidFill>
                            <a:schemeClr val="tx1"/>
                          </a:solidFill>
                          <a:latin typeface="Poppins" panose="00000500000000000000" pitchFamily="2" charset="0"/>
                          <a:cs typeface="Poppins" panose="00000500000000000000" pitchFamily="2" charset="0"/>
                        </a:rPr>
                        <a:t>Plantain &amp;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sng" dirty="0">
                          <a:solidFill>
                            <a:schemeClr val="tx1"/>
                          </a:solidFill>
                          <a:latin typeface="Poppins" panose="00000500000000000000" pitchFamily="2" charset="0"/>
                          <a:cs typeface="Poppins" panose="00000500000000000000" pitchFamily="2" charset="0"/>
                        </a:rPr>
                        <a:t>Spice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sng" dirty="0">
                          <a:solidFill>
                            <a:schemeClr val="tx1"/>
                          </a:solidFill>
                          <a:latin typeface="Poppins" panose="00000500000000000000" pitchFamily="2" charset="0"/>
                          <a:cs typeface="Poppins" panose="00000500000000000000" pitchFamily="2" charset="0"/>
                        </a:rPr>
                        <a:t>Fast food Mexican restaurants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u="sng" dirty="0">
                          <a:solidFill>
                            <a:schemeClr val="tx1"/>
                          </a:solidFill>
                          <a:latin typeface="Poppins" panose="00000500000000000000" pitchFamily="2" charset="0"/>
                          <a:cs typeface="Poppins" panose="00000500000000000000" pitchFamily="2" charset="0"/>
                        </a:rPr>
                        <a:t>Sit-down restaurants with ethnic focus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u="sng" dirty="0">
                          <a:solidFill>
                            <a:schemeClr val="tx1"/>
                          </a:solidFill>
                          <a:latin typeface="Poppins" panose="00000500000000000000" pitchFamily="2" charset="0"/>
                          <a:cs typeface="Poppins" panose="00000500000000000000" pitchFamily="2" charset="0"/>
                        </a:rPr>
                        <a:t>Other fast casual options with an ethnic focus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0948413"/>
                  </a:ext>
                </a:extLst>
              </a:tr>
              <a:tr h="7445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Average meal price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bg1"/>
                          </a:solidFill>
                          <a:latin typeface="Poppins" panose="00000500000000000000" pitchFamily="2" charset="0"/>
                          <a:cs typeface="Poppins" panose="00000500000000000000" pitchFamily="2"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3973"/>
                    </a:solidFill>
                  </a:tcPr>
                </a:tc>
                <a:tc>
                  <a:txBody>
                    <a:bodyPr/>
                    <a:lstStyle/>
                    <a:p>
                      <a:pPr algn="ctr"/>
                      <a:r>
                        <a:rPr lang="en-US" sz="1200" b="0" u="none" dirty="0">
                          <a:solidFill>
                            <a:schemeClr val="tx1"/>
                          </a:solidFill>
                          <a:latin typeface="Poppins" panose="00000500000000000000" pitchFamily="2" charset="0"/>
                          <a:cs typeface="Poppins" panose="00000500000000000000" pitchFamily="2"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8D4"/>
                    </a:solidFill>
                  </a:tcPr>
                </a:tc>
                <a:tc>
                  <a:txBody>
                    <a:bodyPr/>
                    <a:lstStyle/>
                    <a:p>
                      <a:pPr algn="ctr"/>
                      <a:r>
                        <a:rPr lang="en-US" sz="1200" b="0" u="none" dirty="0">
                          <a:solidFill>
                            <a:schemeClr val="tx1"/>
                          </a:solidFill>
                          <a:latin typeface="Poppins" panose="00000500000000000000" pitchFamily="2" charset="0"/>
                          <a:cs typeface="Poppins" panose="00000500000000000000" pitchFamily="2"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994209483"/>
                  </a:ext>
                </a:extLst>
              </a:tr>
              <a:tr h="7445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Healthiness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bg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39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8D4"/>
                    </a:solidFill>
                  </a:tcPr>
                </a:tc>
                <a:tc>
                  <a:txBody>
                    <a:bodyPr/>
                    <a:lstStyle/>
                    <a:p>
                      <a:pPr algn="ctr"/>
                      <a:r>
                        <a:rPr lang="en-US" sz="12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tc>
                  <a:txBody>
                    <a:bodyPr/>
                    <a:lstStyle/>
                    <a:p>
                      <a:pPr algn="ctr"/>
                      <a:r>
                        <a:rPr lang="en-US" sz="12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extLst>
                  <a:ext uri="{0D108BD9-81ED-4DB2-BD59-A6C34878D82A}">
                    <a16:rowId xmlns:a16="http://schemas.microsoft.com/office/drawing/2014/main" val="2098643454"/>
                  </a:ext>
                </a:extLst>
              </a:tr>
              <a:tr h="7445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Speed of service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bg1"/>
                          </a:solidFill>
                          <a:latin typeface="Poppins" panose="00000500000000000000" pitchFamily="2" charset="0"/>
                          <a:cs typeface="Poppins" panose="00000500000000000000" pitchFamily="2" charset="0"/>
                        </a:rPr>
                        <a:t>Fast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3973"/>
                    </a:solidFill>
                  </a:tcPr>
                </a:tc>
                <a:tc>
                  <a:txBody>
                    <a:bodyPr/>
                    <a:lstStyle/>
                    <a:p>
                      <a:pPr algn="ctr"/>
                      <a:r>
                        <a:rPr lang="en-US" sz="1200" b="0" u="none" dirty="0">
                          <a:solidFill>
                            <a:schemeClr val="tx1"/>
                          </a:solidFill>
                          <a:latin typeface="Poppins" panose="00000500000000000000" pitchFamily="2" charset="0"/>
                          <a:cs typeface="Poppins" panose="00000500000000000000" pitchFamily="2" charset="0"/>
                        </a:rPr>
                        <a:t>Slow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8D4"/>
                    </a:solidFill>
                  </a:tcPr>
                </a:tc>
                <a:tc>
                  <a:txBody>
                    <a:bodyPr/>
                    <a:lstStyle/>
                    <a:p>
                      <a:pPr algn="ctr"/>
                      <a:r>
                        <a:rPr lang="en-US" sz="1200" b="0" u="none" dirty="0">
                          <a:solidFill>
                            <a:schemeClr val="tx1"/>
                          </a:solidFill>
                          <a:latin typeface="Poppins" panose="00000500000000000000" pitchFamily="2" charset="0"/>
                          <a:cs typeface="Poppins" panose="00000500000000000000" pitchFamily="2"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extLst>
                  <a:ext uri="{0D108BD9-81ED-4DB2-BD59-A6C34878D82A}">
                    <a16:rowId xmlns:a16="http://schemas.microsoft.com/office/drawing/2014/main" val="2455724123"/>
                  </a:ext>
                </a:extLst>
              </a:tr>
              <a:tr h="7445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Variety of offerings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bg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39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tx1"/>
                          </a:solidFill>
                          <a:latin typeface="Poppins" panose="00000500000000000000" pitchFamily="2" charset="0"/>
                          <a:cs typeface="Poppins" panose="00000500000000000000" pitchFamily="2" charset="0"/>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tc>
                  <a:txBody>
                    <a:bodyPr/>
                    <a:lstStyle/>
                    <a:p>
                      <a:pPr algn="ctr"/>
                      <a:r>
                        <a:rPr lang="en-US" sz="1200" b="0" u="none" dirty="0">
                          <a:solidFill>
                            <a:schemeClr val="tx1"/>
                          </a:solidFill>
                          <a:latin typeface="Poppins" panose="00000500000000000000" pitchFamily="2" charset="0"/>
                          <a:cs typeface="Poppins" panose="00000500000000000000" pitchFamily="2"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B021"/>
                    </a:solidFill>
                  </a:tcPr>
                </a:tc>
                <a:tc>
                  <a:txBody>
                    <a:bodyPr/>
                    <a:lstStyle/>
                    <a:p>
                      <a:pPr algn="ctr"/>
                      <a:r>
                        <a:rPr lang="en-US" sz="1200" b="0" u="none" dirty="0">
                          <a:solidFill>
                            <a:schemeClr val="tx1"/>
                          </a:solidFill>
                          <a:latin typeface="Poppins" panose="00000500000000000000" pitchFamily="2" charset="0"/>
                          <a:cs typeface="Poppins" panose="00000500000000000000" pitchFamily="2" charset="0"/>
                        </a:rPr>
                        <a:t>Limited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8D4"/>
                    </a:solidFill>
                  </a:tcPr>
                </a:tc>
                <a:extLst>
                  <a:ext uri="{0D108BD9-81ED-4DB2-BD59-A6C34878D82A}">
                    <a16:rowId xmlns:a16="http://schemas.microsoft.com/office/drawing/2014/main" val="1063652876"/>
                  </a:ext>
                </a:extLst>
              </a:tr>
            </a:tbl>
          </a:graphicData>
        </a:graphic>
      </p:graphicFrame>
    </p:spTree>
    <p:extLst>
      <p:ext uri="{BB962C8B-B14F-4D97-AF65-F5344CB8AC3E}">
        <p14:creationId xmlns:p14="http://schemas.microsoft.com/office/powerpoint/2010/main" val="1066665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53695"/>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10: Financial projections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3" name="TextBox 2">
            <a:extLst>
              <a:ext uri="{FF2B5EF4-FFF2-40B4-BE49-F238E27FC236}">
                <a16:creationId xmlns:a16="http://schemas.microsoft.com/office/drawing/2014/main" id="{AD3699E2-F885-011A-93DE-58CEC370B31C}"/>
              </a:ext>
            </a:extLst>
          </p:cNvPr>
          <p:cNvSpPr txBox="1"/>
          <p:nvPr/>
        </p:nvSpPr>
        <p:spPr>
          <a:xfrm>
            <a:off x="1338801" y="1565728"/>
            <a:ext cx="6466396" cy="2862322"/>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The financial projections slide provides insight into the business’ estimated financial future over the next 3-5 years. For a business pitch, it is traditional to present a break-even analysis. This concept was covered in the </a:t>
            </a:r>
            <a:r>
              <a:rPr lang="en-US" u="sng" dirty="0">
                <a:latin typeface="Poppins" panose="00000500000000000000" pitchFamily="2" charset="0"/>
                <a:cs typeface="Poppins" panose="00000500000000000000" pitchFamily="2" charset="0"/>
              </a:rPr>
              <a:t>business idea sketch</a:t>
            </a:r>
            <a:r>
              <a:rPr lang="en-US" dirty="0">
                <a:latin typeface="Poppins" panose="00000500000000000000" pitchFamily="2" charset="0"/>
                <a:cs typeface="Poppins" panose="00000500000000000000" pitchFamily="2" charset="0"/>
              </a:rPr>
              <a:t> module.</a:t>
            </a:r>
            <a:endParaRPr lang="en-US" dirty="0">
              <a:solidFill>
                <a:srgbClr val="FF0000"/>
              </a:solidFill>
              <a:latin typeface="Poppins" panose="00000500000000000000" pitchFamily="2" charset="0"/>
              <a:cs typeface="Poppins" panose="00000500000000000000" pitchFamily="2" charset="0"/>
            </a:endParaRPr>
          </a:p>
          <a:p>
            <a:pPr algn="ctr"/>
            <a:endParaRPr lang="en-US" dirty="0">
              <a:latin typeface="Poppins" panose="00000500000000000000" pitchFamily="2" charset="0"/>
              <a:cs typeface="Poppins" panose="00000500000000000000" pitchFamily="2" charset="0"/>
            </a:endParaRP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A break-even analysis can be presented in terms of units sold and/or time depending on the nature of the business.</a:t>
            </a:r>
          </a:p>
        </p:txBody>
      </p:sp>
    </p:spTree>
    <p:extLst>
      <p:ext uri="{BB962C8B-B14F-4D97-AF65-F5344CB8AC3E}">
        <p14:creationId xmlns:p14="http://schemas.microsoft.com/office/powerpoint/2010/main" val="2811105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53695"/>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10: Financial projections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3" name="TextBox 2">
            <a:extLst>
              <a:ext uri="{FF2B5EF4-FFF2-40B4-BE49-F238E27FC236}">
                <a16:creationId xmlns:a16="http://schemas.microsoft.com/office/drawing/2014/main" id="{AD3699E2-F885-011A-93DE-58CEC370B31C}"/>
              </a:ext>
            </a:extLst>
          </p:cNvPr>
          <p:cNvSpPr txBox="1"/>
          <p:nvPr/>
        </p:nvSpPr>
        <p:spPr>
          <a:xfrm>
            <a:off x="1338801" y="1565728"/>
            <a:ext cx="6466396" cy="2862322"/>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The financial projections slide provides insight into the business’ estimated financial future over the next 3-5 years. For a business pitch, it is traditional to present a break-even analysis. This concept was covered in the </a:t>
            </a:r>
            <a:r>
              <a:rPr lang="en-US" u="sng" dirty="0">
                <a:latin typeface="Poppins" panose="00000500000000000000" pitchFamily="2" charset="0"/>
                <a:cs typeface="Poppins" panose="00000500000000000000" pitchFamily="2" charset="0"/>
              </a:rPr>
              <a:t>business idea sketch</a:t>
            </a:r>
            <a:r>
              <a:rPr lang="en-US" dirty="0">
                <a:latin typeface="Poppins" panose="00000500000000000000" pitchFamily="2" charset="0"/>
                <a:cs typeface="Poppins" panose="00000500000000000000" pitchFamily="2" charset="0"/>
              </a:rPr>
              <a:t> module.</a:t>
            </a:r>
            <a:endParaRPr lang="en-US" dirty="0">
              <a:solidFill>
                <a:srgbClr val="FF0000"/>
              </a:solidFill>
              <a:latin typeface="Poppins" panose="00000500000000000000" pitchFamily="2" charset="0"/>
              <a:cs typeface="Poppins" panose="00000500000000000000" pitchFamily="2" charset="0"/>
            </a:endParaRPr>
          </a:p>
          <a:p>
            <a:pPr algn="ctr"/>
            <a:endParaRPr lang="en-US" dirty="0">
              <a:latin typeface="Poppins" panose="00000500000000000000" pitchFamily="2" charset="0"/>
              <a:cs typeface="Poppins" panose="00000500000000000000" pitchFamily="2" charset="0"/>
            </a:endParaRP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A break-even analysis can be presented in terms of units sold and/or time depending on the nature of the business.</a:t>
            </a:r>
          </a:p>
        </p:txBody>
      </p:sp>
    </p:spTree>
    <p:extLst>
      <p:ext uri="{BB962C8B-B14F-4D97-AF65-F5344CB8AC3E}">
        <p14:creationId xmlns:p14="http://schemas.microsoft.com/office/powerpoint/2010/main" val="3679688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53695"/>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10: Financial projections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3" name="TextBox 2">
            <a:extLst>
              <a:ext uri="{FF2B5EF4-FFF2-40B4-BE49-F238E27FC236}">
                <a16:creationId xmlns:a16="http://schemas.microsoft.com/office/drawing/2014/main" id="{AD3699E2-F885-011A-93DE-58CEC370B31C}"/>
              </a:ext>
            </a:extLst>
          </p:cNvPr>
          <p:cNvSpPr txBox="1"/>
          <p:nvPr/>
        </p:nvSpPr>
        <p:spPr>
          <a:xfrm>
            <a:off x="1338801" y="1565728"/>
            <a:ext cx="6466396" cy="2862322"/>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The financial projections slide provides insight into the business’ estimated financial future over the next 3-5 years. For a business pitch, it is traditional to present a break-even analysis. This concept was covered in the </a:t>
            </a:r>
            <a:r>
              <a:rPr lang="en-US" u="sng" dirty="0">
                <a:latin typeface="Poppins" panose="00000500000000000000" pitchFamily="2" charset="0"/>
                <a:cs typeface="Poppins" panose="00000500000000000000" pitchFamily="2" charset="0"/>
              </a:rPr>
              <a:t>business idea sketch</a:t>
            </a:r>
            <a:r>
              <a:rPr lang="en-US" dirty="0">
                <a:latin typeface="Poppins" panose="00000500000000000000" pitchFamily="2" charset="0"/>
                <a:cs typeface="Poppins" panose="00000500000000000000" pitchFamily="2" charset="0"/>
              </a:rPr>
              <a:t> module.</a:t>
            </a:r>
            <a:endParaRPr lang="en-US" dirty="0">
              <a:solidFill>
                <a:srgbClr val="FF0000"/>
              </a:solidFill>
              <a:latin typeface="Poppins" panose="00000500000000000000" pitchFamily="2" charset="0"/>
              <a:cs typeface="Poppins" panose="00000500000000000000" pitchFamily="2" charset="0"/>
            </a:endParaRPr>
          </a:p>
          <a:p>
            <a:pPr algn="ctr"/>
            <a:endParaRPr lang="en-US" dirty="0">
              <a:latin typeface="Poppins" panose="00000500000000000000" pitchFamily="2" charset="0"/>
              <a:cs typeface="Poppins" panose="00000500000000000000" pitchFamily="2" charset="0"/>
            </a:endParaRP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A break-even analysis can be presented in terms of units sold and/or time depending on the nature of the business.</a:t>
            </a:r>
          </a:p>
        </p:txBody>
      </p:sp>
      <p:sp>
        <p:nvSpPr>
          <p:cNvPr id="4" name="Rectangle 3">
            <a:extLst>
              <a:ext uri="{FF2B5EF4-FFF2-40B4-BE49-F238E27FC236}">
                <a16:creationId xmlns:a16="http://schemas.microsoft.com/office/drawing/2014/main" id="{025008A8-D19E-CF17-C09C-03A274684045}"/>
              </a:ext>
            </a:extLst>
          </p:cNvPr>
          <p:cNvSpPr/>
          <p:nvPr/>
        </p:nvSpPr>
        <p:spPr>
          <a:xfrm>
            <a:off x="0" y="0"/>
            <a:ext cx="9144000" cy="6858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D3F68BF-B287-8A4B-2D15-3FD73E57A76B}"/>
              </a:ext>
            </a:extLst>
          </p:cNvPr>
          <p:cNvSpPr/>
          <p:nvPr/>
        </p:nvSpPr>
        <p:spPr>
          <a:xfrm>
            <a:off x="2028821" y="1065039"/>
            <a:ext cx="5087197" cy="46499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500D34-6A6A-FC6D-149E-50AC67DF0C07}"/>
              </a:ext>
            </a:extLst>
          </p:cNvPr>
          <p:cNvSpPr txBox="1"/>
          <p:nvPr/>
        </p:nvSpPr>
        <p:spPr>
          <a:xfrm>
            <a:off x="2228121" y="2423684"/>
            <a:ext cx="4756730" cy="3139321"/>
          </a:xfrm>
          <a:prstGeom prst="rect">
            <a:avLst/>
          </a:prstGeom>
          <a:noFill/>
        </p:spPr>
        <p:txBody>
          <a:bodyPr wrap="square" rtlCol="0">
            <a:spAutoFit/>
          </a:bodyPr>
          <a:lstStyle/>
          <a:p>
            <a:pPr algn="ctr"/>
            <a:r>
              <a:rPr lang="en-US" b="1" dirty="0">
                <a:latin typeface="Poppins" panose="00000500000000000000" pitchFamily="2" charset="0"/>
                <a:cs typeface="Poppins" panose="00000500000000000000" pitchFamily="2" charset="0"/>
              </a:rPr>
              <a:t>A simple-break even is an imperfect estimate of financial sustainability</a:t>
            </a:r>
          </a:p>
          <a:p>
            <a:pPr algn="ctr"/>
            <a:r>
              <a:rPr lang="en-US" dirty="0">
                <a:latin typeface="Poppins" panose="00000500000000000000" pitchFamily="2" charset="0"/>
                <a:cs typeface="Poppins" panose="00000500000000000000" pitchFamily="2" charset="0"/>
              </a:rPr>
              <a:t>We reiterate here that a break-even analysis is only an early and imperfect estimate of financial sustainability. Additional factors will need to be considered including but not limited to cash flow and carrying costs. We consider these factors in greater depth in our presentation on </a:t>
            </a:r>
            <a:r>
              <a:rPr lang="en-US" u="sng" dirty="0">
                <a:latin typeface="Poppins" panose="00000500000000000000" pitchFamily="2" charset="0"/>
                <a:cs typeface="Poppins" panose="00000500000000000000" pitchFamily="2" charset="0"/>
              </a:rPr>
              <a:t>Financial Statements</a:t>
            </a:r>
            <a:r>
              <a:rPr lang="en-US" dirty="0">
                <a:latin typeface="Poppins" panose="00000500000000000000" pitchFamily="2" charset="0"/>
                <a:cs typeface="Poppins" panose="00000500000000000000" pitchFamily="2" charset="0"/>
              </a:rPr>
              <a:t>. </a:t>
            </a:r>
          </a:p>
        </p:txBody>
      </p:sp>
      <p:pic>
        <p:nvPicPr>
          <p:cNvPr id="7" name="Picture 6" descr="A blue logo with a couple of people climbing a mountain&#10;&#10;Description automatically generated">
            <a:extLst>
              <a:ext uri="{FF2B5EF4-FFF2-40B4-BE49-F238E27FC236}">
                <a16:creationId xmlns:a16="http://schemas.microsoft.com/office/drawing/2014/main" id="{8DEEAED8-73B6-85FA-A05C-53D97A45D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584" y="1115360"/>
            <a:ext cx="1574829" cy="1258754"/>
          </a:xfrm>
          <a:prstGeom prst="rect">
            <a:avLst/>
          </a:prstGeom>
        </p:spPr>
      </p:pic>
    </p:spTree>
    <p:extLst>
      <p:ext uri="{BB962C8B-B14F-4D97-AF65-F5344CB8AC3E}">
        <p14:creationId xmlns:p14="http://schemas.microsoft.com/office/powerpoint/2010/main" val="2114222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99D57-DC41-1D70-B068-9B351A3D2141}"/>
              </a:ext>
            </a:extLst>
          </p:cNvPr>
          <p:cNvSpPr/>
          <p:nvPr/>
        </p:nvSpPr>
        <p:spPr>
          <a:xfrm>
            <a:off x="0" y="5257801"/>
            <a:ext cx="9144000" cy="162876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923B78-8E04-A400-EC4F-2D0DBF664F09}"/>
              </a:ext>
            </a:extLst>
          </p:cNvPr>
          <p:cNvSpPr/>
          <p:nvPr/>
        </p:nvSpPr>
        <p:spPr>
          <a:xfrm>
            <a:off x="0" y="1"/>
            <a:ext cx="9144000" cy="5257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0F7CF3-E630-EE5B-D359-B323D2D6B9D6}"/>
              </a:ext>
            </a:extLst>
          </p:cNvPr>
          <p:cNvSpPr/>
          <p:nvPr/>
        </p:nvSpPr>
        <p:spPr>
          <a:xfrm>
            <a:off x="778328" y="185058"/>
            <a:ext cx="7587343" cy="4865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D97386-74B5-75F6-227E-30BEF4510860}"/>
              </a:ext>
            </a:extLst>
          </p:cNvPr>
          <p:cNvSpPr txBox="1"/>
          <p:nvPr/>
        </p:nvSpPr>
        <p:spPr>
          <a:xfrm>
            <a:off x="119742" y="5320559"/>
            <a:ext cx="8882743" cy="830997"/>
          </a:xfrm>
          <a:prstGeom prst="rect">
            <a:avLst/>
          </a:prstGeom>
          <a:noFill/>
        </p:spPr>
        <p:txBody>
          <a:bodyPr wrap="square">
            <a:spAutoFit/>
          </a:bodyPr>
          <a:lstStyle/>
          <a:p>
            <a:r>
              <a:rPr lang="en-US" sz="1600" u="sng" dirty="0"/>
              <a:t>Spoken text</a:t>
            </a:r>
            <a:r>
              <a:rPr lang="en-US" sz="1600" dirty="0"/>
              <a:t>: As mentioned previously, by the end of the first year, we hope to earn $1.5 million annually</a:t>
            </a:r>
            <a:r>
              <a:rPr lang="en-US" sz="1600" i="1" dirty="0"/>
              <a:t>. </a:t>
            </a:r>
            <a:r>
              <a:rPr lang="en-US" sz="1600" dirty="0"/>
              <a:t>In addition, our fixed costs, will amount to around $600,000 per year. Our first store will break even in Quarter 4 of our first year if we sell an average of 5,000 meals per month.</a:t>
            </a:r>
            <a:endParaRPr lang="en-US" sz="1600" i="1" dirty="0"/>
          </a:p>
        </p:txBody>
      </p:sp>
      <p:sp>
        <p:nvSpPr>
          <p:cNvPr id="6" name="TextBox 5">
            <a:extLst>
              <a:ext uri="{FF2B5EF4-FFF2-40B4-BE49-F238E27FC236}">
                <a16:creationId xmlns:a16="http://schemas.microsoft.com/office/drawing/2014/main" id="{7F36D602-616E-5DE2-5D18-F95FEBB7F72E}"/>
              </a:ext>
            </a:extLst>
          </p:cNvPr>
          <p:cNvSpPr txBox="1"/>
          <p:nvPr/>
        </p:nvSpPr>
        <p:spPr>
          <a:xfrm>
            <a:off x="1017812" y="337112"/>
            <a:ext cx="5535387" cy="584775"/>
          </a:xfrm>
          <a:prstGeom prst="rect">
            <a:avLst/>
          </a:prstGeom>
          <a:noFill/>
        </p:spPr>
        <p:txBody>
          <a:bodyPr wrap="square">
            <a:spAutoFit/>
          </a:bodyPr>
          <a:lstStyle/>
          <a:p>
            <a:r>
              <a:rPr lang="en-US" sz="3200" b="1" dirty="0"/>
              <a:t>Financial projections</a:t>
            </a:r>
          </a:p>
        </p:txBody>
      </p:sp>
      <p:sp>
        <p:nvSpPr>
          <p:cNvPr id="8" name="TextBox 7">
            <a:extLst>
              <a:ext uri="{FF2B5EF4-FFF2-40B4-BE49-F238E27FC236}">
                <a16:creationId xmlns:a16="http://schemas.microsoft.com/office/drawing/2014/main" id="{DCC4E832-12E0-DF28-1BE2-B1962A79C408}"/>
              </a:ext>
            </a:extLst>
          </p:cNvPr>
          <p:cNvSpPr txBox="1"/>
          <p:nvPr/>
        </p:nvSpPr>
        <p:spPr>
          <a:xfrm>
            <a:off x="1400884" y="1184290"/>
            <a:ext cx="2049235" cy="830997"/>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$1.5 million revenue by end of first year</a:t>
            </a:r>
          </a:p>
        </p:txBody>
      </p:sp>
      <p:sp>
        <p:nvSpPr>
          <p:cNvPr id="9" name="TextBox 8">
            <a:extLst>
              <a:ext uri="{FF2B5EF4-FFF2-40B4-BE49-F238E27FC236}">
                <a16:creationId xmlns:a16="http://schemas.microsoft.com/office/drawing/2014/main" id="{C3C66ED4-4A2C-AD18-F60E-B03E789AD418}"/>
              </a:ext>
            </a:extLst>
          </p:cNvPr>
          <p:cNvSpPr txBox="1"/>
          <p:nvPr/>
        </p:nvSpPr>
        <p:spPr>
          <a:xfrm>
            <a:off x="1400884" y="3834493"/>
            <a:ext cx="2049235" cy="584775"/>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$600,000 in fixed costs per year</a:t>
            </a:r>
          </a:p>
        </p:txBody>
      </p:sp>
      <p:sp>
        <p:nvSpPr>
          <p:cNvPr id="10" name="TextBox 9">
            <a:extLst>
              <a:ext uri="{FF2B5EF4-FFF2-40B4-BE49-F238E27FC236}">
                <a16:creationId xmlns:a16="http://schemas.microsoft.com/office/drawing/2014/main" id="{EEB56C34-BEFA-0D38-87BB-08759E7399DA}"/>
              </a:ext>
            </a:extLst>
          </p:cNvPr>
          <p:cNvSpPr txBox="1"/>
          <p:nvPr/>
        </p:nvSpPr>
        <p:spPr>
          <a:xfrm>
            <a:off x="1607711" y="2618015"/>
            <a:ext cx="1635579" cy="584775"/>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50% gross margin</a:t>
            </a:r>
          </a:p>
        </p:txBody>
      </p:sp>
      <p:sp>
        <p:nvSpPr>
          <p:cNvPr id="2" name="TextBox 1">
            <a:extLst>
              <a:ext uri="{FF2B5EF4-FFF2-40B4-BE49-F238E27FC236}">
                <a16:creationId xmlns:a16="http://schemas.microsoft.com/office/drawing/2014/main" id="{F4A1F61B-4177-580D-B907-E0B89E2BF294}"/>
              </a:ext>
            </a:extLst>
          </p:cNvPr>
          <p:cNvSpPr txBox="1"/>
          <p:nvPr/>
        </p:nvSpPr>
        <p:spPr>
          <a:xfrm>
            <a:off x="4793523" y="2017850"/>
            <a:ext cx="2450375" cy="1200329"/>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Break-even in 12 months – assuming 5,000 meals per month </a:t>
            </a:r>
          </a:p>
        </p:txBody>
      </p:sp>
      <p:cxnSp>
        <p:nvCxnSpPr>
          <p:cNvPr id="7" name="Straight Arrow Connector 6">
            <a:extLst>
              <a:ext uri="{FF2B5EF4-FFF2-40B4-BE49-F238E27FC236}">
                <a16:creationId xmlns:a16="http://schemas.microsoft.com/office/drawing/2014/main" id="{1885ED20-DED3-1473-69C9-8AFADE126110}"/>
              </a:ext>
            </a:extLst>
          </p:cNvPr>
          <p:cNvCxnSpPr>
            <a:cxnSpLocks/>
          </p:cNvCxnSpPr>
          <p:nvPr/>
        </p:nvCxnSpPr>
        <p:spPr>
          <a:xfrm>
            <a:off x="3525519" y="1842180"/>
            <a:ext cx="1222327" cy="50536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A568459-D3AD-E840-0371-F588D084F0C7}"/>
              </a:ext>
            </a:extLst>
          </p:cNvPr>
          <p:cNvCxnSpPr>
            <a:cxnSpLocks/>
          </p:cNvCxnSpPr>
          <p:nvPr/>
        </p:nvCxnSpPr>
        <p:spPr>
          <a:xfrm flipV="1">
            <a:off x="3243290" y="2549769"/>
            <a:ext cx="1432234" cy="33410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30719B9-BC84-CD53-1441-0423C9F33AA4}"/>
              </a:ext>
            </a:extLst>
          </p:cNvPr>
          <p:cNvCxnSpPr>
            <a:cxnSpLocks/>
          </p:cNvCxnSpPr>
          <p:nvPr/>
        </p:nvCxnSpPr>
        <p:spPr>
          <a:xfrm flipV="1">
            <a:off x="3450119" y="2804746"/>
            <a:ext cx="1297727" cy="116937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7317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63220"/>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11: Overview of team</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5" name="TextBox 4">
            <a:extLst>
              <a:ext uri="{FF2B5EF4-FFF2-40B4-BE49-F238E27FC236}">
                <a16:creationId xmlns:a16="http://schemas.microsoft.com/office/drawing/2014/main" id="{03C1E472-C20F-7DD3-A52B-1A5BC8F1CD4C}"/>
              </a:ext>
            </a:extLst>
          </p:cNvPr>
          <p:cNvSpPr txBox="1"/>
          <p:nvPr/>
        </p:nvSpPr>
        <p:spPr>
          <a:xfrm>
            <a:off x="1675903" y="1326440"/>
            <a:ext cx="5639789" cy="1754326"/>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Investors and potential partners are often very interested in the team that is going to run a new business – or to take an existing business into the future. There are several issues that are good to highlight about the owners, managers, and other key personnel of a business.</a:t>
            </a:r>
          </a:p>
        </p:txBody>
      </p:sp>
      <p:graphicFrame>
        <p:nvGraphicFramePr>
          <p:cNvPr id="6" name="Table 5">
            <a:extLst>
              <a:ext uri="{FF2B5EF4-FFF2-40B4-BE49-F238E27FC236}">
                <a16:creationId xmlns:a16="http://schemas.microsoft.com/office/drawing/2014/main" id="{A6668F09-7E57-079D-1E94-AE7CFC08DFDE}"/>
              </a:ext>
            </a:extLst>
          </p:cNvPr>
          <p:cNvGraphicFramePr>
            <a:graphicFrameLocks noGrp="1"/>
          </p:cNvGraphicFramePr>
          <p:nvPr>
            <p:extLst>
              <p:ext uri="{D42A27DB-BD31-4B8C-83A1-F6EECF244321}">
                <p14:modId xmlns:p14="http://schemas.microsoft.com/office/powerpoint/2010/main" val="2653288632"/>
              </p:ext>
            </p:extLst>
          </p:nvPr>
        </p:nvGraphicFramePr>
        <p:xfrm>
          <a:off x="322204" y="3429000"/>
          <a:ext cx="8499586" cy="2966720"/>
        </p:xfrm>
        <a:graphic>
          <a:graphicData uri="http://schemas.openxmlformats.org/drawingml/2006/table">
            <a:tbl>
              <a:tblPr firstRow="1" bandRow="1">
                <a:tableStyleId>{5C22544A-7EE6-4342-B048-85BDC9FD1C3A}</a:tableStyleId>
              </a:tblPr>
              <a:tblGrid>
                <a:gridCol w="4335521">
                  <a:extLst>
                    <a:ext uri="{9D8B030D-6E8A-4147-A177-3AD203B41FA5}">
                      <a16:colId xmlns:a16="http://schemas.microsoft.com/office/drawing/2014/main" val="3013195026"/>
                    </a:ext>
                  </a:extLst>
                </a:gridCol>
                <a:gridCol w="4164065">
                  <a:extLst>
                    <a:ext uri="{9D8B030D-6E8A-4147-A177-3AD203B41FA5}">
                      <a16:colId xmlns:a16="http://schemas.microsoft.com/office/drawing/2014/main" val="3987602775"/>
                    </a:ext>
                  </a:extLst>
                </a:gridCol>
              </a:tblGrid>
              <a:tr h="370840">
                <a:tc>
                  <a:txBody>
                    <a:bodyPr/>
                    <a:lstStyle/>
                    <a:p>
                      <a:r>
                        <a:rPr lang="en-US" sz="1400" dirty="0">
                          <a:solidFill>
                            <a:schemeClr val="tx1"/>
                          </a:solidFill>
                          <a:latin typeface="Poppins" panose="00000500000000000000" pitchFamily="2" charset="0"/>
                          <a:cs typeface="Poppins" panose="00000500000000000000" pitchFamily="2" charset="0"/>
                        </a:rPr>
                        <a:t>Factor to highlight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a:solidFill>
                            <a:schemeClr val="tx1"/>
                          </a:solidFill>
                          <a:latin typeface="Poppins" panose="00000500000000000000" pitchFamily="2" charset="0"/>
                          <a:cs typeface="Poppins" panose="00000500000000000000" pitchFamily="2" charset="0"/>
                        </a:rPr>
                        <a:t>Examples</a:t>
                      </a:r>
                      <a:endParaRPr lang="en-US" sz="1400" dirty="0">
                        <a:solidFill>
                          <a:schemeClr val="tx1"/>
                        </a:solidFill>
                        <a:latin typeface="Poppins" panose="00000500000000000000" pitchFamily="2" charset="0"/>
                        <a:cs typeface="Poppins"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3632860"/>
                  </a:ext>
                </a:extLst>
              </a:tr>
              <a:tr h="370840">
                <a:tc>
                  <a:txBody>
                    <a:bodyPr/>
                    <a:lstStyle/>
                    <a:p>
                      <a:r>
                        <a:rPr lang="en-US" sz="1400" b="0" dirty="0">
                          <a:solidFill>
                            <a:schemeClr val="tx1"/>
                          </a:solidFill>
                          <a:latin typeface="Poppins" panose="00000500000000000000" pitchFamily="2" charset="0"/>
                          <a:cs typeface="Poppins" panose="00000500000000000000" pitchFamily="2" charset="0"/>
                        </a:rPr>
                        <a:t>Prior experience in a small business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Poppins" panose="00000500000000000000" pitchFamily="2" charset="0"/>
                          <a:cs typeface="Poppins" panose="00000500000000000000" pitchFamily="2" charset="0"/>
                        </a:rPr>
                        <a:t>Having started or worked in startups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9168089"/>
                  </a:ext>
                </a:extLst>
              </a:tr>
              <a:tr h="370840">
                <a:tc>
                  <a:txBody>
                    <a:bodyPr/>
                    <a:lstStyle/>
                    <a:p>
                      <a:r>
                        <a:rPr lang="en-US" sz="1400" dirty="0">
                          <a:solidFill>
                            <a:schemeClr val="tx1"/>
                          </a:solidFill>
                          <a:latin typeface="Poppins" panose="00000500000000000000" pitchFamily="2" charset="0"/>
                          <a:cs typeface="Poppins" panose="00000500000000000000" pitchFamily="2" charset="0"/>
                        </a:rPr>
                        <a:t>Prior experience in the industry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Poppins" panose="00000500000000000000" pitchFamily="2" charset="0"/>
                          <a:cs typeface="Poppins" panose="00000500000000000000" pitchFamily="2" charset="0"/>
                        </a:rPr>
                        <a:t>Prior internship/work experience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896754"/>
                  </a:ext>
                </a:extLst>
              </a:tr>
              <a:tr h="370840">
                <a:tc>
                  <a:txBody>
                    <a:bodyPr/>
                    <a:lstStyle/>
                    <a:p>
                      <a:r>
                        <a:rPr lang="en-US" sz="1400" dirty="0">
                          <a:solidFill>
                            <a:schemeClr val="tx1"/>
                          </a:solidFill>
                          <a:latin typeface="Poppins" panose="00000500000000000000" pitchFamily="2" charset="0"/>
                          <a:cs typeface="Poppins" panose="00000500000000000000" pitchFamily="2" charset="0"/>
                        </a:rPr>
                        <a:t>Prior experience in key roles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Poppins" panose="00000500000000000000" pitchFamily="2" charset="0"/>
                          <a:cs typeface="Poppins" panose="00000500000000000000" pitchFamily="2" charset="0"/>
                        </a:rPr>
                        <a:t>Job in a large company but similar role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4885190"/>
                  </a:ext>
                </a:extLst>
              </a:tr>
              <a:tr h="370840">
                <a:tc>
                  <a:txBody>
                    <a:bodyPr/>
                    <a:lstStyle/>
                    <a:p>
                      <a:r>
                        <a:rPr lang="en-US" sz="1400" dirty="0">
                          <a:solidFill>
                            <a:schemeClr val="tx1"/>
                          </a:solidFill>
                          <a:latin typeface="Poppins" panose="00000500000000000000" pitchFamily="2" charset="0"/>
                          <a:cs typeface="Poppins" panose="00000500000000000000" pitchFamily="2" charset="0"/>
                        </a:rPr>
                        <a:t>Knowledge of key processes or technologies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Poppins" panose="00000500000000000000" pitchFamily="2" charset="0"/>
                          <a:cs typeface="Poppins" panose="00000500000000000000" pitchFamily="2" charset="0"/>
                        </a:rPr>
                        <a:t>Knowledge of production/logistics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5971619"/>
                  </a:ext>
                </a:extLst>
              </a:tr>
              <a:tr h="370840">
                <a:tc>
                  <a:txBody>
                    <a:bodyPr/>
                    <a:lstStyle/>
                    <a:p>
                      <a:r>
                        <a:rPr lang="en-US" sz="1400" dirty="0">
                          <a:solidFill>
                            <a:schemeClr val="tx1"/>
                          </a:solidFill>
                          <a:latin typeface="Poppins" panose="00000500000000000000" pitchFamily="2" charset="0"/>
                          <a:cs typeface="Poppins" panose="00000500000000000000" pitchFamily="2" charset="0"/>
                        </a:rPr>
                        <a:t>Education and certifications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Poppins" panose="00000500000000000000" pitchFamily="2" charset="0"/>
                          <a:cs typeface="Poppins" panose="00000500000000000000" pitchFamily="2" charset="0"/>
                        </a:rPr>
                        <a:t>Degree or digital certificate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02806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Poppins" panose="00000500000000000000" pitchFamily="2" charset="0"/>
                          <a:cs typeface="Poppins" panose="00000500000000000000" pitchFamily="2" charset="0"/>
                        </a:rPr>
                        <a:t>Knowledge of customers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Poppins" panose="00000500000000000000" pitchFamily="2" charset="0"/>
                          <a:cs typeface="Poppins" panose="00000500000000000000" pitchFamily="2" charset="0"/>
                        </a:rPr>
                        <a:t>Being raised in the local community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8742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Poppins" panose="00000500000000000000" pitchFamily="2" charset="0"/>
                          <a:cs typeface="Poppins" panose="00000500000000000000" pitchFamily="2" charset="0"/>
                        </a:rPr>
                        <a:t>Personal connection to the business topic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latin typeface="Poppins" panose="00000500000000000000" pitchFamily="2" charset="0"/>
                          <a:cs typeface="Poppins" panose="00000500000000000000" pitchFamily="2" charset="0"/>
                        </a:rPr>
                        <a:t>Passion for what the business does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7190004"/>
                  </a:ext>
                </a:extLst>
              </a:tr>
            </a:tbl>
          </a:graphicData>
        </a:graphic>
      </p:graphicFrame>
    </p:spTree>
    <p:extLst>
      <p:ext uri="{BB962C8B-B14F-4D97-AF65-F5344CB8AC3E}">
        <p14:creationId xmlns:p14="http://schemas.microsoft.com/office/powerpoint/2010/main" val="3910969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99D57-DC41-1D70-B068-9B351A3D2141}"/>
              </a:ext>
            </a:extLst>
          </p:cNvPr>
          <p:cNvSpPr/>
          <p:nvPr/>
        </p:nvSpPr>
        <p:spPr>
          <a:xfrm>
            <a:off x="0" y="5257801"/>
            <a:ext cx="9144000" cy="162876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923B78-8E04-A400-EC4F-2D0DBF664F09}"/>
              </a:ext>
            </a:extLst>
          </p:cNvPr>
          <p:cNvSpPr/>
          <p:nvPr/>
        </p:nvSpPr>
        <p:spPr>
          <a:xfrm>
            <a:off x="0" y="1"/>
            <a:ext cx="9144000" cy="5257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0F7CF3-E630-EE5B-D359-B323D2D6B9D6}"/>
              </a:ext>
            </a:extLst>
          </p:cNvPr>
          <p:cNvSpPr/>
          <p:nvPr/>
        </p:nvSpPr>
        <p:spPr>
          <a:xfrm>
            <a:off x="778328" y="185058"/>
            <a:ext cx="7587343" cy="4865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D97386-74B5-75F6-227E-30BEF4510860}"/>
              </a:ext>
            </a:extLst>
          </p:cNvPr>
          <p:cNvSpPr txBox="1"/>
          <p:nvPr/>
        </p:nvSpPr>
        <p:spPr>
          <a:xfrm>
            <a:off x="119742" y="5320559"/>
            <a:ext cx="8882743" cy="1200329"/>
          </a:xfrm>
          <a:prstGeom prst="rect">
            <a:avLst/>
          </a:prstGeom>
          <a:noFill/>
        </p:spPr>
        <p:txBody>
          <a:bodyPr wrap="square">
            <a:spAutoFit/>
          </a:bodyPr>
          <a:lstStyle/>
          <a:p>
            <a:r>
              <a:rPr lang="en-US" u="sng" dirty="0"/>
              <a:t>Spoken text</a:t>
            </a:r>
            <a:r>
              <a:rPr lang="en-US" dirty="0"/>
              <a:t>: Together, our team has: experience managing fast-casual restaurants, experience opening new restaurants, decades of experience as head chefs, and cultural backgrounds from multiple Latin American countries and a passion to share those cuisines with others.</a:t>
            </a:r>
          </a:p>
        </p:txBody>
      </p:sp>
      <p:sp>
        <p:nvSpPr>
          <p:cNvPr id="6" name="TextBox 5">
            <a:extLst>
              <a:ext uri="{FF2B5EF4-FFF2-40B4-BE49-F238E27FC236}">
                <a16:creationId xmlns:a16="http://schemas.microsoft.com/office/drawing/2014/main" id="{7F36D602-616E-5DE2-5D18-F95FEBB7F72E}"/>
              </a:ext>
            </a:extLst>
          </p:cNvPr>
          <p:cNvSpPr txBox="1"/>
          <p:nvPr/>
        </p:nvSpPr>
        <p:spPr>
          <a:xfrm>
            <a:off x="1017812" y="337112"/>
            <a:ext cx="5535387" cy="584775"/>
          </a:xfrm>
          <a:prstGeom prst="rect">
            <a:avLst/>
          </a:prstGeom>
          <a:noFill/>
        </p:spPr>
        <p:txBody>
          <a:bodyPr wrap="square">
            <a:spAutoFit/>
          </a:bodyPr>
          <a:lstStyle/>
          <a:p>
            <a:r>
              <a:rPr lang="en-US" sz="3200" b="1" dirty="0"/>
              <a:t>Our team</a:t>
            </a:r>
          </a:p>
        </p:txBody>
      </p:sp>
      <p:pic>
        <p:nvPicPr>
          <p:cNvPr id="2" name="Picture 1">
            <a:extLst>
              <a:ext uri="{FF2B5EF4-FFF2-40B4-BE49-F238E27FC236}">
                <a16:creationId xmlns:a16="http://schemas.microsoft.com/office/drawing/2014/main" id="{421FCA82-0A43-F1A5-FDF5-D8A7912B56EA}"/>
              </a:ext>
            </a:extLst>
          </p:cNvPr>
          <p:cNvPicPr>
            <a:picLocks noChangeAspect="1"/>
          </p:cNvPicPr>
          <p:nvPr/>
        </p:nvPicPr>
        <p:blipFill>
          <a:blip r:embed="rId2"/>
          <a:srcRect r="32740"/>
          <a:stretch/>
        </p:blipFill>
        <p:spPr>
          <a:xfrm>
            <a:off x="1762839" y="1128716"/>
            <a:ext cx="2351961" cy="3496814"/>
          </a:xfrm>
          <a:prstGeom prst="rect">
            <a:avLst/>
          </a:prstGeom>
        </p:spPr>
      </p:pic>
      <p:sp>
        <p:nvSpPr>
          <p:cNvPr id="7" name="TextBox 6">
            <a:extLst>
              <a:ext uri="{FF2B5EF4-FFF2-40B4-BE49-F238E27FC236}">
                <a16:creationId xmlns:a16="http://schemas.microsoft.com/office/drawing/2014/main" id="{FF675E19-F1B2-7E91-BF49-3FBE2316C804}"/>
              </a:ext>
            </a:extLst>
          </p:cNvPr>
          <p:cNvSpPr txBox="1"/>
          <p:nvPr/>
        </p:nvSpPr>
        <p:spPr>
          <a:xfrm>
            <a:off x="5244624" y="1879351"/>
            <a:ext cx="1991222" cy="1477328"/>
          </a:xfrm>
          <a:prstGeom prst="rect">
            <a:avLst/>
          </a:prstGeom>
          <a:noFill/>
        </p:spPr>
        <p:txBody>
          <a:bodyPr wrap="square" rtlCol="0">
            <a:spAutoFit/>
          </a:bodyPr>
          <a:lstStyle/>
          <a:p>
            <a:pPr marL="285750" indent="-285750" algn="ctr">
              <a:buFontTx/>
              <a:buChar char="-"/>
            </a:pPr>
            <a:r>
              <a:rPr lang="en-US" dirty="0">
                <a:latin typeface="Poppins" panose="00000500000000000000" pitchFamily="2" charset="0"/>
                <a:cs typeface="Poppins" panose="00000500000000000000" pitchFamily="2" charset="0"/>
              </a:rPr>
              <a:t>Experience</a:t>
            </a:r>
          </a:p>
          <a:p>
            <a:pPr marL="285750" indent="-285750" algn="ctr">
              <a:buFontTx/>
              <a:buChar char="-"/>
            </a:pPr>
            <a:endParaRPr lang="en-US" dirty="0">
              <a:latin typeface="Poppins" panose="00000500000000000000" pitchFamily="2" charset="0"/>
              <a:cs typeface="Poppins" panose="00000500000000000000" pitchFamily="2" charset="0"/>
            </a:endParaRPr>
          </a:p>
          <a:p>
            <a:pPr marL="285750" indent="-285750" algn="ctr">
              <a:buFontTx/>
              <a:buChar char="-"/>
            </a:pPr>
            <a:r>
              <a:rPr lang="en-US" dirty="0">
                <a:latin typeface="Poppins" panose="00000500000000000000" pitchFamily="2" charset="0"/>
                <a:cs typeface="Poppins" panose="00000500000000000000" pitchFamily="2" charset="0"/>
              </a:rPr>
              <a:t>Passion</a:t>
            </a:r>
          </a:p>
          <a:p>
            <a:pPr marL="285750" indent="-285750" algn="ctr">
              <a:buFontTx/>
              <a:buChar char="-"/>
            </a:pPr>
            <a:endParaRPr lang="en-US" dirty="0">
              <a:latin typeface="Poppins" panose="00000500000000000000" pitchFamily="2" charset="0"/>
              <a:cs typeface="Poppins" panose="00000500000000000000" pitchFamily="2" charset="0"/>
            </a:endParaRPr>
          </a:p>
          <a:p>
            <a:pPr marL="285750" indent="-285750" algn="ctr">
              <a:buFontTx/>
              <a:buChar char="-"/>
            </a:pPr>
            <a:r>
              <a:rPr lang="en-US" dirty="0">
                <a:latin typeface="Poppins" panose="00000500000000000000" pitchFamily="2" charset="0"/>
                <a:cs typeface="Poppins" panose="00000500000000000000" pitchFamily="2" charset="0"/>
              </a:rPr>
              <a:t>Authenticity</a:t>
            </a:r>
          </a:p>
        </p:txBody>
      </p:sp>
    </p:spTree>
    <p:extLst>
      <p:ext uri="{BB962C8B-B14F-4D97-AF65-F5344CB8AC3E}">
        <p14:creationId xmlns:p14="http://schemas.microsoft.com/office/powerpoint/2010/main" val="1612276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67835-C97E-8DD7-96E4-DCF0410C7A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AA6EDE-806B-161D-BCF0-4E3370764886}"/>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Business pitch</a:t>
            </a:r>
          </a:p>
        </p:txBody>
      </p:sp>
      <p:sp>
        <p:nvSpPr>
          <p:cNvPr id="80" name="Oval 79">
            <a:extLst>
              <a:ext uri="{FF2B5EF4-FFF2-40B4-BE49-F238E27FC236}">
                <a16:creationId xmlns:a16="http://schemas.microsoft.com/office/drawing/2014/main" id="{B906EDA6-0F6F-FA7F-DA88-681780476A71}"/>
              </a:ext>
            </a:extLst>
          </p:cNvPr>
          <p:cNvSpPr/>
          <p:nvPr/>
        </p:nvSpPr>
        <p:spPr>
          <a:xfrm>
            <a:off x="3868888" y="5845234"/>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CD75030-BFCF-2FC6-845D-F79C97D66B20}"/>
              </a:ext>
            </a:extLst>
          </p:cNvPr>
          <p:cNvSpPr txBox="1"/>
          <p:nvPr/>
        </p:nvSpPr>
        <p:spPr>
          <a:xfrm>
            <a:off x="4117846" y="5936648"/>
            <a:ext cx="908304" cy="646331"/>
          </a:xfrm>
          <a:prstGeom prst="rect">
            <a:avLst/>
          </a:prstGeom>
          <a:noFill/>
        </p:spPr>
        <p:txBody>
          <a:bodyPr wrap="square" rtlCol="0">
            <a:spAutoFit/>
          </a:bodyPr>
          <a:lstStyle/>
          <a:p>
            <a:pPr algn="ctr"/>
            <a:r>
              <a:rPr lang="en-US" sz="1200" dirty="0"/>
              <a:t>Business idea sketch</a:t>
            </a:r>
          </a:p>
        </p:txBody>
      </p:sp>
      <p:sp>
        <p:nvSpPr>
          <p:cNvPr id="6" name="Oval 5">
            <a:extLst>
              <a:ext uri="{FF2B5EF4-FFF2-40B4-BE49-F238E27FC236}">
                <a16:creationId xmlns:a16="http://schemas.microsoft.com/office/drawing/2014/main" id="{0C8D7FC2-46C2-D2DF-FDF7-258460C5097C}"/>
              </a:ext>
            </a:extLst>
          </p:cNvPr>
          <p:cNvSpPr/>
          <p:nvPr/>
        </p:nvSpPr>
        <p:spPr>
          <a:xfrm>
            <a:off x="3868888" y="4772821"/>
            <a:ext cx="1406221" cy="829160"/>
          </a:xfrm>
          <a:prstGeom prst="ellipse">
            <a:avLst/>
          </a:prstGeom>
          <a:solidFill>
            <a:srgbClr val="2787C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43E87FA-99F3-2723-B0F1-720E1DF0465A}"/>
              </a:ext>
            </a:extLst>
          </p:cNvPr>
          <p:cNvSpPr txBox="1"/>
          <p:nvPr/>
        </p:nvSpPr>
        <p:spPr>
          <a:xfrm>
            <a:off x="4117846" y="4956568"/>
            <a:ext cx="908304" cy="461665"/>
          </a:xfrm>
          <a:prstGeom prst="rect">
            <a:avLst/>
          </a:prstGeom>
          <a:noFill/>
        </p:spPr>
        <p:txBody>
          <a:bodyPr wrap="square" rtlCol="0">
            <a:spAutoFit/>
          </a:bodyPr>
          <a:lstStyle/>
          <a:p>
            <a:pPr algn="ctr"/>
            <a:r>
              <a:rPr lang="en-US" sz="1200" dirty="0"/>
              <a:t>Business pitch</a:t>
            </a:r>
          </a:p>
        </p:txBody>
      </p:sp>
      <p:sp>
        <p:nvSpPr>
          <p:cNvPr id="8" name="Oval 7">
            <a:extLst>
              <a:ext uri="{FF2B5EF4-FFF2-40B4-BE49-F238E27FC236}">
                <a16:creationId xmlns:a16="http://schemas.microsoft.com/office/drawing/2014/main" id="{AC4756CC-3438-946E-9DDA-A9E13C8FF8D7}"/>
              </a:ext>
            </a:extLst>
          </p:cNvPr>
          <p:cNvSpPr/>
          <p:nvPr/>
        </p:nvSpPr>
        <p:spPr>
          <a:xfrm>
            <a:off x="3868888" y="37004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558DBB6-CC9C-5BA4-E3F8-2553774C358D}"/>
              </a:ext>
            </a:extLst>
          </p:cNvPr>
          <p:cNvSpPr txBox="1"/>
          <p:nvPr/>
        </p:nvSpPr>
        <p:spPr>
          <a:xfrm>
            <a:off x="4117846" y="3884155"/>
            <a:ext cx="908304" cy="461665"/>
          </a:xfrm>
          <a:prstGeom prst="rect">
            <a:avLst/>
          </a:prstGeom>
          <a:noFill/>
        </p:spPr>
        <p:txBody>
          <a:bodyPr wrap="square" rtlCol="0">
            <a:spAutoFit/>
          </a:bodyPr>
          <a:lstStyle/>
          <a:p>
            <a:pPr algn="ctr"/>
            <a:r>
              <a:rPr lang="en-US" sz="1200" dirty="0"/>
              <a:t>Business plan</a:t>
            </a:r>
          </a:p>
        </p:txBody>
      </p:sp>
      <p:sp>
        <p:nvSpPr>
          <p:cNvPr id="10" name="Oval 9">
            <a:extLst>
              <a:ext uri="{FF2B5EF4-FFF2-40B4-BE49-F238E27FC236}">
                <a16:creationId xmlns:a16="http://schemas.microsoft.com/office/drawing/2014/main" id="{6C0C6C64-18A6-A8B6-0677-D6DB9CABC84A}"/>
              </a:ext>
            </a:extLst>
          </p:cNvPr>
          <p:cNvSpPr/>
          <p:nvPr/>
        </p:nvSpPr>
        <p:spPr>
          <a:xfrm>
            <a:off x="3868888" y="156605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00A9EE8-B4BC-4BEB-44DC-CBB7B91495AA}"/>
              </a:ext>
            </a:extLst>
          </p:cNvPr>
          <p:cNvSpPr txBox="1"/>
          <p:nvPr/>
        </p:nvSpPr>
        <p:spPr>
          <a:xfrm>
            <a:off x="3993367" y="1738245"/>
            <a:ext cx="1157262" cy="461665"/>
          </a:xfrm>
          <a:prstGeom prst="rect">
            <a:avLst/>
          </a:prstGeom>
          <a:noFill/>
        </p:spPr>
        <p:txBody>
          <a:bodyPr wrap="square" rtlCol="0">
            <a:spAutoFit/>
          </a:bodyPr>
          <a:lstStyle/>
          <a:p>
            <a:pPr algn="ctr"/>
            <a:r>
              <a:rPr lang="en-US" sz="1200" dirty="0"/>
              <a:t>Introduction to financing</a:t>
            </a:r>
          </a:p>
        </p:txBody>
      </p:sp>
      <p:sp>
        <p:nvSpPr>
          <p:cNvPr id="12" name="Oval 11">
            <a:extLst>
              <a:ext uri="{FF2B5EF4-FFF2-40B4-BE49-F238E27FC236}">
                <a16:creationId xmlns:a16="http://schemas.microsoft.com/office/drawing/2014/main" id="{3EB385BC-94C3-8DD1-A024-01C6EF063492}"/>
              </a:ext>
            </a:extLst>
          </p:cNvPr>
          <p:cNvSpPr/>
          <p:nvPr/>
        </p:nvSpPr>
        <p:spPr>
          <a:xfrm>
            <a:off x="5926288"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DE342F6-9679-93DF-491E-3D892347BF17}"/>
              </a:ext>
            </a:extLst>
          </p:cNvPr>
          <p:cNvSpPr txBox="1"/>
          <p:nvPr/>
        </p:nvSpPr>
        <p:spPr>
          <a:xfrm>
            <a:off x="6025505" y="3848987"/>
            <a:ext cx="1229809" cy="461665"/>
          </a:xfrm>
          <a:prstGeom prst="rect">
            <a:avLst/>
          </a:prstGeom>
          <a:noFill/>
        </p:spPr>
        <p:txBody>
          <a:bodyPr wrap="square" rtlCol="0">
            <a:spAutoFit/>
          </a:bodyPr>
          <a:lstStyle/>
          <a:p>
            <a:pPr algn="ctr"/>
            <a:r>
              <a:rPr lang="en-US" sz="1200" dirty="0"/>
              <a:t>Basics of bookkeeping</a:t>
            </a:r>
          </a:p>
        </p:txBody>
      </p:sp>
      <p:sp>
        <p:nvSpPr>
          <p:cNvPr id="14" name="Oval 13">
            <a:extLst>
              <a:ext uri="{FF2B5EF4-FFF2-40B4-BE49-F238E27FC236}">
                <a16:creationId xmlns:a16="http://schemas.microsoft.com/office/drawing/2014/main" id="{E13AFBE0-BC23-A4BD-85D2-D07AE8D74E77}"/>
              </a:ext>
            </a:extLst>
          </p:cNvPr>
          <p:cNvSpPr/>
          <p:nvPr/>
        </p:nvSpPr>
        <p:spPr>
          <a:xfrm>
            <a:off x="1682925"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23035FC-CDA5-9D83-1BE1-2577F418B1BF}"/>
              </a:ext>
            </a:extLst>
          </p:cNvPr>
          <p:cNvSpPr txBox="1"/>
          <p:nvPr/>
        </p:nvSpPr>
        <p:spPr>
          <a:xfrm>
            <a:off x="1831846" y="3800139"/>
            <a:ext cx="1003380" cy="646331"/>
          </a:xfrm>
          <a:prstGeom prst="rect">
            <a:avLst/>
          </a:prstGeom>
          <a:noFill/>
        </p:spPr>
        <p:txBody>
          <a:bodyPr wrap="square" rtlCol="0">
            <a:spAutoFit/>
          </a:bodyPr>
          <a:lstStyle/>
          <a:p>
            <a:pPr algn="ctr"/>
            <a:r>
              <a:rPr lang="en-US" sz="1200" dirty="0"/>
              <a:t>Making it official &amp; attorneys</a:t>
            </a:r>
          </a:p>
        </p:txBody>
      </p:sp>
      <p:sp>
        <p:nvSpPr>
          <p:cNvPr id="17" name="Oval 16">
            <a:extLst>
              <a:ext uri="{FF2B5EF4-FFF2-40B4-BE49-F238E27FC236}">
                <a16:creationId xmlns:a16="http://schemas.microsoft.com/office/drawing/2014/main" id="{12B51D62-648A-9D07-D916-2138A305B48E}"/>
              </a:ext>
            </a:extLst>
          </p:cNvPr>
          <p:cNvSpPr/>
          <p:nvPr/>
        </p:nvSpPr>
        <p:spPr>
          <a:xfrm>
            <a:off x="7183588" y="25947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3C9F930-8C1B-E4A4-05CA-20427B98863D}"/>
              </a:ext>
            </a:extLst>
          </p:cNvPr>
          <p:cNvSpPr txBox="1"/>
          <p:nvPr/>
        </p:nvSpPr>
        <p:spPr>
          <a:xfrm>
            <a:off x="7308067" y="2700878"/>
            <a:ext cx="1157262" cy="646331"/>
          </a:xfrm>
          <a:prstGeom prst="rect">
            <a:avLst/>
          </a:prstGeom>
          <a:noFill/>
        </p:spPr>
        <p:txBody>
          <a:bodyPr wrap="square" rtlCol="0">
            <a:spAutoFit/>
          </a:bodyPr>
          <a:lstStyle/>
          <a:p>
            <a:pPr algn="ctr"/>
            <a:r>
              <a:rPr lang="en-US" sz="1200" dirty="0"/>
              <a:t>Accounting basics: tax &amp; audits</a:t>
            </a:r>
          </a:p>
        </p:txBody>
      </p:sp>
      <p:sp>
        <p:nvSpPr>
          <p:cNvPr id="19" name="Oval 18">
            <a:extLst>
              <a:ext uri="{FF2B5EF4-FFF2-40B4-BE49-F238E27FC236}">
                <a16:creationId xmlns:a16="http://schemas.microsoft.com/office/drawing/2014/main" id="{5A1513F2-513D-0884-2E38-3A6F89A6304D}"/>
              </a:ext>
            </a:extLst>
          </p:cNvPr>
          <p:cNvSpPr/>
          <p:nvPr/>
        </p:nvSpPr>
        <p:spPr>
          <a:xfrm>
            <a:off x="1682921" y="239521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9E874B2-3EC6-2717-47AE-4D7BB2667C0B}"/>
              </a:ext>
            </a:extLst>
          </p:cNvPr>
          <p:cNvSpPr txBox="1"/>
          <p:nvPr/>
        </p:nvSpPr>
        <p:spPr>
          <a:xfrm>
            <a:off x="1774562" y="2671293"/>
            <a:ext cx="1153432" cy="276999"/>
          </a:xfrm>
          <a:prstGeom prst="rect">
            <a:avLst/>
          </a:prstGeom>
          <a:noFill/>
        </p:spPr>
        <p:txBody>
          <a:bodyPr wrap="square" rtlCol="0">
            <a:spAutoFit/>
          </a:bodyPr>
          <a:lstStyle/>
          <a:p>
            <a:pPr algn="ctr"/>
            <a:r>
              <a:rPr lang="en-US" sz="1200" dirty="0"/>
              <a:t>Contracts</a:t>
            </a:r>
          </a:p>
        </p:txBody>
      </p:sp>
      <p:cxnSp>
        <p:nvCxnSpPr>
          <p:cNvPr id="81" name="Straight Arrow Connector 80">
            <a:extLst>
              <a:ext uri="{FF2B5EF4-FFF2-40B4-BE49-F238E27FC236}">
                <a16:creationId xmlns:a16="http://schemas.microsoft.com/office/drawing/2014/main" id="{DDECC57A-9A2F-3461-121C-6E8F576439B4}"/>
              </a:ext>
            </a:extLst>
          </p:cNvPr>
          <p:cNvCxnSpPr>
            <a:cxnSpLocks/>
            <a:stCxn id="80" idx="0"/>
            <a:endCxn id="6" idx="4"/>
          </p:cNvCxnSpPr>
          <p:nvPr/>
        </p:nvCxnSpPr>
        <p:spPr>
          <a:xfrm flipV="1">
            <a:off x="4571999" y="5601981"/>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409FBBA-E914-2072-086B-7F4C215D6611}"/>
              </a:ext>
            </a:extLst>
          </p:cNvPr>
          <p:cNvCxnSpPr>
            <a:cxnSpLocks/>
            <a:stCxn id="6" idx="0"/>
            <a:endCxn id="8" idx="4"/>
          </p:cNvCxnSpPr>
          <p:nvPr/>
        </p:nvCxnSpPr>
        <p:spPr>
          <a:xfrm flipV="1">
            <a:off x="4571999" y="4529568"/>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0DB50DEB-3F98-178C-F9B7-7BA8BDFD579E}"/>
              </a:ext>
            </a:extLst>
          </p:cNvPr>
          <p:cNvCxnSpPr>
            <a:cxnSpLocks/>
            <a:stCxn id="8" idx="0"/>
            <a:endCxn id="73" idx="4"/>
          </p:cNvCxnSpPr>
          <p:nvPr/>
        </p:nvCxnSpPr>
        <p:spPr>
          <a:xfrm flipV="1">
            <a:off x="4571999" y="3446722"/>
            <a:ext cx="0" cy="25368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833660FC-5241-EC6A-7964-72F3E22F4211}"/>
              </a:ext>
            </a:extLst>
          </p:cNvPr>
          <p:cNvCxnSpPr>
            <a:cxnSpLocks/>
            <a:stCxn id="10" idx="7"/>
            <a:endCxn id="65" idx="4"/>
          </p:cNvCxnSpPr>
          <p:nvPr/>
        </p:nvCxnSpPr>
        <p:spPr>
          <a:xfrm flipV="1">
            <a:off x="5069173" y="1387650"/>
            <a:ext cx="985682"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1D877678-1AE1-AE47-F08E-E34CEAD001CF}"/>
              </a:ext>
            </a:extLst>
          </p:cNvPr>
          <p:cNvCxnSpPr>
            <a:cxnSpLocks/>
            <a:stCxn id="10" idx="1"/>
            <a:endCxn id="63" idx="4"/>
          </p:cNvCxnSpPr>
          <p:nvPr/>
        </p:nvCxnSpPr>
        <p:spPr>
          <a:xfrm flipH="1" flipV="1">
            <a:off x="3089146" y="1387650"/>
            <a:ext cx="985678"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D9CCC0B9-8E34-F1D6-B022-5AF31502EA08}"/>
              </a:ext>
            </a:extLst>
          </p:cNvPr>
          <p:cNvCxnSpPr>
            <a:cxnSpLocks/>
            <a:stCxn id="8" idx="2"/>
            <a:endCxn id="14" idx="6"/>
          </p:cNvCxnSpPr>
          <p:nvPr/>
        </p:nvCxnSpPr>
        <p:spPr>
          <a:xfrm flipH="1" flipV="1">
            <a:off x="3089146" y="4114987"/>
            <a:ext cx="779742" cy="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A1D77B38-0875-2E63-5102-123FE6B29D13}"/>
              </a:ext>
            </a:extLst>
          </p:cNvPr>
          <p:cNvCxnSpPr>
            <a:cxnSpLocks/>
            <a:stCxn id="73" idx="5"/>
            <a:endCxn id="12" idx="2"/>
          </p:cNvCxnSpPr>
          <p:nvPr/>
        </p:nvCxnSpPr>
        <p:spPr>
          <a:xfrm>
            <a:off x="5069173" y="3325294"/>
            <a:ext cx="857115" cy="78969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5F2754AC-CC20-2D32-0EF2-A9F654865FED}"/>
              </a:ext>
            </a:extLst>
          </p:cNvPr>
          <p:cNvCxnSpPr>
            <a:cxnSpLocks/>
            <a:stCxn id="12" idx="6"/>
            <a:endCxn id="17" idx="4"/>
          </p:cNvCxnSpPr>
          <p:nvPr/>
        </p:nvCxnSpPr>
        <p:spPr>
          <a:xfrm flipV="1">
            <a:off x="7332509" y="3423868"/>
            <a:ext cx="554190" cy="69111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039C4527-7BB1-5A89-4B19-3D4CB782F9DB}"/>
              </a:ext>
            </a:extLst>
          </p:cNvPr>
          <p:cNvCxnSpPr>
            <a:cxnSpLocks/>
            <a:stCxn id="14" idx="0"/>
            <a:endCxn id="19" idx="4"/>
          </p:cNvCxnSpPr>
          <p:nvPr/>
        </p:nvCxnSpPr>
        <p:spPr>
          <a:xfrm flipH="1" flipV="1">
            <a:off x="2386032" y="3224372"/>
            <a:ext cx="4" cy="47603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B7DD2E40-3055-75A3-29B1-FC03309D5258}"/>
              </a:ext>
            </a:extLst>
          </p:cNvPr>
          <p:cNvCxnSpPr>
            <a:cxnSpLocks/>
            <a:stCxn id="19" idx="7"/>
            <a:endCxn id="10" idx="2"/>
          </p:cNvCxnSpPr>
          <p:nvPr/>
        </p:nvCxnSpPr>
        <p:spPr>
          <a:xfrm flipV="1">
            <a:off x="2883206" y="1980632"/>
            <a:ext cx="985682" cy="53600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63455959-7722-255F-C313-06A8780E9D55}"/>
              </a:ext>
            </a:extLst>
          </p:cNvPr>
          <p:cNvCxnSpPr>
            <a:cxnSpLocks/>
            <a:stCxn id="17" idx="2"/>
            <a:endCxn id="79" idx="3"/>
          </p:cNvCxnSpPr>
          <p:nvPr/>
        </p:nvCxnSpPr>
        <p:spPr>
          <a:xfrm flipH="1" flipV="1">
            <a:off x="5246483" y="2990720"/>
            <a:ext cx="1937105" cy="18568"/>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21284637-5519-AA34-8D78-EF6D0DC9B6DF}"/>
              </a:ext>
            </a:extLst>
          </p:cNvPr>
          <p:cNvSpPr/>
          <p:nvPr/>
        </p:nvSpPr>
        <p:spPr>
          <a:xfrm>
            <a:off x="2386035"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DE4DED63-E197-8DAC-8597-EA046E94FA87}"/>
              </a:ext>
            </a:extLst>
          </p:cNvPr>
          <p:cNvSpPr txBox="1"/>
          <p:nvPr/>
        </p:nvSpPr>
        <p:spPr>
          <a:xfrm>
            <a:off x="2439577" y="750765"/>
            <a:ext cx="1279826" cy="461665"/>
          </a:xfrm>
          <a:prstGeom prst="rect">
            <a:avLst/>
          </a:prstGeom>
          <a:noFill/>
        </p:spPr>
        <p:txBody>
          <a:bodyPr wrap="square" rtlCol="0">
            <a:spAutoFit/>
          </a:bodyPr>
          <a:lstStyle/>
          <a:p>
            <a:pPr algn="ctr"/>
            <a:r>
              <a:rPr lang="en-US" sz="1200" dirty="0"/>
              <a:t>Equity-based</a:t>
            </a:r>
          </a:p>
          <a:p>
            <a:pPr algn="ctr"/>
            <a:r>
              <a:rPr lang="en-US" sz="1200" dirty="0"/>
              <a:t>investment</a:t>
            </a:r>
          </a:p>
        </p:txBody>
      </p:sp>
      <p:sp>
        <p:nvSpPr>
          <p:cNvPr id="65" name="Oval 64">
            <a:extLst>
              <a:ext uri="{FF2B5EF4-FFF2-40B4-BE49-F238E27FC236}">
                <a16:creationId xmlns:a16="http://schemas.microsoft.com/office/drawing/2014/main" id="{AECD24E0-7DE5-1CC4-9C45-5948711BA2D3}"/>
              </a:ext>
            </a:extLst>
          </p:cNvPr>
          <p:cNvSpPr/>
          <p:nvPr/>
        </p:nvSpPr>
        <p:spPr>
          <a:xfrm>
            <a:off x="5351744"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AE869916-23DC-DC87-4C96-3E454C77DC7A}"/>
              </a:ext>
            </a:extLst>
          </p:cNvPr>
          <p:cNvSpPr/>
          <p:nvPr/>
        </p:nvSpPr>
        <p:spPr>
          <a:xfrm>
            <a:off x="3868888" y="2617562"/>
            <a:ext cx="1406221" cy="82916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Arrow Connector 74">
            <a:extLst>
              <a:ext uri="{FF2B5EF4-FFF2-40B4-BE49-F238E27FC236}">
                <a16:creationId xmlns:a16="http://schemas.microsoft.com/office/drawing/2014/main" id="{745CCE22-E769-5238-2C3A-F77E79AA16AE}"/>
              </a:ext>
            </a:extLst>
          </p:cNvPr>
          <p:cNvCxnSpPr>
            <a:cxnSpLocks/>
            <a:stCxn id="73" idx="0"/>
            <a:endCxn id="10" idx="4"/>
          </p:cNvCxnSpPr>
          <p:nvPr/>
        </p:nvCxnSpPr>
        <p:spPr>
          <a:xfrm flipV="1">
            <a:off x="4571999" y="2395212"/>
            <a:ext cx="0" cy="22235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CB353C54-14FD-733A-4898-D8361F798C0A}"/>
              </a:ext>
            </a:extLst>
          </p:cNvPr>
          <p:cNvSpPr txBox="1"/>
          <p:nvPr/>
        </p:nvSpPr>
        <p:spPr>
          <a:xfrm>
            <a:off x="3897513" y="2759887"/>
            <a:ext cx="1348970" cy="461665"/>
          </a:xfrm>
          <a:prstGeom prst="rect">
            <a:avLst/>
          </a:prstGeom>
          <a:noFill/>
        </p:spPr>
        <p:txBody>
          <a:bodyPr wrap="square" rtlCol="0">
            <a:spAutoFit/>
          </a:bodyPr>
          <a:lstStyle/>
          <a:p>
            <a:pPr algn="ctr"/>
            <a:r>
              <a:rPr lang="en-US" sz="1200" dirty="0"/>
              <a:t>Financial management</a:t>
            </a:r>
          </a:p>
        </p:txBody>
      </p:sp>
      <p:cxnSp>
        <p:nvCxnSpPr>
          <p:cNvPr id="84" name="Straight Arrow Connector 83">
            <a:extLst>
              <a:ext uri="{FF2B5EF4-FFF2-40B4-BE49-F238E27FC236}">
                <a16:creationId xmlns:a16="http://schemas.microsoft.com/office/drawing/2014/main" id="{5AF29FB8-1294-1957-912B-ABA87D4F1AF3}"/>
              </a:ext>
            </a:extLst>
          </p:cNvPr>
          <p:cNvCxnSpPr>
            <a:cxnSpLocks/>
            <a:stCxn id="17" idx="1"/>
            <a:endCxn id="10" idx="6"/>
          </p:cNvCxnSpPr>
          <p:nvPr/>
        </p:nvCxnSpPr>
        <p:spPr>
          <a:xfrm flipH="1" flipV="1">
            <a:off x="5275109" y="1980632"/>
            <a:ext cx="2114415" cy="73550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D9379053-3C3E-7BF2-878E-49B4EB65050B}"/>
              </a:ext>
            </a:extLst>
          </p:cNvPr>
          <p:cNvSpPr txBox="1"/>
          <p:nvPr/>
        </p:nvSpPr>
        <p:spPr>
          <a:xfrm>
            <a:off x="5414941" y="661763"/>
            <a:ext cx="1279826" cy="646331"/>
          </a:xfrm>
          <a:prstGeom prst="rect">
            <a:avLst/>
          </a:prstGeom>
          <a:noFill/>
        </p:spPr>
        <p:txBody>
          <a:bodyPr wrap="square" rtlCol="0">
            <a:spAutoFit/>
          </a:bodyPr>
          <a:lstStyle/>
          <a:p>
            <a:pPr algn="ctr"/>
            <a:r>
              <a:rPr lang="en-US" sz="1200" dirty="0"/>
              <a:t>Debt- and other financing</a:t>
            </a:r>
          </a:p>
        </p:txBody>
      </p:sp>
      <p:sp>
        <p:nvSpPr>
          <p:cNvPr id="5" name="Oval 4">
            <a:extLst>
              <a:ext uri="{FF2B5EF4-FFF2-40B4-BE49-F238E27FC236}">
                <a16:creationId xmlns:a16="http://schemas.microsoft.com/office/drawing/2014/main" id="{D98A1D9D-E762-43CA-44E7-5B2ED2D2846F}"/>
              </a:ext>
            </a:extLst>
          </p:cNvPr>
          <p:cNvSpPr/>
          <p:nvPr/>
        </p:nvSpPr>
        <p:spPr>
          <a:xfrm>
            <a:off x="276700" y="169299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A0C9E553-C2D6-CE7A-58B1-EC4FF04D4BEF}"/>
              </a:ext>
            </a:extLst>
          </p:cNvPr>
          <p:cNvCxnSpPr>
            <a:cxnSpLocks/>
            <a:stCxn id="63" idx="3"/>
            <a:endCxn id="5" idx="7"/>
          </p:cNvCxnSpPr>
          <p:nvPr/>
        </p:nvCxnSpPr>
        <p:spPr>
          <a:xfrm flipH="1">
            <a:off x="1476985" y="1266222"/>
            <a:ext cx="1114986" cy="548204"/>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1BDB6DB3-6AD8-4A7E-6652-E14AC6274591}"/>
              </a:ext>
            </a:extLst>
          </p:cNvPr>
          <p:cNvSpPr txBox="1"/>
          <p:nvPr/>
        </p:nvSpPr>
        <p:spPr>
          <a:xfrm>
            <a:off x="398011" y="1969078"/>
            <a:ext cx="1153432" cy="276999"/>
          </a:xfrm>
          <a:prstGeom prst="rect">
            <a:avLst/>
          </a:prstGeom>
          <a:noFill/>
        </p:spPr>
        <p:txBody>
          <a:bodyPr wrap="square" rtlCol="0">
            <a:spAutoFit/>
          </a:bodyPr>
          <a:lstStyle/>
          <a:p>
            <a:pPr algn="ctr"/>
            <a:r>
              <a:rPr lang="en-US" sz="1200" dirty="0"/>
              <a:t>ESOPs</a:t>
            </a:r>
          </a:p>
        </p:txBody>
      </p:sp>
      <p:cxnSp>
        <p:nvCxnSpPr>
          <p:cNvPr id="32" name="Straight Arrow Connector 31">
            <a:extLst>
              <a:ext uri="{FF2B5EF4-FFF2-40B4-BE49-F238E27FC236}">
                <a16:creationId xmlns:a16="http://schemas.microsoft.com/office/drawing/2014/main" id="{27B4AE4E-2F46-CB5F-297E-A2C08A2D0807}"/>
              </a:ext>
            </a:extLst>
          </p:cNvPr>
          <p:cNvCxnSpPr>
            <a:cxnSpLocks/>
            <a:stCxn id="14" idx="2"/>
            <a:endCxn id="5" idx="4"/>
          </p:cNvCxnSpPr>
          <p:nvPr/>
        </p:nvCxnSpPr>
        <p:spPr>
          <a:xfrm flipH="1" flipV="1">
            <a:off x="979811" y="2522158"/>
            <a:ext cx="703114" cy="159282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422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82270"/>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12: Investment needs &amp; ask</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5" name="TextBox 4">
            <a:extLst>
              <a:ext uri="{FF2B5EF4-FFF2-40B4-BE49-F238E27FC236}">
                <a16:creationId xmlns:a16="http://schemas.microsoft.com/office/drawing/2014/main" id="{EF243DEE-38B8-E859-E938-4D00A991B1D6}"/>
              </a:ext>
            </a:extLst>
          </p:cNvPr>
          <p:cNvSpPr txBox="1"/>
          <p:nvPr/>
        </p:nvSpPr>
        <p:spPr>
          <a:xfrm>
            <a:off x="931557" y="1364540"/>
            <a:ext cx="7280883" cy="1815882"/>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The investment needs and ask slide is most relevant for potential investors because it highlights how much money is required to start a business. However, what is needed is something more than money and can include:</a:t>
            </a:r>
          </a:p>
          <a:p>
            <a:pPr marL="285750" indent="-285750" algn="ctr">
              <a:buFontTx/>
              <a:buChar char="-"/>
            </a:pPr>
            <a:r>
              <a:rPr lang="en-US" sz="1600" dirty="0">
                <a:latin typeface="Poppins" panose="00000500000000000000" pitchFamily="2" charset="0"/>
                <a:cs typeface="Poppins" panose="00000500000000000000" pitchFamily="2" charset="0"/>
              </a:rPr>
              <a:t>Key partners;</a:t>
            </a:r>
          </a:p>
          <a:p>
            <a:pPr marL="285750" indent="-285750" algn="ctr">
              <a:buFontTx/>
              <a:buChar char="-"/>
            </a:pPr>
            <a:r>
              <a:rPr lang="en-US" sz="1600" dirty="0">
                <a:latin typeface="Poppins" panose="00000500000000000000" pitchFamily="2" charset="0"/>
                <a:cs typeface="Poppins" panose="00000500000000000000" pitchFamily="2" charset="0"/>
              </a:rPr>
              <a:t>Co-founders or employees with specific skills;</a:t>
            </a:r>
          </a:p>
          <a:p>
            <a:pPr marL="285750" indent="-285750" algn="ctr">
              <a:buFontTx/>
              <a:buChar char="-"/>
            </a:pPr>
            <a:r>
              <a:rPr lang="en-US" sz="1600" dirty="0">
                <a:latin typeface="Poppins" panose="00000500000000000000" pitchFamily="2" charset="0"/>
                <a:cs typeface="Poppins" panose="00000500000000000000" pitchFamily="2" charset="0"/>
              </a:rPr>
              <a:t>Access to information.</a:t>
            </a:r>
          </a:p>
        </p:txBody>
      </p:sp>
      <p:sp>
        <p:nvSpPr>
          <p:cNvPr id="6" name="TextBox 5">
            <a:extLst>
              <a:ext uri="{FF2B5EF4-FFF2-40B4-BE49-F238E27FC236}">
                <a16:creationId xmlns:a16="http://schemas.microsoft.com/office/drawing/2014/main" id="{DA06E79E-7979-08AE-7879-0A4CDAFA0877}"/>
              </a:ext>
            </a:extLst>
          </p:cNvPr>
          <p:cNvSpPr txBox="1"/>
          <p:nvPr/>
        </p:nvSpPr>
        <p:spPr>
          <a:xfrm>
            <a:off x="187212" y="3401027"/>
            <a:ext cx="8385287" cy="1077218"/>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To estimate the required amount of investment needed, a business can add up both startup costs and total costs until it breaks even. As mentioned previously, this can be calculated using the </a:t>
            </a:r>
            <a:r>
              <a:rPr lang="en-US" sz="1600" u="sng" dirty="0">
                <a:latin typeface="Poppins" panose="00000500000000000000" pitchFamily="2" charset="0"/>
                <a:cs typeface="Poppins" panose="00000500000000000000" pitchFamily="2" charset="0"/>
              </a:rPr>
              <a:t>Financial Projections Template</a:t>
            </a:r>
            <a:r>
              <a:rPr lang="en-US" sz="1600" dirty="0">
                <a:latin typeface="Poppins" panose="00000500000000000000" pitchFamily="2" charset="0"/>
                <a:cs typeface="Poppins" panose="00000500000000000000" pitchFamily="2" charset="0"/>
              </a:rPr>
              <a:t>. Note – we will discuss a more exact estimate in the business plan module.</a:t>
            </a:r>
          </a:p>
        </p:txBody>
      </p:sp>
      <p:pic>
        <p:nvPicPr>
          <p:cNvPr id="8" name="Picture 7">
            <a:extLst>
              <a:ext uri="{FF2B5EF4-FFF2-40B4-BE49-F238E27FC236}">
                <a16:creationId xmlns:a16="http://schemas.microsoft.com/office/drawing/2014/main" id="{677E2B91-CE2E-9BD9-18B5-C0C450B8D5C6}"/>
              </a:ext>
            </a:extLst>
          </p:cNvPr>
          <p:cNvPicPr>
            <a:picLocks noChangeAspect="1"/>
          </p:cNvPicPr>
          <p:nvPr/>
        </p:nvPicPr>
        <p:blipFill>
          <a:blip r:embed="rId2"/>
          <a:stretch>
            <a:fillRect/>
          </a:stretch>
        </p:blipFill>
        <p:spPr>
          <a:xfrm>
            <a:off x="6404918" y="5067556"/>
            <a:ext cx="1468510" cy="1467778"/>
          </a:xfrm>
          <a:prstGeom prst="rect">
            <a:avLst/>
          </a:prstGeom>
        </p:spPr>
      </p:pic>
      <p:sp>
        <p:nvSpPr>
          <p:cNvPr id="9" name="TextBox 8">
            <a:extLst>
              <a:ext uri="{FF2B5EF4-FFF2-40B4-BE49-F238E27FC236}">
                <a16:creationId xmlns:a16="http://schemas.microsoft.com/office/drawing/2014/main" id="{E8366A2A-526F-3997-8881-DED56E5B7EF9}"/>
              </a:ext>
            </a:extLst>
          </p:cNvPr>
          <p:cNvSpPr txBox="1"/>
          <p:nvPr/>
        </p:nvSpPr>
        <p:spPr>
          <a:xfrm>
            <a:off x="628650" y="5001226"/>
            <a:ext cx="5419725" cy="1600438"/>
          </a:xfrm>
          <a:prstGeom prst="rect">
            <a:avLst/>
          </a:prstGeom>
          <a:noFill/>
        </p:spPr>
        <p:txBody>
          <a:bodyPr wrap="square" rtlCol="0">
            <a:spAutoFit/>
          </a:bodyPr>
          <a:lstStyle/>
          <a:p>
            <a:pPr algn="ctr"/>
            <a:r>
              <a:rPr lang="en-US" sz="1400" dirty="0">
                <a:latin typeface="Poppins" panose="00000500000000000000" pitchFamily="2" charset="0"/>
                <a:cs typeface="Poppins" panose="00000500000000000000" pitchFamily="2" charset="0"/>
              </a:rPr>
              <a:t>For example, based upon the break-even analysis of Plantain &amp; Spice, the company will break even after 9 months. If their fixed costs for the entire year are $600,000, then we might estimate 3/4s of $600,000 ($450,000) as the investment needed. We might also include any startup costs. If startup costs are $50,000, then the investment need would be $500,000. </a:t>
            </a:r>
          </a:p>
        </p:txBody>
      </p:sp>
    </p:spTree>
    <p:extLst>
      <p:ext uri="{BB962C8B-B14F-4D97-AF65-F5344CB8AC3E}">
        <p14:creationId xmlns:p14="http://schemas.microsoft.com/office/powerpoint/2010/main" val="2521253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99D57-DC41-1D70-B068-9B351A3D2141}"/>
              </a:ext>
            </a:extLst>
          </p:cNvPr>
          <p:cNvSpPr/>
          <p:nvPr/>
        </p:nvSpPr>
        <p:spPr>
          <a:xfrm>
            <a:off x="0" y="5257801"/>
            <a:ext cx="9144000" cy="162876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923B78-8E04-A400-EC4F-2D0DBF664F09}"/>
              </a:ext>
            </a:extLst>
          </p:cNvPr>
          <p:cNvSpPr/>
          <p:nvPr/>
        </p:nvSpPr>
        <p:spPr>
          <a:xfrm>
            <a:off x="0" y="1"/>
            <a:ext cx="9144000" cy="5257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0F7CF3-E630-EE5B-D359-B323D2D6B9D6}"/>
              </a:ext>
            </a:extLst>
          </p:cNvPr>
          <p:cNvSpPr/>
          <p:nvPr/>
        </p:nvSpPr>
        <p:spPr>
          <a:xfrm>
            <a:off x="778328" y="185058"/>
            <a:ext cx="7587343" cy="4865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D97386-74B5-75F6-227E-30BEF4510860}"/>
              </a:ext>
            </a:extLst>
          </p:cNvPr>
          <p:cNvSpPr txBox="1"/>
          <p:nvPr/>
        </p:nvSpPr>
        <p:spPr>
          <a:xfrm>
            <a:off x="119742" y="5320559"/>
            <a:ext cx="8882743" cy="923330"/>
          </a:xfrm>
          <a:prstGeom prst="rect">
            <a:avLst/>
          </a:prstGeom>
          <a:noFill/>
        </p:spPr>
        <p:txBody>
          <a:bodyPr wrap="square">
            <a:spAutoFit/>
          </a:bodyPr>
          <a:lstStyle/>
          <a:p>
            <a:r>
              <a:rPr lang="en-US" u="sng" dirty="0"/>
              <a:t>Spoken text</a:t>
            </a:r>
            <a:r>
              <a:rPr lang="en-US" dirty="0"/>
              <a:t>: To get started, we need $500,000 in investment – predominately for kitchen equipment, rent, and labor costs. We also could use contact with a marketing agency that specializes in helping fast-casual restaurants to reach new local markets.</a:t>
            </a:r>
          </a:p>
        </p:txBody>
      </p:sp>
      <p:sp>
        <p:nvSpPr>
          <p:cNvPr id="6" name="TextBox 5">
            <a:extLst>
              <a:ext uri="{FF2B5EF4-FFF2-40B4-BE49-F238E27FC236}">
                <a16:creationId xmlns:a16="http://schemas.microsoft.com/office/drawing/2014/main" id="{7F36D602-616E-5DE2-5D18-F95FEBB7F72E}"/>
              </a:ext>
            </a:extLst>
          </p:cNvPr>
          <p:cNvSpPr txBox="1"/>
          <p:nvPr/>
        </p:nvSpPr>
        <p:spPr>
          <a:xfrm>
            <a:off x="1017812" y="337112"/>
            <a:ext cx="5535387" cy="584775"/>
          </a:xfrm>
          <a:prstGeom prst="rect">
            <a:avLst/>
          </a:prstGeom>
          <a:noFill/>
        </p:spPr>
        <p:txBody>
          <a:bodyPr wrap="square">
            <a:spAutoFit/>
          </a:bodyPr>
          <a:lstStyle/>
          <a:p>
            <a:r>
              <a:rPr lang="en-US" sz="3200" b="1" dirty="0"/>
              <a:t>What we need</a:t>
            </a:r>
          </a:p>
        </p:txBody>
      </p:sp>
      <p:sp>
        <p:nvSpPr>
          <p:cNvPr id="7" name="TextBox 6">
            <a:extLst>
              <a:ext uri="{FF2B5EF4-FFF2-40B4-BE49-F238E27FC236}">
                <a16:creationId xmlns:a16="http://schemas.microsoft.com/office/drawing/2014/main" id="{622F3485-11F4-D941-8765-4E6C2257E339}"/>
              </a:ext>
            </a:extLst>
          </p:cNvPr>
          <p:cNvSpPr txBox="1"/>
          <p:nvPr/>
        </p:nvSpPr>
        <p:spPr>
          <a:xfrm>
            <a:off x="1058198" y="2017850"/>
            <a:ext cx="1991222" cy="1200329"/>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$500,000 for startup and operating expenses</a:t>
            </a:r>
          </a:p>
        </p:txBody>
      </p:sp>
      <p:sp>
        <p:nvSpPr>
          <p:cNvPr id="8" name="TextBox 7">
            <a:extLst>
              <a:ext uri="{FF2B5EF4-FFF2-40B4-BE49-F238E27FC236}">
                <a16:creationId xmlns:a16="http://schemas.microsoft.com/office/drawing/2014/main" id="{B7EB89FA-66E5-03F7-6FD0-51CC1CA3DF1E}"/>
              </a:ext>
            </a:extLst>
          </p:cNvPr>
          <p:cNvSpPr txBox="1"/>
          <p:nvPr/>
        </p:nvSpPr>
        <p:spPr>
          <a:xfrm>
            <a:off x="5770233" y="1786100"/>
            <a:ext cx="2306967" cy="1754326"/>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Contact with a marketing agency specializing in helping fast-casual restaurants</a:t>
            </a:r>
          </a:p>
        </p:txBody>
      </p:sp>
      <p:pic>
        <p:nvPicPr>
          <p:cNvPr id="11" name="Picture 10">
            <a:extLst>
              <a:ext uri="{FF2B5EF4-FFF2-40B4-BE49-F238E27FC236}">
                <a16:creationId xmlns:a16="http://schemas.microsoft.com/office/drawing/2014/main" id="{088697B7-08BB-FC6D-AC13-CC649CB9D410}"/>
              </a:ext>
            </a:extLst>
          </p:cNvPr>
          <p:cNvPicPr>
            <a:picLocks noChangeAspect="1"/>
          </p:cNvPicPr>
          <p:nvPr/>
        </p:nvPicPr>
        <p:blipFill>
          <a:blip r:embed="rId2"/>
          <a:stretch>
            <a:fillRect/>
          </a:stretch>
        </p:blipFill>
        <p:spPr>
          <a:xfrm>
            <a:off x="3281665" y="1619595"/>
            <a:ext cx="2087335" cy="2087335"/>
          </a:xfrm>
          <a:prstGeom prst="rect">
            <a:avLst/>
          </a:prstGeom>
        </p:spPr>
      </p:pic>
    </p:spTree>
    <p:extLst>
      <p:ext uri="{BB962C8B-B14F-4D97-AF65-F5344CB8AC3E}">
        <p14:creationId xmlns:p14="http://schemas.microsoft.com/office/powerpoint/2010/main" val="2813333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Slide 13: Summary &amp; vision</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3" name="TextBox 2">
            <a:extLst>
              <a:ext uri="{FF2B5EF4-FFF2-40B4-BE49-F238E27FC236}">
                <a16:creationId xmlns:a16="http://schemas.microsoft.com/office/drawing/2014/main" id="{B56CD6AE-16F7-35E5-431D-7FE6AFD9AFD1}"/>
              </a:ext>
            </a:extLst>
          </p:cNvPr>
          <p:cNvSpPr txBox="1"/>
          <p:nvPr/>
        </p:nvSpPr>
        <p:spPr>
          <a:xfrm>
            <a:off x="1467045" y="1536174"/>
            <a:ext cx="6209907" cy="3785652"/>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The summary and vision slide should return to the “big picture” – including the basics of the business idea sketch: how the idea is a solution to a problem, superior to competitors, sensible to undertake, financially sustainable, and sweet to investors. See the </a:t>
            </a:r>
            <a:r>
              <a:rPr lang="en-US" sz="1600" u="sng" dirty="0">
                <a:latin typeface="Poppins" panose="00000500000000000000" pitchFamily="2" charset="0"/>
                <a:cs typeface="Poppins" panose="00000500000000000000" pitchFamily="2" charset="0"/>
              </a:rPr>
              <a:t>business idea sketch </a:t>
            </a:r>
            <a:r>
              <a:rPr lang="en-US" sz="1600" dirty="0">
                <a:latin typeface="Poppins" panose="00000500000000000000" pitchFamily="2" charset="0"/>
                <a:cs typeface="Poppins" panose="00000500000000000000" pitchFamily="2" charset="0"/>
              </a:rPr>
              <a:t>module for a review.</a:t>
            </a:r>
          </a:p>
          <a:p>
            <a:pPr algn="ct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This can be accomplished by re: highlighting the value proposition statement and briefly mentioning key points from throughout the presentation.</a:t>
            </a:r>
          </a:p>
          <a:p>
            <a:pPr algn="ct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Summary and vision slides often end by reinforcing the future earnings potential of the idea to help convince those listening to the presentation to get involved and/or support.</a:t>
            </a:r>
          </a:p>
        </p:txBody>
      </p:sp>
    </p:spTree>
    <p:extLst>
      <p:ext uri="{BB962C8B-B14F-4D97-AF65-F5344CB8AC3E}">
        <p14:creationId xmlns:p14="http://schemas.microsoft.com/office/powerpoint/2010/main" val="20233049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199D57-DC41-1D70-B068-9B351A3D2141}"/>
              </a:ext>
            </a:extLst>
          </p:cNvPr>
          <p:cNvSpPr/>
          <p:nvPr/>
        </p:nvSpPr>
        <p:spPr>
          <a:xfrm>
            <a:off x="0" y="5257801"/>
            <a:ext cx="9144000" cy="162876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923B78-8E04-A400-EC4F-2D0DBF664F09}"/>
              </a:ext>
            </a:extLst>
          </p:cNvPr>
          <p:cNvSpPr/>
          <p:nvPr/>
        </p:nvSpPr>
        <p:spPr>
          <a:xfrm>
            <a:off x="0" y="1"/>
            <a:ext cx="9144000" cy="5257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0F7CF3-E630-EE5B-D359-B323D2D6B9D6}"/>
              </a:ext>
            </a:extLst>
          </p:cNvPr>
          <p:cNvSpPr/>
          <p:nvPr/>
        </p:nvSpPr>
        <p:spPr>
          <a:xfrm>
            <a:off x="778328" y="185058"/>
            <a:ext cx="7587343" cy="4865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D97386-74B5-75F6-227E-30BEF4510860}"/>
              </a:ext>
            </a:extLst>
          </p:cNvPr>
          <p:cNvSpPr txBox="1"/>
          <p:nvPr/>
        </p:nvSpPr>
        <p:spPr>
          <a:xfrm>
            <a:off x="119742" y="5320559"/>
            <a:ext cx="8882743" cy="1354217"/>
          </a:xfrm>
          <a:prstGeom prst="rect">
            <a:avLst/>
          </a:prstGeom>
          <a:noFill/>
        </p:spPr>
        <p:txBody>
          <a:bodyPr wrap="square">
            <a:spAutoFit/>
          </a:bodyPr>
          <a:lstStyle/>
          <a:p>
            <a:r>
              <a:rPr lang="en-US" u="sng" dirty="0"/>
              <a:t>Spoken text</a:t>
            </a:r>
            <a:r>
              <a:rPr lang="en-US" dirty="0"/>
              <a:t>: </a:t>
            </a:r>
            <a:r>
              <a:rPr lang="en-US" sz="1600" i="1" dirty="0"/>
              <a:t>In short, we are Plantain &amp; Spice – we help those looking for a healthy fast-casual option to discover new cuisines while saving money. We can break even within a year by upselling our plates, leveraging delivery, and catering to corporations. With our experienced team, we understand how to open not just one, but dozens of stores over the next several years – generating a huge opportunity for our investors and partners.</a:t>
            </a:r>
          </a:p>
        </p:txBody>
      </p:sp>
      <p:sp>
        <p:nvSpPr>
          <p:cNvPr id="6" name="TextBox 5">
            <a:extLst>
              <a:ext uri="{FF2B5EF4-FFF2-40B4-BE49-F238E27FC236}">
                <a16:creationId xmlns:a16="http://schemas.microsoft.com/office/drawing/2014/main" id="{7F36D602-616E-5DE2-5D18-F95FEBB7F72E}"/>
              </a:ext>
            </a:extLst>
          </p:cNvPr>
          <p:cNvSpPr txBox="1"/>
          <p:nvPr/>
        </p:nvSpPr>
        <p:spPr>
          <a:xfrm>
            <a:off x="1017812" y="337112"/>
            <a:ext cx="5535387" cy="584775"/>
          </a:xfrm>
          <a:prstGeom prst="rect">
            <a:avLst/>
          </a:prstGeom>
          <a:noFill/>
        </p:spPr>
        <p:txBody>
          <a:bodyPr wrap="square">
            <a:spAutoFit/>
          </a:bodyPr>
          <a:lstStyle/>
          <a:p>
            <a:r>
              <a:rPr lang="en-US" sz="3200" b="1" dirty="0"/>
              <a:t>Summary &amp; vision</a:t>
            </a:r>
          </a:p>
        </p:txBody>
      </p:sp>
      <p:pic>
        <p:nvPicPr>
          <p:cNvPr id="2" name="Picture 1">
            <a:extLst>
              <a:ext uri="{FF2B5EF4-FFF2-40B4-BE49-F238E27FC236}">
                <a16:creationId xmlns:a16="http://schemas.microsoft.com/office/drawing/2014/main" id="{A8B5F86A-FA46-8F81-0625-19BC0FEF09AF}"/>
              </a:ext>
            </a:extLst>
          </p:cNvPr>
          <p:cNvPicPr>
            <a:picLocks noChangeAspect="1"/>
          </p:cNvPicPr>
          <p:nvPr/>
        </p:nvPicPr>
        <p:blipFill>
          <a:blip r:embed="rId2"/>
          <a:stretch>
            <a:fillRect/>
          </a:stretch>
        </p:blipFill>
        <p:spPr>
          <a:xfrm>
            <a:off x="1306120" y="2622234"/>
            <a:ext cx="2049728" cy="2049728"/>
          </a:xfrm>
          <a:prstGeom prst="rect">
            <a:avLst/>
          </a:prstGeom>
        </p:spPr>
      </p:pic>
      <p:pic>
        <p:nvPicPr>
          <p:cNvPr id="9" name="Picture 8">
            <a:extLst>
              <a:ext uri="{FF2B5EF4-FFF2-40B4-BE49-F238E27FC236}">
                <a16:creationId xmlns:a16="http://schemas.microsoft.com/office/drawing/2014/main" id="{8DBA2C4E-5356-DC92-FAD7-43453CD0B81A}"/>
              </a:ext>
            </a:extLst>
          </p:cNvPr>
          <p:cNvPicPr>
            <a:picLocks noChangeAspect="1"/>
          </p:cNvPicPr>
          <p:nvPr/>
        </p:nvPicPr>
        <p:blipFill>
          <a:blip r:embed="rId3"/>
          <a:stretch>
            <a:fillRect/>
          </a:stretch>
        </p:blipFill>
        <p:spPr>
          <a:xfrm>
            <a:off x="5440681" y="549370"/>
            <a:ext cx="2520916" cy="2519659"/>
          </a:xfrm>
          <a:prstGeom prst="rect">
            <a:avLst/>
          </a:prstGeom>
        </p:spPr>
      </p:pic>
      <p:cxnSp>
        <p:nvCxnSpPr>
          <p:cNvPr id="10" name="Straight Arrow Connector 9">
            <a:extLst>
              <a:ext uri="{FF2B5EF4-FFF2-40B4-BE49-F238E27FC236}">
                <a16:creationId xmlns:a16="http://schemas.microsoft.com/office/drawing/2014/main" id="{BB2F5202-B96C-0B54-F89C-8736F371CFEA}"/>
              </a:ext>
            </a:extLst>
          </p:cNvPr>
          <p:cNvCxnSpPr>
            <a:cxnSpLocks/>
            <a:stCxn id="2" idx="3"/>
            <a:endCxn id="9" idx="1"/>
          </p:cNvCxnSpPr>
          <p:nvPr/>
        </p:nvCxnSpPr>
        <p:spPr>
          <a:xfrm flipV="1">
            <a:off x="3355848" y="1809200"/>
            <a:ext cx="2084833" cy="1837898"/>
          </a:xfrm>
          <a:prstGeom prst="straightConnector1">
            <a:avLst/>
          </a:prstGeom>
          <a:ln w="63500">
            <a:solidFill>
              <a:schemeClr val="tx1"/>
            </a:solidFill>
            <a:headEnd w="lg" len="lg"/>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9E68BE3-FCE0-7A8D-E39B-31D29CCE7708}"/>
              </a:ext>
            </a:extLst>
          </p:cNvPr>
          <p:cNvSpPr txBox="1"/>
          <p:nvPr/>
        </p:nvSpPr>
        <p:spPr>
          <a:xfrm>
            <a:off x="1306120" y="1822486"/>
            <a:ext cx="1947672" cy="646331"/>
          </a:xfrm>
          <a:prstGeom prst="rect">
            <a:avLst/>
          </a:prstGeom>
          <a:noFill/>
        </p:spPr>
        <p:txBody>
          <a:bodyPr wrap="square" rtlCol="0">
            <a:spAutoFit/>
          </a:bodyPr>
          <a:lstStyle/>
          <a:p>
            <a:pPr algn="ctr"/>
            <a:r>
              <a:rPr lang="en-US" dirty="0"/>
              <a:t>From a local farmer’s market</a:t>
            </a:r>
          </a:p>
        </p:txBody>
      </p:sp>
      <p:sp>
        <p:nvSpPr>
          <p:cNvPr id="16" name="TextBox 15">
            <a:extLst>
              <a:ext uri="{FF2B5EF4-FFF2-40B4-BE49-F238E27FC236}">
                <a16:creationId xmlns:a16="http://schemas.microsoft.com/office/drawing/2014/main" id="{A6F487D4-3BC2-FD0B-0984-31E707E6B7B1}"/>
              </a:ext>
            </a:extLst>
          </p:cNvPr>
          <p:cNvSpPr txBox="1"/>
          <p:nvPr/>
        </p:nvSpPr>
        <p:spPr>
          <a:xfrm>
            <a:off x="5788154" y="3167373"/>
            <a:ext cx="1947672" cy="923330"/>
          </a:xfrm>
          <a:prstGeom prst="rect">
            <a:avLst/>
          </a:prstGeom>
          <a:noFill/>
        </p:spPr>
        <p:txBody>
          <a:bodyPr wrap="square" rtlCol="0">
            <a:spAutoFit/>
          </a:bodyPr>
          <a:lstStyle/>
          <a:p>
            <a:pPr algn="ctr"/>
            <a:r>
              <a:rPr lang="en-US" dirty="0"/>
              <a:t>To locations across the country</a:t>
            </a:r>
          </a:p>
        </p:txBody>
      </p:sp>
    </p:spTree>
    <p:extLst>
      <p:ext uri="{BB962C8B-B14F-4D97-AF65-F5344CB8AC3E}">
        <p14:creationId xmlns:p14="http://schemas.microsoft.com/office/powerpoint/2010/main" val="37428772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16F5E-004D-FB16-E367-F4D99DD6512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409EF6-0C99-BE6E-2FCA-414710A33AA2}"/>
              </a:ext>
            </a:extLst>
          </p:cNvPr>
          <p:cNvSpPr txBox="1"/>
          <p:nvPr/>
        </p:nvSpPr>
        <p:spPr>
          <a:xfrm>
            <a:off x="187213" y="596545"/>
            <a:ext cx="8769573" cy="318805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a business pitch and what is it used for?</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in a pitch deck?</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How should entrepreneurs make presentations?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B92D402E-235A-B7AA-8E2B-76339716FD9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Tree>
    <p:extLst>
      <p:ext uri="{BB962C8B-B14F-4D97-AF65-F5344CB8AC3E}">
        <p14:creationId xmlns:p14="http://schemas.microsoft.com/office/powerpoint/2010/main" val="3504559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Presentation skills</a:t>
            </a:r>
          </a:p>
        </p:txBody>
      </p:sp>
      <p:sp>
        <p:nvSpPr>
          <p:cNvPr id="3" name="TextBox 2">
            <a:extLst>
              <a:ext uri="{FF2B5EF4-FFF2-40B4-BE49-F238E27FC236}">
                <a16:creationId xmlns:a16="http://schemas.microsoft.com/office/drawing/2014/main" id="{93D57D71-E93C-A3B7-6ACB-1C35EE2EA99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7" name="TextBox 6">
            <a:extLst>
              <a:ext uri="{FF2B5EF4-FFF2-40B4-BE49-F238E27FC236}">
                <a16:creationId xmlns:a16="http://schemas.microsoft.com/office/drawing/2014/main" id="{638908DB-D3E6-225C-B351-A85A27792C79}"/>
              </a:ext>
            </a:extLst>
          </p:cNvPr>
          <p:cNvSpPr txBox="1"/>
          <p:nvPr/>
        </p:nvSpPr>
        <p:spPr>
          <a:xfrm>
            <a:off x="459485" y="1131535"/>
            <a:ext cx="8225028" cy="5509200"/>
          </a:xfrm>
          <a:prstGeom prst="rect">
            <a:avLst/>
          </a:prstGeom>
          <a:noFill/>
        </p:spPr>
        <p:txBody>
          <a:bodyPr wrap="square">
            <a:spAutoFit/>
          </a:bodyPr>
          <a:lstStyle/>
          <a:p>
            <a:r>
              <a:rPr lang="en-US" sz="1600" dirty="0"/>
              <a:t>Presentation skills are very important for business pitches, but many entrepreneurs do not follow key best practices that lead to success:</a:t>
            </a:r>
          </a:p>
          <a:p>
            <a:endParaRPr lang="en-US" sz="1600" dirty="0"/>
          </a:p>
          <a:p>
            <a:pPr marL="342900" indent="-342900">
              <a:buAutoNum type="arabicPeriod"/>
            </a:pPr>
            <a:r>
              <a:rPr lang="en-US" sz="1600" b="1" dirty="0"/>
              <a:t>Do NOT include more than 30 words </a:t>
            </a:r>
            <a:r>
              <a:rPr lang="en-US" sz="1600" dirty="0"/>
              <a:t>per slide (unless you are emailing a slide deck to someone who will not have you explaining it); this rule is important because if you have too much text, listeners will not listen to you and will instead read your slides. Ideally you should use 20 or fewer words.</a:t>
            </a:r>
          </a:p>
          <a:p>
            <a:pPr marL="342900" indent="-342900">
              <a:buAutoNum type="arabicPeriod"/>
            </a:pPr>
            <a:endParaRPr lang="en-US" sz="1600" dirty="0"/>
          </a:p>
          <a:p>
            <a:pPr marL="342900" indent="-342900">
              <a:buAutoNum type="arabicPeriod"/>
            </a:pPr>
            <a:r>
              <a:rPr lang="en-US" sz="1600" dirty="0"/>
              <a:t>Instead of text, </a:t>
            </a:r>
            <a:r>
              <a:rPr lang="en-US" sz="1600" b="1" dirty="0"/>
              <a:t>emphasize images </a:t>
            </a:r>
            <a:r>
              <a:rPr lang="en-US" sz="1600" dirty="0"/>
              <a:t>(which should reinforce and remind the entrepreneur of key messages to be made);</a:t>
            </a:r>
          </a:p>
          <a:p>
            <a:pPr marL="342900" indent="-342900">
              <a:buAutoNum type="arabicPeriod"/>
            </a:pPr>
            <a:endParaRPr lang="en-US" sz="1600" dirty="0"/>
          </a:p>
          <a:p>
            <a:pPr marL="342900" indent="-342900">
              <a:buAutoNum type="arabicPeriod"/>
            </a:pPr>
            <a:r>
              <a:rPr lang="en-US" sz="1600" b="1" dirty="0"/>
              <a:t>Do NOT memorize </a:t>
            </a:r>
            <a:r>
              <a:rPr lang="en-US" sz="1600" dirty="0"/>
              <a:t>what you are going to say for every slide, instead, allow the images on the slides and speaker’s notes to remind  you of key points to be made; while it is tempting to memorize a script, a nervous presenter will likely make a mistake leading to anxiety and further mistakes;</a:t>
            </a:r>
          </a:p>
          <a:p>
            <a:pPr marL="342900" indent="-342900">
              <a:buAutoNum type="arabicPeriod"/>
            </a:pPr>
            <a:endParaRPr lang="en-US" sz="1600" dirty="0"/>
          </a:p>
          <a:p>
            <a:pPr marL="342900" indent="-342900">
              <a:buAutoNum type="arabicPeriod"/>
            </a:pPr>
            <a:r>
              <a:rPr lang="en-US" sz="1600" dirty="0"/>
              <a:t>In contrast to memorization, a more natural conversational style where an entrepreneur </a:t>
            </a:r>
            <a:r>
              <a:rPr lang="en-US" sz="1600" b="1" dirty="0"/>
              <a:t>speaks to their audience </a:t>
            </a:r>
            <a:r>
              <a:rPr lang="en-US" sz="1600" dirty="0"/>
              <a:t>explaining what is on a slide is usually  more engaging and less prone to problems;</a:t>
            </a:r>
          </a:p>
          <a:p>
            <a:pPr marL="342900" indent="-342900">
              <a:buAutoNum type="arabicPeriod"/>
            </a:pPr>
            <a:endParaRPr lang="en-US" sz="1600" dirty="0"/>
          </a:p>
          <a:p>
            <a:pPr marL="342900" indent="-342900">
              <a:buAutoNum type="arabicPeriod"/>
            </a:pPr>
            <a:r>
              <a:rPr lang="en-US" sz="1600" dirty="0"/>
              <a:t>To feel comfortable presenting, be sure to practice – when you practice, remember that it is okay (better) to make a presentation using slightly different phrasing each time.</a:t>
            </a:r>
          </a:p>
        </p:txBody>
      </p:sp>
    </p:spTree>
    <p:extLst>
      <p:ext uri="{BB962C8B-B14F-4D97-AF65-F5344CB8AC3E}">
        <p14:creationId xmlns:p14="http://schemas.microsoft.com/office/powerpoint/2010/main" val="806135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5B3D0-A944-89CA-C9C0-4B1A8D3B381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299AE0D-514C-1710-3706-6E68F7766855}"/>
              </a:ext>
            </a:extLst>
          </p:cNvPr>
          <p:cNvSpPr txBox="1"/>
          <p:nvPr/>
        </p:nvSpPr>
        <p:spPr>
          <a:xfrm>
            <a:off x="187213" y="596545"/>
            <a:ext cx="8769573" cy="318805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a business pitch and what is it used for?</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in a pitch deck?</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How should entrepreneurs make presentations?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1E3D9FD3-F266-763D-C17C-748F6CA9BDC9}"/>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Tree>
    <p:extLst>
      <p:ext uri="{BB962C8B-B14F-4D97-AF65-F5344CB8AC3E}">
        <p14:creationId xmlns:p14="http://schemas.microsoft.com/office/powerpoint/2010/main" val="3047911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88300"/>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Summary</a:t>
            </a:r>
          </a:p>
        </p:txBody>
      </p:sp>
      <p:sp>
        <p:nvSpPr>
          <p:cNvPr id="3" name="TextBox 2">
            <a:extLst>
              <a:ext uri="{FF2B5EF4-FFF2-40B4-BE49-F238E27FC236}">
                <a16:creationId xmlns:a16="http://schemas.microsoft.com/office/drawing/2014/main" id="{93D57D71-E93C-A3B7-6ACB-1C35EE2EA99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4" name="TextBox 3">
            <a:extLst>
              <a:ext uri="{FF2B5EF4-FFF2-40B4-BE49-F238E27FC236}">
                <a16:creationId xmlns:a16="http://schemas.microsoft.com/office/drawing/2014/main" id="{4524ACA0-1086-E660-BD8F-FBFEC8490FF1}"/>
              </a:ext>
            </a:extLst>
          </p:cNvPr>
          <p:cNvSpPr txBox="1"/>
          <p:nvPr/>
        </p:nvSpPr>
        <p:spPr>
          <a:xfrm>
            <a:off x="459486" y="1460719"/>
            <a:ext cx="8225028" cy="4708981"/>
          </a:xfrm>
          <a:prstGeom prst="rect">
            <a:avLst/>
          </a:prstGeom>
          <a:noFill/>
        </p:spPr>
        <p:txBody>
          <a:bodyPr wrap="square">
            <a:spAutoFit/>
          </a:bodyPr>
          <a:lstStyle/>
          <a:p>
            <a:pPr marL="342900" indent="-342900">
              <a:buFont typeface="Arial" panose="020B0604020202020204" pitchFamily="34" charset="0"/>
              <a:buChar char="•"/>
            </a:pPr>
            <a:r>
              <a:rPr lang="en-US" sz="2000" b="1" dirty="0"/>
              <a:t>Business pitches </a:t>
            </a:r>
            <a:r>
              <a:rPr lang="en-US" sz="2000" dirty="0"/>
              <a:t>are the presentation of a new idea for a business, the future potential for an existing business, or the future potential of an addition/change to an existing business;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Business pitches can be used to </a:t>
            </a:r>
            <a:r>
              <a:rPr lang="en-US" sz="2000" b="1" dirty="0"/>
              <a:t>develop an idea, communicate to others, or seek funding/investment from others</a:t>
            </a:r>
            <a:r>
              <a:rPr lang="en-US" sz="2000" dirty="0"/>
              <a:t>;</a:t>
            </a:r>
          </a:p>
          <a:p>
            <a:pPr marL="342900" indent="-342900">
              <a:buAutoNum type="arabicPeriod"/>
            </a:pPr>
            <a:endParaRPr lang="en-US" sz="2000" dirty="0"/>
          </a:p>
          <a:p>
            <a:pPr marL="342900" indent="-342900">
              <a:buFont typeface="Arial" panose="020B0604020202020204" pitchFamily="34" charset="0"/>
              <a:buChar char="•"/>
            </a:pPr>
            <a:r>
              <a:rPr lang="en-US" sz="2000" dirty="0"/>
              <a:t>Pitch decks build upon a business idea sketch and are made up of 10-20 slides on </a:t>
            </a:r>
            <a:r>
              <a:rPr lang="en-US" sz="2000" b="1" dirty="0"/>
              <a:t>key topics </a:t>
            </a:r>
            <a:r>
              <a:rPr lang="en-US" sz="2000" dirty="0"/>
              <a:t>that help to communicate how a business idea is a solution to a problem, superior to competitors, sensible to undertake, sustainable financially, and sweet (attractive to investors);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When presenting </a:t>
            </a:r>
            <a:r>
              <a:rPr lang="en-US" sz="2000" dirty="0"/>
              <a:t>business pitches, entrepreneurs should use minimal wording and emphasize a natural conversational style and use supporting imagery.</a:t>
            </a:r>
          </a:p>
        </p:txBody>
      </p:sp>
    </p:spTree>
    <p:extLst>
      <p:ext uri="{BB962C8B-B14F-4D97-AF65-F5344CB8AC3E}">
        <p14:creationId xmlns:p14="http://schemas.microsoft.com/office/powerpoint/2010/main" val="10449982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318805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a business pitch and what is it used for?</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in a pitch deck?</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How should entrepreneurs make presentations?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93D57D71-E93C-A3B7-6ACB-1C35EE2EA99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Tree>
    <p:extLst>
      <p:ext uri="{BB962C8B-B14F-4D97-AF65-F5344CB8AC3E}">
        <p14:creationId xmlns:p14="http://schemas.microsoft.com/office/powerpoint/2010/main" val="1784365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57D71-E93C-A3B7-6ACB-1C35EE2EA99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Business pitch</a:t>
            </a:r>
          </a:p>
        </p:txBody>
      </p:sp>
      <p:sp>
        <p:nvSpPr>
          <p:cNvPr id="80" name="Oval 79">
            <a:extLst>
              <a:ext uri="{FF2B5EF4-FFF2-40B4-BE49-F238E27FC236}">
                <a16:creationId xmlns:a16="http://schemas.microsoft.com/office/drawing/2014/main" id="{146C4D92-29EB-8F74-D4E5-6933DBA8A0BB}"/>
              </a:ext>
            </a:extLst>
          </p:cNvPr>
          <p:cNvSpPr/>
          <p:nvPr/>
        </p:nvSpPr>
        <p:spPr>
          <a:xfrm>
            <a:off x="3868888" y="5845234"/>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CAC4DBB-7A61-62BE-8813-209076C6C25E}"/>
              </a:ext>
            </a:extLst>
          </p:cNvPr>
          <p:cNvSpPr txBox="1"/>
          <p:nvPr/>
        </p:nvSpPr>
        <p:spPr>
          <a:xfrm>
            <a:off x="4117846" y="5936648"/>
            <a:ext cx="908304" cy="646331"/>
          </a:xfrm>
          <a:prstGeom prst="rect">
            <a:avLst/>
          </a:prstGeom>
          <a:noFill/>
        </p:spPr>
        <p:txBody>
          <a:bodyPr wrap="square" rtlCol="0">
            <a:spAutoFit/>
          </a:bodyPr>
          <a:lstStyle/>
          <a:p>
            <a:pPr algn="ctr"/>
            <a:r>
              <a:rPr lang="en-US" sz="1200" dirty="0"/>
              <a:t>Business idea sketch</a:t>
            </a:r>
          </a:p>
        </p:txBody>
      </p:sp>
      <p:sp>
        <p:nvSpPr>
          <p:cNvPr id="6" name="Oval 5">
            <a:extLst>
              <a:ext uri="{FF2B5EF4-FFF2-40B4-BE49-F238E27FC236}">
                <a16:creationId xmlns:a16="http://schemas.microsoft.com/office/drawing/2014/main" id="{6F5F76A1-9A6D-5DE1-26B7-6D3BD91823CD}"/>
              </a:ext>
            </a:extLst>
          </p:cNvPr>
          <p:cNvSpPr/>
          <p:nvPr/>
        </p:nvSpPr>
        <p:spPr>
          <a:xfrm>
            <a:off x="3868888" y="4772821"/>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1C9F91C-22F0-FAD3-4DE6-A57A2DC7AB3A}"/>
              </a:ext>
            </a:extLst>
          </p:cNvPr>
          <p:cNvSpPr txBox="1"/>
          <p:nvPr/>
        </p:nvSpPr>
        <p:spPr>
          <a:xfrm>
            <a:off x="4117846" y="4956568"/>
            <a:ext cx="908304" cy="461665"/>
          </a:xfrm>
          <a:prstGeom prst="rect">
            <a:avLst/>
          </a:prstGeom>
          <a:noFill/>
        </p:spPr>
        <p:txBody>
          <a:bodyPr wrap="square" rtlCol="0">
            <a:spAutoFit/>
          </a:bodyPr>
          <a:lstStyle/>
          <a:p>
            <a:pPr algn="ctr"/>
            <a:r>
              <a:rPr lang="en-US" sz="1200" dirty="0"/>
              <a:t>Business pitch</a:t>
            </a:r>
          </a:p>
        </p:txBody>
      </p:sp>
      <p:sp>
        <p:nvSpPr>
          <p:cNvPr id="8" name="Oval 7">
            <a:extLst>
              <a:ext uri="{FF2B5EF4-FFF2-40B4-BE49-F238E27FC236}">
                <a16:creationId xmlns:a16="http://schemas.microsoft.com/office/drawing/2014/main" id="{75A1CCBE-EA54-62E0-9372-F156FB93FB0A}"/>
              </a:ext>
            </a:extLst>
          </p:cNvPr>
          <p:cNvSpPr/>
          <p:nvPr/>
        </p:nvSpPr>
        <p:spPr>
          <a:xfrm>
            <a:off x="3868888" y="37004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618B6AD-1713-35BB-0E60-BF4313071536}"/>
              </a:ext>
            </a:extLst>
          </p:cNvPr>
          <p:cNvSpPr txBox="1"/>
          <p:nvPr/>
        </p:nvSpPr>
        <p:spPr>
          <a:xfrm>
            <a:off x="4117846" y="3884155"/>
            <a:ext cx="908304" cy="461665"/>
          </a:xfrm>
          <a:prstGeom prst="rect">
            <a:avLst/>
          </a:prstGeom>
          <a:noFill/>
        </p:spPr>
        <p:txBody>
          <a:bodyPr wrap="square" rtlCol="0">
            <a:spAutoFit/>
          </a:bodyPr>
          <a:lstStyle/>
          <a:p>
            <a:pPr algn="ctr"/>
            <a:r>
              <a:rPr lang="en-US" sz="1200" dirty="0"/>
              <a:t>Business plan</a:t>
            </a:r>
          </a:p>
        </p:txBody>
      </p:sp>
      <p:sp>
        <p:nvSpPr>
          <p:cNvPr id="10" name="Oval 9">
            <a:extLst>
              <a:ext uri="{FF2B5EF4-FFF2-40B4-BE49-F238E27FC236}">
                <a16:creationId xmlns:a16="http://schemas.microsoft.com/office/drawing/2014/main" id="{FAAB7DBC-E0D9-E778-7F3E-9259FA48A6D3}"/>
              </a:ext>
            </a:extLst>
          </p:cNvPr>
          <p:cNvSpPr/>
          <p:nvPr/>
        </p:nvSpPr>
        <p:spPr>
          <a:xfrm>
            <a:off x="3868888" y="156605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BD019CB-E838-081F-E4D0-48D3E2EE9C4F}"/>
              </a:ext>
            </a:extLst>
          </p:cNvPr>
          <p:cNvSpPr txBox="1"/>
          <p:nvPr/>
        </p:nvSpPr>
        <p:spPr>
          <a:xfrm>
            <a:off x="3993367" y="1738245"/>
            <a:ext cx="1157262" cy="461665"/>
          </a:xfrm>
          <a:prstGeom prst="rect">
            <a:avLst/>
          </a:prstGeom>
          <a:noFill/>
        </p:spPr>
        <p:txBody>
          <a:bodyPr wrap="square" rtlCol="0">
            <a:spAutoFit/>
          </a:bodyPr>
          <a:lstStyle/>
          <a:p>
            <a:pPr algn="ctr"/>
            <a:r>
              <a:rPr lang="en-US" sz="1200" dirty="0"/>
              <a:t>Introduction to financing</a:t>
            </a:r>
          </a:p>
        </p:txBody>
      </p:sp>
      <p:sp>
        <p:nvSpPr>
          <p:cNvPr id="12" name="Oval 11">
            <a:extLst>
              <a:ext uri="{FF2B5EF4-FFF2-40B4-BE49-F238E27FC236}">
                <a16:creationId xmlns:a16="http://schemas.microsoft.com/office/drawing/2014/main" id="{3594EC54-7CFD-739C-72D1-168E58CC2834}"/>
              </a:ext>
            </a:extLst>
          </p:cNvPr>
          <p:cNvSpPr/>
          <p:nvPr/>
        </p:nvSpPr>
        <p:spPr>
          <a:xfrm>
            <a:off x="5926288"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943DE94-6991-417E-BC35-935E276136A4}"/>
              </a:ext>
            </a:extLst>
          </p:cNvPr>
          <p:cNvSpPr txBox="1"/>
          <p:nvPr/>
        </p:nvSpPr>
        <p:spPr>
          <a:xfrm>
            <a:off x="6025505" y="3848987"/>
            <a:ext cx="1229809" cy="461665"/>
          </a:xfrm>
          <a:prstGeom prst="rect">
            <a:avLst/>
          </a:prstGeom>
          <a:noFill/>
        </p:spPr>
        <p:txBody>
          <a:bodyPr wrap="square" rtlCol="0">
            <a:spAutoFit/>
          </a:bodyPr>
          <a:lstStyle/>
          <a:p>
            <a:pPr algn="ctr"/>
            <a:r>
              <a:rPr lang="en-US" sz="1200" dirty="0"/>
              <a:t>Basics of bookkeeping</a:t>
            </a:r>
          </a:p>
        </p:txBody>
      </p:sp>
      <p:sp>
        <p:nvSpPr>
          <p:cNvPr id="14" name="Oval 13">
            <a:extLst>
              <a:ext uri="{FF2B5EF4-FFF2-40B4-BE49-F238E27FC236}">
                <a16:creationId xmlns:a16="http://schemas.microsoft.com/office/drawing/2014/main" id="{8DD2E983-DB6B-E22E-B81D-F77884F82219}"/>
              </a:ext>
            </a:extLst>
          </p:cNvPr>
          <p:cNvSpPr/>
          <p:nvPr/>
        </p:nvSpPr>
        <p:spPr>
          <a:xfrm>
            <a:off x="1682925"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6AD9289-8053-896B-3D53-15C563A45C3D}"/>
              </a:ext>
            </a:extLst>
          </p:cNvPr>
          <p:cNvSpPr txBox="1"/>
          <p:nvPr/>
        </p:nvSpPr>
        <p:spPr>
          <a:xfrm>
            <a:off x="1831846" y="3800139"/>
            <a:ext cx="1003380" cy="646331"/>
          </a:xfrm>
          <a:prstGeom prst="rect">
            <a:avLst/>
          </a:prstGeom>
          <a:noFill/>
        </p:spPr>
        <p:txBody>
          <a:bodyPr wrap="square" rtlCol="0">
            <a:spAutoFit/>
          </a:bodyPr>
          <a:lstStyle/>
          <a:p>
            <a:pPr algn="ctr"/>
            <a:r>
              <a:rPr lang="en-US" sz="1200" dirty="0"/>
              <a:t>Making it official &amp; attorneys</a:t>
            </a:r>
          </a:p>
        </p:txBody>
      </p:sp>
      <p:sp>
        <p:nvSpPr>
          <p:cNvPr id="17" name="Oval 16">
            <a:extLst>
              <a:ext uri="{FF2B5EF4-FFF2-40B4-BE49-F238E27FC236}">
                <a16:creationId xmlns:a16="http://schemas.microsoft.com/office/drawing/2014/main" id="{A59F4209-0F48-FCBE-0077-CAECF930BD03}"/>
              </a:ext>
            </a:extLst>
          </p:cNvPr>
          <p:cNvSpPr/>
          <p:nvPr/>
        </p:nvSpPr>
        <p:spPr>
          <a:xfrm>
            <a:off x="7183588" y="25947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66B6604-F38E-FE07-6824-25F13115F96B}"/>
              </a:ext>
            </a:extLst>
          </p:cNvPr>
          <p:cNvSpPr txBox="1"/>
          <p:nvPr/>
        </p:nvSpPr>
        <p:spPr>
          <a:xfrm>
            <a:off x="7308067" y="2700878"/>
            <a:ext cx="1157262" cy="646331"/>
          </a:xfrm>
          <a:prstGeom prst="rect">
            <a:avLst/>
          </a:prstGeom>
          <a:noFill/>
        </p:spPr>
        <p:txBody>
          <a:bodyPr wrap="square" rtlCol="0">
            <a:spAutoFit/>
          </a:bodyPr>
          <a:lstStyle/>
          <a:p>
            <a:pPr algn="ctr"/>
            <a:r>
              <a:rPr lang="en-US" sz="1200" dirty="0"/>
              <a:t>Accounting basics: tax &amp; audits</a:t>
            </a:r>
          </a:p>
        </p:txBody>
      </p:sp>
      <p:sp>
        <p:nvSpPr>
          <p:cNvPr id="19" name="Oval 18">
            <a:extLst>
              <a:ext uri="{FF2B5EF4-FFF2-40B4-BE49-F238E27FC236}">
                <a16:creationId xmlns:a16="http://schemas.microsoft.com/office/drawing/2014/main" id="{A364F28E-45C8-1713-FFA3-CE8C60FA3B0B}"/>
              </a:ext>
            </a:extLst>
          </p:cNvPr>
          <p:cNvSpPr/>
          <p:nvPr/>
        </p:nvSpPr>
        <p:spPr>
          <a:xfrm>
            <a:off x="1682921" y="239521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DDDCB09-EAE1-BC0B-44B4-FEE35B1330F9}"/>
              </a:ext>
            </a:extLst>
          </p:cNvPr>
          <p:cNvSpPr txBox="1"/>
          <p:nvPr/>
        </p:nvSpPr>
        <p:spPr>
          <a:xfrm>
            <a:off x="1774562" y="2671293"/>
            <a:ext cx="1153432" cy="276999"/>
          </a:xfrm>
          <a:prstGeom prst="rect">
            <a:avLst/>
          </a:prstGeom>
          <a:noFill/>
        </p:spPr>
        <p:txBody>
          <a:bodyPr wrap="square" rtlCol="0">
            <a:spAutoFit/>
          </a:bodyPr>
          <a:lstStyle/>
          <a:p>
            <a:pPr algn="ctr"/>
            <a:r>
              <a:rPr lang="en-US" sz="1200" dirty="0"/>
              <a:t>Contracts</a:t>
            </a:r>
          </a:p>
        </p:txBody>
      </p:sp>
      <p:cxnSp>
        <p:nvCxnSpPr>
          <p:cNvPr id="81" name="Straight Arrow Connector 80">
            <a:extLst>
              <a:ext uri="{FF2B5EF4-FFF2-40B4-BE49-F238E27FC236}">
                <a16:creationId xmlns:a16="http://schemas.microsoft.com/office/drawing/2014/main" id="{E158276D-0313-0C27-4C2C-9C9F5A6AB824}"/>
              </a:ext>
            </a:extLst>
          </p:cNvPr>
          <p:cNvCxnSpPr>
            <a:cxnSpLocks/>
            <a:stCxn id="80" idx="0"/>
            <a:endCxn id="6" idx="4"/>
          </p:cNvCxnSpPr>
          <p:nvPr/>
        </p:nvCxnSpPr>
        <p:spPr>
          <a:xfrm flipV="1">
            <a:off x="4571999" y="5601981"/>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0313CD6B-B460-A644-9C45-A026EE4BD582}"/>
              </a:ext>
            </a:extLst>
          </p:cNvPr>
          <p:cNvCxnSpPr>
            <a:cxnSpLocks/>
            <a:stCxn id="6" idx="0"/>
            <a:endCxn id="8" idx="4"/>
          </p:cNvCxnSpPr>
          <p:nvPr/>
        </p:nvCxnSpPr>
        <p:spPr>
          <a:xfrm flipV="1">
            <a:off x="4571999" y="4529568"/>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045049F-FD44-BFB7-27E5-AD77307F51DB}"/>
              </a:ext>
            </a:extLst>
          </p:cNvPr>
          <p:cNvCxnSpPr>
            <a:cxnSpLocks/>
            <a:stCxn id="8" idx="0"/>
            <a:endCxn id="73" idx="4"/>
          </p:cNvCxnSpPr>
          <p:nvPr/>
        </p:nvCxnSpPr>
        <p:spPr>
          <a:xfrm flipV="1">
            <a:off x="4571999" y="3446722"/>
            <a:ext cx="0" cy="25368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D8D9C376-27CE-F964-2345-2A7420FF9670}"/>
              </a:ext>
            </a:extLst>
          </p:cNvPr>
          <p:cNvCxnSpPr>
            <a:cxnSpLocks/>
            <a:stCxn id="10" idx="7"/>
            <a:endCxn id="65" idx="4"/>
          </p:cNvCxnSpPr>
          <p:nvPr/>
        </p:nvCxnSpPr>
        <p:spPr>
          <a:xfrm flipV="1">
            <a:off x="5069173" y="1387650"/>
            <a:ext cx="985682"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BA311F0E-1896-80EE-0329-6AC83F91CC46}"/>
              </a:ext>
            </a:extLst>
          </p:cNvPr>
          <p:cNvCxnSpPr>
            <a:cxnSpLocks/>
            <a:stCxn id="10" idx="1"/>
            <a:endCxn id="63" idx="4"/>
          </p:cNvCxnSpPr>
          <p:nvPr/>
        </p:nvCxnSpPr>
        <p:spPr>
          <a:xfrm flipH="1" flipV="1">
            <a:off x="3089146" y="1387650"/>
            <a:ext cx="985678"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3855602-24F4-444B-0784-E8479690EB16}"/>
              </a:ext>
            </a:extLst>
          </p:cNvPr>
          <p:cNvCxnSpPr>
            <a:cxnSpLocks/>
            <a:stCxn id="8" idx="2"/>
            <a:endCxn id="14" idx="6"/>
          </p:cNvCxnSpPr>
          <p:nvPr/>
        </p:nvCxnSpPr>
        <p:spPr>
          <a:xfrm flipH="1" flipV="1">
            <a:off x="3089146" y="4114987"/>
            <a:ext cx="779742" cy="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46A5599B-29A7-4A5C-F647-85FF858977DC}"/>
              </a:ext>
            </a:extLst>
          </p:cNvPr>
          <p:cNvCxnSpPr>
            <a:cxnSpLocks/>
            <a:stCxn id="73" idx="5"/>
            <a:endCxn id="12" idx="2"/>
          </p:cNvCxnSpPr>
          <p:nvPr/>
        </p:nvCxnSpPr>
        <p:spPr>
          <a:xfrm>
            <a:off x="5069173" y="3325294"/>
            <a:ext cx="857115" cy="78969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7310F97-675F-E3D6-13D9-803866210149}"/>
              </a:ext>
            </a:extLst>
          </p:cNvPr>
          <p:cNvCxnSpPr>
            <a:cxnSpLocks/>
            <a:stCxn id="12" idx="6"/>
            <a:endCxn id="17" idx="4"/>
          </p:cNvCxnSpPr>
          <p:nvPr/>
        </p:nvCxnSpPr>
        <p:spPr>
          <a:xfrm flipV="1">
            <a:off x="7332509" y="3423868"/>
            <a:ext cx="554190" cy="69111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993AF84D-4AF6-5197-3FBA-D15F7DA88EB5}"/>
              </a:ext>
            </a:extLst>
          </p:cNvPr>
          <p:cNvCxnSpPr>
            <a:cxnSpLocks/>
            <a:stCxn id="14" idx="0"/>
            <a:endCxn id="19" idx="4"/>
          </p:cNvCxnSpPr>
          <p:nvPr/>
        </p:nvCxnSpPr>
        <p:spPr>
          <a:xfrm flipH="1" flipV="1">
            <a:off x="2386032" y="3224372"/>
            <a:ext cx="4" cy="47603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DA668B86-D055-DAB0-91FC-B111F9B5129A}"/>
              </a:ext>
            </a:extLst>
          </p:cNvPr>
          <p:cNvCxnSpPr>
            <a:cxnSpLocks/>
            <a:stCxn id="19" idx="7"/>
            <a:endCxn id="10" idx="2"/>
          </p:cNvCxnSpPr>
          <p:nvPr/>
        </p:nvCxnSpPr>
        <p:spPr>
          <a:xfrm flipV="1">
            <a:off x="2883206" y="1980632"/>
            <a:ext cx="985682" cy="53600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D1E82FDA-B77B-0B22-EBDC-F883CA62CFCD}"/>
              </a:ext>
            </a:extLst>
          </p:cNvPr>
          <p:cNvCxnSpPr>
            <a:cxnSpLocks/>
            <a:stCxn id="17" idx="2"/>
            <a:endCxn id="79" idx="3"/>
          </p:cNvCxnSpPr>
          <p:nvPr/>
        </p:nvCxnSpPr>
        <p:spPr>
          <a:xfrm flipH="1" flipV="1">
            <a:off x="5246483" y="2990720"/>
            <a:ext cx="1937105" cy="18568"/>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DC89C1E8-292C-8D46-FCC3-8A849A787EC1}"/>
              </a:ext>
            </a:extLst>
          </p:cNvPr>
          <p:cNvSpPr/>
          <p:nvPr/>
        </p:nvSpPr>
        <p:spPr>
          <a:xfrm>
            <a:off x="2386035"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FECE5419-F925-790F-A4A7-D067E81D05B6}"/>
              </a:ext>
            </a:extLst>
          </p:cNvPr>
          <p:cNvSpPr txBox="1"/>
          <p:nvPr/>
        </p:nvSpPr>
        <p:spPr>
          <a:xfrm>
            <a:off x="2439577" y="750765"/>
            <a:ext cx="1279826" cy="461665"/>
          </a:xfrm>
          <a:prstGeom prst="rect">
            <a:avLst/>
          </a:prstGeom>
          <a:noFill/>
        </p:spPr>
        <p:txBody>
          <a:bodyPr wrap="square" rtlCol="0">
            <a:spAutoFit/>
          </a:bodyPr>
          <a:lstStyle/>
          <a:p>
            <a:pPr algn="ctr"/>
            <a:r>
              <a:rPr lang="en-US" sz="1200" dirty="0"/>
              <a:t>Equity-based</a:t>
            </a:r>
          </a:p>
          <a:p>
            <a:pPr algn="ctr"/>
            <a:r>
              <a:rPr lang="en-US" sz="1200" dirty="0"/>
              <a:t>investment</a:t>
            </a:r>
          </a:p>
        </p:txBody>
      </p:sp>
      <p:sp>
        <p:nvSpPr>
          <p:cNvPr id="65" name="Oval 64">
            <a:extLst>
              <a:ext uri="{FF2B5EF4-FFF2-40B4-BE49-F238E27FC236}">
                <a16:creationId xmlns:a16="http://schemas.microsoft.com/office/drawing/2014/main" id="{38921A5C-D62B-9018-C4D6-1F0542D1B7D6}"/>
              </a:ext>
            </a:extLst>
          </p:cNvPr>
          <p:cNvSpPr/>
          <p:nvPr/>
        </p:nvSpPr>
        <p:spPr>
          <a:xfrm>
            <a:off x="5351744"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953A2372-8009-B939-EFD3-4381D443844F}"/>
              </a:ext>
            </a:extLst>
          </p:cNvPr>
          <p:cNvSpPr/>
          <p:nvPr/>
        </p:nvSpPr>
        <p:spPr>
          <a:xfrm>
            <a:off x="3868888" y="261756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Arrow Connector 74">
            <a:extLst>
              <a:ext uri="{FF2B5EF4-FFF2-40B4-BE49-F238E27FC236}">
                <a16:creationId xmlns:a16="http://schemas.microsoft.com/office/drawing/2014/main" id="{9A82748C-4751-038C-01C9-F8804FD6D4B5}"/>
              </a:ext>
            </a:extLst>
          </p:cNvPr>
          <p:cNvCxnSpPr>
            <a:cxnSpLocks/>
            <a:stCxn id="73" idx="0"/>
            <a:endCxn id="10" idx="4"/>
          </p:cNvCxnSpPr>
          <p:nvPr/>
        </p:nvCxnSpPr>
        <p:spPr>
          <a:xfrm flipV="1">
            <a:off x="4571999" y="2395212"/>
            <a:ext cx="0" cy="22235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CE0B9295-E848-AE3B-2EC4-0DBC979E7263}"/>
              </a:ext>
            </a:extLst>
          </p:cNvPr>
          <p:cNvSpPr txBox="1"/>
          <p:nvPr/>
        </p:nvSpPr>
        <p:spPr>
          <a:xfrm>
            <a:off x="3897513" y="2759887"/>
            <a:ext cx="1348970" cy="461665"/>
          </a:xfrm>
          <a:prstGeom prst="rect">
            <a:avLst/>
          </a:prstGeom>
          <a:noFill/>
        </p:spPr>
        <p:txBody>
          <a:bodyPr wrap="square" rtlCol="0">
            <a:spAutoFit/>
          </a:bodyPr>
          <a:lstStyle/>
          <a:p>
            <a:pPr algn="ctr"/>
            <a:r>
              <a:rPr lang="en-US" sz="1200" dirty="0"/>
              <a:t>Financial management</a:t>
            </a:r>
          </a:p>
        </p:txBody>
      </p:sp>
      <p:cxnSp>
        <p:nvCxnSpPr>
          <p:cNvPr id="84" name="Straight Arrow Connector 83">
            <a:extLst>
              <a:ext uri="{FF2B5EF4-FFF2-40B4-BE49-F238E27FC236}">
                <a16:creationId xmlns:a16="http://schemas.microsoft.com/office/drawing/2014/main" id="{A49E4854-45CD-E962-D8C3-C773E6F881BD}"/>
              </a:ext>
            </a:extLst>
          </p:cNvPr>
          <p:cNvCxnSpPr>
            <a:cxnSpLocks/>
            <a:stCxn id="17" idx="1"/>
            <a:endCxn id="10" idx="6"/>
          </p:cNvCxnSpPr>
          <p:nvPr/>
        </p:nvCxnSpPr>
        <p:spPr>
          <a:xfrm flipH="1" flipV="1">
            <a:off x="5275109" y="1980632"/>
            <a:ext cx="2114415" cy="73550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04A60E7-C0B4-2E52-C028-E0EEC98226F8}"/>
              </a:ext>
            </a:extLst>
          </p:cNvPr>
          <p:cNvSpPr txBox="1"/>
          <p:nvPr/>
        </p:nvSpPr>
        <p:spPr>
          <a:xfrm>
            <a:off x="5414941" y="661763"/>
            <a:ext cx="1279826" cy="646331"/>
          </a:xfrm>
          <a:prstGeom prst="rect">
            <a:avLst/>
          </a:prstGeom>
          <a:noFill/>
        </p:spPr>
        <p:txBody>
          <a:bodyPr wrap="square" rtlCol="0">
            <a:spAutoFit/>
          </a:bodyPr>
          <a:lstStyle/>
          <a:p>
            <a:pPr algn="ctr"/>
            <a:r>
              <a:rPr lang="en-US" sz="1200" dirty="0"/>
              <a:t>Debt- and other financing</a:t>
            </a:r>
          </a:p>
        </p:txBody>
      </p:sp>
      <p:sp>
        <p:nvSpPr>
          <p:cNvPr id="5" name="Oval 4">
            <a:extLst>
              <a:ext uri="{FF2B5EF4-FFF2-40B4-BE49-F238E27FC236}">
                <a16:creationId xmlns:a16="http://schemas.microsoft.com/office/drawing/2014/main" id="{82841BCA-5E78-5A6A-EE53-C0F32A4CD64E}"/>
              </a:ext>
            </a:extLst>
          </p:cNvPr>
          <p:cNvSpPr/>
          <p:nvPr/>
        </p:nvSpPr>
        <p:spPr>
          <a:xfrm>
            <a:off x="276700" y="169299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F425CE02-F4ED-AE3D-7B19-067E7727B68C}"/>
              </a:ext>
            </a:extLst>
          </p:cNvPr>
          <p:cNvCxnSpPr>
            <a:cxnSpLocks/>
            <a:stCxn id="63" idx="3"/>
            <a:endCxn id="5" idx="7"/>
          </p:cNvCxnSpPr>
          <p:nvPr/>
        </p:nvCxnSpPr>
        <p:spPr>
          <a:xfrm flipH="1">
            <a:off x="1476985" y="1266222"/>
            <a:ext cx="1114986" cy="548204"/>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4A5303F-6C43-8D18-EAA5-85571D07D207}"/>
              </a:ext>
            </a:extLst>
          </p:cNvPr>
          <p:cNvSpPr txBox="1"/>
          <p:nvPr/>
        </p:nvSpPr>
        <p:spPr>
          <a:xfrm>
            <a:off x="398011" y="1969078"/>
            <a:ext cx="1153432" cy="276999"/>
          </a:xfrm>
          <a:prstGeom prst="rect">
            <a:avLst/>
          </a:prstGeom>
          <a:noFill/>
        </p:spPr>
        <p:txBody>
          <a:bodyPr wrap="square" rtlCol="0">
            <a:spAutoFit/>
          </a:bodyPr>
          <a:lstStyle/>
          <a:p>
            <a:pPr algn="ctr"/>
            <a:r>
              <a:rPr lang="en-US" sz="1200" dirty="0"/>
              <a:t>ESOPs</a:t>
            </a:r>
          </a:p>
        </p:txBody>
      </p:sp>
      <p:cxnSp>
        <p:nvCxnSpPr>
          <p:cNvPr id="32" name="Straight Arrow Connector 31">
            <a:extLst>
              <a:ext uri="{FF2B5EF4-FFF2-40B4-BE49-F238E27FC236}">
                <a16:creationId xmlns:a16="http://schemas.microsoft.com/office/drawing/2014/main" id="{BA942150-676C-8EF7-3B09-3C495D80D6CF}"/>
              </a:ext>
            </a:extLst>
          </p:cNvPr>
          <p:cNvCxnSpPr>
            <a:cxnSpLocks/>
            <a:stCxn id="14" idx="2"/>
            <a:endCxn id="5" idx="4"/>
          </p:cNvCxnSpPr>
          <p:nvPr/>
        </p:nvCxnSpPr>
        <p:spPr>
          <a:xfrm flipH="1" flipV="1">
            <a:off x="979811" y="2522158"/>
            <a:ext cx="703114" cy="159282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528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BF317-EAA2-FC00-CDC0-DB0E8BA63D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EAE0BF-A68D-9D88-C076-516630733EEC}"/>
              </a:ext>
            </a:extLst>
          </p:cNvPr>
          <p:cNvSpPr txBox="1"/>
          <p:nvPr/>
        </p:nvSpPr>
        <p:spPr>
          <a:xfrm>
            <a:off x="187213" y="596545"/>
            <a:ext cx="8769573" cy="318805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 is a business pitch and what is it used for?</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 is in a pitch deck?</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How should entrepreneurs make presentations?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C0C8450B-3198-61FC-D59D-0ACE3B140D76}"/>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Tree>
    <p:extLst>
      <p:ext uri="{BB962C8B-B14F-4D97-AF65-F5344CB8AC3E}">
        <p14:creationId xmlns:p14="http://schemas.microsoft.com/office/powerpoint/2010/main" val="2428541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D4692-489B-176A-DA76-2D0242E316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9BD05F-EE64-5A07-8286-D42D657AF1DA}"/>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Business pitch</a:t>
            </a:r>
          </a:p>
        </p:txBody>
      </p:sp>
      <p:sp>
        <p:nvSpPr>
          <p:cNvPr id="80" name="Oval 79">
            <a:extLst>
              <a:ext uri="{FF2B5EF4-FFF2-40B4-BE49-F238E27FC236}">
                <a16:creationId xmlns:a16="http://schemas.microsoft.com/office/drawing/2014/main" id="{59152F0D-17E2-F707-731F-B57FC95DED54}"/>
              </a:ext>
            </a:extLst>
          </p:cNvPr>
          <p:cNvSpPr/>
          <p:nvPr/>
        </p:nvSpPr>
        <p:spPr>
          <a:xfrm>
            <a:off x="3868888" y="5845234"/>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BDB1183-073C-8995-A08E-74BBEF30BA53}"/>
              </a:ext>
            </a:extLst>
          </p:cNvPr>
          <p:cNvSpPr txBox="1"/>
          <p:nvPr/>
        </p:nvSpPr>
        <p:spPr>
          <a:xfrm>
            <a:off x="4117846" y="5936648"/>
            <a:ext cx="908304" cy="646331"/>
          </a:xfrm>
          <a:prstGeom prst="rect">
            <a:avLst/>
          </a:prstGeom>
          <a:noFill/>
        </p:spPr>
        <p:txBody>
          <a:bodyPr wrap="square" rtlCol="0">
            <a:spAutoFit/>
          </a:bodyPr>
          <a:lstStyle/>
          <a:p>
            <a:pPr algn="ctr"/>
            <a:r>
              <a:rPr lang="en-US" sz="1200" dirty="0"/>
              <a:t>Business idea sketch</a:t>
            </a:r>
          </a:p>
        </p:txBody>
      </p:sp>
      <p:sp>
        <p:nvSpPr>
          <p:cNvPr id="19" name="Oval 18">
            <a:extLst>
              <a:ext uri="{FF2B5EF4-FFF2-40B4-BE49-F238E27FC236}">
                <a16:creationId xmlns:a16="http://schemas.microsoft.com/office/drawing/2014/main" id="{B7F901F2-598B-9EC5-4EB0-3B86137FDED1}"/>
              </a:ext>
            </a:extLst>
          </p:cNvPr>
          <p:cNvSpPr/>
          <p:nvPr/>
        </p:nvSpPr>
        <p:spPr>
          <a:xfrm>
            <a:off x="1682921" y="239521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F3CC52E-720B-6C7B-6625-96DF219BD994}"/>
              </a:ext>
            </a:extLst>
          </p:cNvPr>
          <p:cNvSpPr txBox="1"/>
          <p:nvPr/>
        </p:nvSpPr>
        <p:spPr>
          <a:xfrm>
            <a:off x="1774562" y="2671293"/>
            <a:ext cx="1153432" cy="276999"/>
          </a:xfrm>
          <a:prstGeom prst="rect">
            <a:avLst/>
          </a:prstGeom>
          <a:noFill/>
        </p:spPr>
        <p:txBody>
          <a:bodyPr wrap="square" rtlCol="0">
            <a:spAutoFit/>
          </a:bodyPr>
          <a:lstStyle/>
          <a:p>
            <a:pPr algn="ctr"/>
            <a:r>
              <a:rPr lang="en-US" sz="1200" dirty="0"/>
              <a:t>Contracts</a:t>
            </a:r>
          </a:p>
        </p:txBody>
      </p:sp>
      <p:cxnSp>
        <p:nvCxnSpPr>
          <p:cNvPr id="27" name="Straight Arrow Connector 26">
            <a:extLst>
              <a:ext uri="{FF2B5EF4-FFF2-40B4-BE49-F238E27FC236}">
                <a16:creationId xmlns:a16="http://schemas.microsoft.com/office/drawing/2014/main" id="{82FBED0B-0F41-2D46-6870-5C27846D6C56}"/>
              </a:ext>
            </a:extLst>
          </p:cNvPr>
          <p:cNvCxnSpPr>
            <a:cxnSpLocks/>
            <a:stCxn id="6" idx="0"/>
            <a:endCxn id="8" idx="4"/>
          </p:cNvCxnSpPr>
          <p:nvPr/>
        </p:nvCxnSpPr>
        <p:spPr>
          <a:xfrm flipV="1">
            <a:off x="4571999" y="4529568"/>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A4DD347-513E-B124-7158-C674DADE8F49}"/>
              </a:ext>
            </a:extLst>
          </p:cNvPr>
          <p:cNvCxnSpPr>
            <a:cxnSpLocks/>
            <a:stCxn id="8" idx="0"/>
            <a:endCxn id="73" idx="4"/>
          </p:cNvCxnSpPr>
          <p:nvPr/>
        </p:nvCxnSpPr>
        <p:spPr>
          <a:xfrm flipV="1">
            <a:off x="4571999" y="3446722"/>
            <a:ext cx="0" cy="25368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3ABC408-4A2B-17B5-2568-0C386B91072E}"/>
              </a:ext>
            </a:extLst>
          </p:cNvPr>
          <p:cNvCxnSpPr>
            <a:cxnSpLocks/>
            <a:stCxn id="10" idx="1"/>
            <a:endCxn id="63" idx="4"/>
          </p:cNvCxnSpPr>
          <p:nvPr/>
        </p:nvCxnSpPr>
        <p:spPr>
          <a:xfrm flipH="1" flipV="1">
            <a:off x="3089146" y="1387650"/>
            <a:ext cx="985678"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E8AC2BCB-BACF-6611-6AF6-A3897543678B}"/>
              </a:ext>
            </a:extLst>
          </p:cNvPr>
          <p:cNvCxnSpPr>
            <a:cxnSpLocks/>
            <a:stCxn id="73" idx="5"/>
            <a:endCxn id="12" idx="2"/>
          </p:cNvCxnSpPr>
          <p:nvPr/>
        </p:nvCxnSpPr>
        <p:spPr>
          <a:xfrm>
            <a:off x="5069173" y="3325294"/>
            <a:ext cx="857115" cy="78969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D496EF5F-B42B-E65B-89BA-817327D4F1DB}"/>
              </a:ext>
            </a:extLst>
          </p:cNvPr>
          <p:cNvCxnSpPr>
            <a:cxnSpLocks/>
            <a:stCxn id="12" idx="6"/>
            <a:endCxn id="17" idx="4"/>
          </p:cNvCxnSpPr>
          <p:nvPr/>
        </p:nvCxnSpPr>
        <p:spPr>
          <a:xfrm flipV="1">
            <a:off x="7332509" y="3423868"/>
            <a:ext cx="554190" cy="69111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C7EAB8F5-0749-F62B-C350-7C40E8152191}"/>
              </a:ext>
            </a:extLst>
          </p:cNvPr>
          <p:cNvCxnSpPr>
            <a:cxnSpLocks/>
            <a:stCxn id="14" idx="0"/>
            <a:endCxn id="19" idx="4"/>
          </p:cNvCxnSpPr>
          <p:nvPr/>
        </p:nvCxnSpPr>
        <p:spPr>
          <a:xfrm flipH="1" flipV="1">
            <a:off x="2386032" y="3224372"/>
            <a:ext cx="4" cy="47603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DCC8B992-37B8-A42C-FA45-E60E78D23CBB}"/>
              </a:ext>
            </a:extLst>
          </p:cNvPr>
          <p:cNvCxnSpPr>
            <a:cxnSpLocks/>
            <a:stCxn id="19" idx="7"/>
            <a:endCxn id="10" idx="2"/>
          </p:cNvCxnSpPr>
          <p:nvPr/>
        </p:nvCxnSpPr>
        <p:spPr>
          <a:xfrm flipV="1">
            <a:off x="2883206" y="1980632"/>
            <a:ext cx="985682" cy="53600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2166B604-5966-15B0-1811-B3DDD5CD75B0}"/>
              </a:ext>
            </a:extLst>
          </p:cNvPr>
          <p:cNvSpPr/>
          <p:nvPr/>
        </p:nvSpPr>
        <p:spPr>
          <a:xfrm>
            <a:off x="2386035"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A9B635D3-6391-0FE3-3FBD-37ADFD349E6C}"/>
              </a:ext>
            </a:extLst>
          </p:cNvPr>
          <p:cNvSpPr txBox="1"/>
          <p:nvPr/>
        </p:nvSpPr>
        <p:spPr>
          <a:xfrm>
            <a:off x="2439577" y="750765"/>
            <a:ext cx="1279826" cy="461665"/>
          </a:xfrm>
          <a:prstGeom prst="rect">
            <a:avLst/>
          </a:prstGeom>
          <a:noFill/>
        </p:spPr>
        <p:txBody>
          <a:bodyPr wrap="square" rtlCol="0">
            <a:spAutoFit/>
          </a:bodyPr>
          <a:lstStyle/>
          <a:p>
            <a:pPr algn="ctr"/>
            <a:r>
              <a:rPr lang="en-US" sz="1200" dirty="0"/>
              <a:t>Equity-based</a:t>
            </a:r>
          </a:p>
          <a:p>
            <a:pPr algn="ctr"/>
            <a:r>
              <a:rPr lang="en-US" sz="1200" dirty="0"/>
              <a:t>investment</a:t>
            </a:r>
          </a:p>
        </p:txBody>
      </p:sp>
      <p:sp>
        <p:nvSpPr>
          <p:cNvPr id="65" name="Oval 64">
            <a:extLst>
              <a:ext uri="{FF2B5EF4-FFF2-40B4-BE49-F238E27FC236}">
                <a16:creationId xmlns:a16="http://schemas.microsoft.com/office/drawing/2014/main" id="{12D1A2BB-5B3B-9A39-3A4A-958EE4E8FD3A}"/>
              </a:ext>
            </a:extLst>
          </p:cNvPr>
          <p:cNvSpPr/>
          <p:nvPr/>
        </p:nvSpPr>
        <p:spPr>
          <a:xfrm>
            <a:off x="5351744"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4" name="Straight Arrow Connector 83">
            <a:extLst>
              <a:ext uri="{FF2B5EF4-FFF2-40B4-BE49-F238E27FC236}">
                <a16:creationId xmlns:a16="http://schemas.microsoft.com/office/drawing/2014/main" id="{78BDC4BB-36B2-D345-4FB0-A9EDBE1C6796}"/>
              </a:ext>
            </a:extLst>
          </p:cNvPr>
          <p:cNvCxnSpPr>
            <a:cxnSpLocks/>
            <a:stCxn id="17" idx="1"/>
            <a:endCxn id="10" idx="6"/>
          </p:cNvCxnSpPr>
          <p:nvPr/>
        </p:nvCxnSpPr>
        <p:spPr>
          <a:xfrm flipH="1" flipV="1">
            <a:off x="5275109" y="1980632"/>
            <a:ext cx="2114415" cy="73550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4038EB7-DFC3-6CF8-5C60-CF0D7B13235E}"/>
              </a:ext>
            </a:extLst>
          </p:cNvPr>
          <p:cNvSpPr txBox="1"/>
          <p:nvPr/>
        </p:nvSpPr>
        <p:spPr>
          <a:xfrm>
            <a:off x="5414941" y="661763"/>
            <a:ext cx="1279826" cy="646331"/>
          </a:xfrm>
          <a:prstGeom prst="rect">
            <a:avLst/>
          </a:prstGeom>
          <a:noFill/>
        </p:spPr>
        <p:txBody>
          <a:bodyPr wrap="square" rtlCol="0">
            <a:spAutoFit/>
          </a:bodyPr>
          <a:lstStyle/>
          <a:p>
            <a:pPr algn="ctr"/>
            <a:r>
              <a:rPr lang="en-US" sz="1200" dirty="0"/>
              <a:t>Debt- and other financing</a:t>
            </a:r>
          </a:p>
        </p:txBody>
      </p:sp>
      <p:sp>
        <p:nvSpPr>
          <p:cNvPr id="5" name="Oval 4">
            <a:extLst>
              <a:ext uri="{FF2B5EF4-FFF2-40B4-BE49-F238E27FC236}">
                <a16:creationId xmlns:a16="http://schemas.microsoft.com/office/drawing/2014/main" id="{19799BDF-D0DC-D36C-A745-6A274B5BB879}"/>
              </a:ext>
            </a:extLst>
          </p:cNvPr>
          <p:cNvSpPr/>
          <p:nvPr/>
        </p:nvSpPr>
        <p:spPr>
          <a:xfrm>
            <a:off x="276700" y="169299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4CB49A6D-523F-C179-9397-11A2219AD755}"/>
              </a:ext>
            </a:extLst>
          </p:cNvPr>
          <p:cNvCxnSpPr>
            <a:cxnSpLocks/>
            <a:stCxn id="63" idx="3"/>
            <a:endCxn id="5" idx="7"/>
          </p:cNvCxnSpPr>
          <p:nvPr/>
        </p:nvCxnSpPr>
        <p:spPr>
          <a:xfrm flipH="1">
            <a:off x="1476985" y="1266222"/>
            <a:ext cx="1114986" cy="548204"/>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2D0A834-B5A6-8D6F-E235-8A09323943E7}"/>
              </a:ext>
            </a:extLst>
          </p:cNvPr>
          <p:cNvSpPr txBox="1"/>
          <p:nvPr/>
        </p:nvSpPr>
        <p:spPr>
          <a:xfrm>
            <a:off x="398011" y="1969078"/>
            <a:ext cx="1153432" cy="276999"/>
          </a:xfrm>
          <a:prstGeom prst="rect">
            <a:avLst/>
          </a:prstGeom>
          <a:noFill/>
        </p:spPr>
        <p:txBody>
          <a:bodyPr wrap="square" rtlCol="0">
            <a:spAutoFit/>
          </a:bodyPr>
          <a:lstStyle/>
          <a:p>
            <a:pPr algn="ctr"/>
            <a:r>
              <a:rPr lang="en-US" sz="1200" dirty="0"/>
              <a:t>ESOPs</a:t>
            </a:r>
          </a:p>
        </p:txBody>
      </p:sp>
      <p:cxnSp>
        <p:nvCxnSpPr>
          <p:cNvPr id="32" name="Straight Arrow Connector 31">
            <a:extLst>
              <a:ext uri="{FF2B5EF4-FFF2-40B4-BE49-F238E27FC236}">
                <a16:creationId xmlns:a16="http://schemas.microsoft.com/office/drawing/2014/main" id="{3C4C7513-5E23-02CE-1CD7-E2810B4121B8}"/>
              </a:ext>
            </a:extLst>
          </p:cNvPr>
          <p:cNvCxnSpPr>
            <a:cxnSpLocks/>
            <a:stCxn id="14" idx="2"/>
            <a:endCxn id="5" idx="4"/>
          </p:cNvCxnSpPr>
          <p:nvPr/>
        </p:nvCxnSpPr>
        <p:spPr>
          <a:xfrm flipH="1" flipV="1">
            <a:off x="979811" y="2522158"/>
            <a:ext cx="703114" cy="159282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3B2F340D-C3BC-7625-077F-75DA96BB335E}"/>
              </a:ext>
            </a:extLst>
          </p:cNvPr>
          <p:cNvSpPr/>
          <p:nvPr/>
        </p:nvSpPr>
        <p:spPr>
          <a:xfrm>
            <a:off x="-1760" y="-28694"/>
            <a:ext cx="9160437"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8962614-6919-4663-B2B1-9462D6E68324}"/>
              </a:ext>
            </a:extLst>
          </p:cNvPr>
          <p:cNvSpPr/>
          <p:nvPr/>
        </p:nvSpPr>
        <p:spPr>
          <a:xfrm>
            <a:off x="3868888" y="156605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4FDD728-75CA-85F7-D048-FEF678468128}"/>
              </a:ext>
            </a:extLst>
          </p:cNvPr>
          <p:cNvSpPr txBox="1"/>
          <p:nvPr/>
        </p:nvSpPr>
        <p:spPr>
          <a:xfrm>
            <a:off x="3993367" y="1738245"/>
            <a:ext cx="1157262" cy="461665"/>
          </a:xfrm>
          <a:prstGeom prst="rect">
            <a:avLst/>
          </a:prstGeom>
          <a:noFill/>
        </p:spPr>
        <p:txBody>
          <a:bodyPr wrap="square" rtlCol="0">
            <a:spAutoFit/>
          </a:bodyPr>
          <a:lstStyle/>
          <a:p>
            <a:pPr algn="ctr"/>
            <a:r>
              <a:rPr lang="en-US" sz="1200" dirty="0"/>
              <a:t>Introduction to financing</a:t>
            </a:r>
          </a:p>
        </p:txBody>
      </p:sp>
      <p:cxnSp>
        <p:nvCxnSpPr>
          <p:cNvPr id="33" name="Straight Arrow Connector 32">
            <a:extLst>
              <a:ext uri="{FF2B5EF4-FFF2-40B4-BE49-F238E27FC236}">
                <a16:creationId xmlns:a16="http://schemas.microsoft.com/office/drawing/2014/main" id="{1EE97F38-C5BD-7094-6C58-7FECA00435CA}"/>
              </a:ext>
            </a:extLst>
          </p:cNvPr>
          <p:cNvCxnSpPr>
            <a:cxnSpLocks/>
            <a:stCxn id="10" idx="7"/>
            <a:endCxn id="65" idx="4"/>
          </p:cNvCxnSpPr>
          <p:nvPr/>
        </p:nvCxnSpPr>
        <p:spPr>
          <a:xfrm flipV="1">
            <a:off x="5069173" y="1387650"/>
            <a:ext cx="985682"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61E08AAB-B2BF-C570-6A3B-75762A4B5205}"/>
              </a:ext>
            </a:extLst>
          </p:cNvPr>
          <p:cNvSpPr/>
          <p:nvPr/>
        </p:nvSpPr>
        <p:spPr>
          <a:xfrm>
            <a:off x="7183588" y="25947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4B9F339-CDD1-3128-93F0-CF753525E89A}"/>
              </a:ext>
            </a:extLst>
          </p:cNvPr>
          <p:cNvSpPr txBox="1"/>
          <p:nvPr/>
        </p:nvSpPr>
        <p:spPr>
          <a:xfrm>
            <a:off x="7308067" y="2700878"/>
            <a:ext cx="1157262" cy="646331"/>
          </a:xfrm>
          <a:prstGeom prst="rect">
            <a:avLst/>
          </a:prstGeom>
          <a:noFill/>
        </p:spPr>
        <p:txBody>
          <a:bodyPr wrap="square" rtlCol="0">
            <a:spAutoFit/>
          </a:bodyPr>
          <a:lstStyle/>
          <a:p>
            <a:pPr algn="ctr"/>
            <a:r>
              <a:rPr lang="en-US" sz="1200" dirty="0"/>
              <a:t>Accounting basics: tax &amp; audits</a:t>
            </a:r>
          </a:p>
        </p:txBody>
      </p:sp>
      <p:cxnSp>
        <p:nvCxnSpPr>
          <p:cNvPr id="58" name="Straight Arrow Connector 57">
            <a:extLst>
              <a:ext uri="{FF2B5EF4-FFF2-40B4-BE49-F238E27FC236}">
                <a16:creationId xmlns:a16="http://schemas.microsoft.com/office/drawing/2014/main" id="{337EAEC8-AC89-31EA-BE0E-DAADF5AAFB18}"/>
              </a:ext>
            </a:extLst>
          </p:cNvPr>
          <p:cNvCxnSpPr>
            <a:cxnSpLocks/>
            <a:stCxn id="17" idx="2"/>
            <a:endCxn id="79" idx="3"/>
          </p:cNvCxnSpPr>
          <p:nvPr/>
        </p:nvCxnSpPr>
        <p:spPr>
          <a:xfrm flipH="1" flipV="1">
            <a:off x="5246483" y="2990720"/>
            <a:ext cx="1937105" cy="18568"/>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73" name="Oval 72">
            <a:extLst>
              <a:ext uri="{FF2B5EF4-FFF2-40B4-BE49-F238E27FC236}">
                <a16:creationId xmlns:a16="http://schemas.microsoft.com/office/drawing/2014/main" id="{4326014D-28C4-2CB1-77C3-A031B3BD7ADA}"/>
              </a:ext>
            </a:extLst>
          </p:cNvPr>
          <p:cNvSpPr/>
          <p:nvPr/>
        </p:nvSpPr>
        <p:spPr>
          <a:xfrm>
            <a:off x="3868888" y="261756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FC3385FD-DBEB-432C-AE1B-AA916217FDDA}"/>
              </a:ext>
            </a:extLst>
          </p:cNvPr>
          <p:cNvSpPr txBox="1"/>
          <p:nvPr/>
        </p:nvSpPr>
        <p:spPr>
          <a:xfrm>
            <a:off x="3897513" y="2759887"/>
            <a:ext cx="1348970" cy="461665"/>
          </a:xfrm>
          <a:prstGeom prst="rect">
            <a:avLst/>
          </a:prstGeom>
          <a:noFill/>
        </p:spPr>
        <p:txBody>
          <a:bodyPr wrap="square" rtlCol="0">
            <a:spAutoFit/>
          </a:bodyPr>
          <a:lstStyle/>
          <a:p>
            <a:pPr algn="ctr"/>
            <a:r>
              <a:rPr lang="en-US" sz="1200" dirty="0"/>
              <a:t>Financial management</a:t>
            </a:r>
          </a:p>
        </p:txBody>
      </p:sp>
      <p:cxnSp>
        <p:nvCxnSpPr>
          <p:cNvPr id="75" name="Straight Arrow Connector 74">
            <a:extLst>
              <a:ext uri="{FF2B5EF4-FFF2-40B4-BE49-F238E27FC236}">
                <a16:creationId xmlns:a16="http://schemas.microsoft.com/office/drawing/2014/main" id="{1E9B994A-1D3F-C4DD-FAF9-CAB43348C9E8}"/>
              </a:ext>
            </a:extLst>
          </p:cNvPr>
          <p:cNvCxnSpPr>
            <a:cxnSpLocks/>
            <a:stCxn id="73" idx="0"/>
            <a:endCxn id="10" idx="4"/>
          </p:cNvCxnSpPr>
          <p:nvPr/>
        </p:nvCxnSpPr>
        <p:spPr>
          <a:xfrm flipV="1">
            <a:off x="4571999" y="2395212"/>
            <a:ext cx="0" cy="22235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8BA86E3F-A6E2-4ECD-5932-7DB557A6904C}"/>
              </a:ext>
            </a:extLst>
          </p:cNvPr>
          <p:cNvSpPr/>
          <p:nvPr/>
        </p:nvSpPr>
        <p:spPr>
          <a:xfrm>
            <a:off x="5926288"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C41063C-6F9C-F41D-301C-A9735AE3F18B}"/>
              </a:ext>
            </a:extLst>
          </p:cNvPr>
          <p:cNvSpPr txBox="1"/>
          <p:nvPr/>
        </p:nvSpPr>
        <p:spPr>
          <a:xfrm>
            <a:off x="6025505" y="3848987"/>
            <a:ext cx="1229809" cy="461665"/>
          </a:xfrm>
          <a:prstGeom prst="rect">
            <a:avLst/>
          </a:prstGeom>
          <a:noFill/>
        </p:spPr>
        <p:txBody>
          <a:bodyPr wrap="square" rtlCol="0">
            <a:spAutoFit/>
          </a:bodyPr>
          <a:lstStyle/>
          <a:p>
            <a:pPr algn="ctr"/>
            <a:r>
              <a:rPr lang="en-US" sz="1200" dirty="0"/>
              <a:t>Basics of bookkeeping</a:t>
            </a:r>
          </a:p>
        </p:txBody>
      </p:sp>
      <p:sp>
        <p:nvSpPr>
          <p:cNvPr id="22" name="Rectangle 21">
            <a:extLst>
              <a:ext uri="{FF2B5EF4-FFF2-40B4-BE49-F238E27FC236}">
                <a16:creationId xmlns:a16="http://schemas.microsoft.com/office/drawing/2014/main" id="{1E69E6D4-709A-1B12-B89B-8C9B9CE010BE}"/>
              </a:ext>
            </a:extLst>
          </p:cNvPr>
          <p:cNvSpPr/>
          <p:nvPr/>
        </p:nvSpPr>
        <p:spPr>
          <a:xfrm>
            <a:off x="5797684" y="705825"/>
            <a:ext cx="3143508" cy="382374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blue logo with a couple of people climbing a mountain&#10;&#10;Description automatically generated">
            <a:extLst>
              <a:ext uri="{FF2B5EF4-FFF2-40B4-BE49-F238E27FC236}">
                <a16:creationId xmlns:a16="http://schemas.microsoft.com/office/drawing/2014/main" id="{BAA1BF3D-BFF1-A50B-3CAB-BAE2A21F0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682" y="971400"/>
            <a:ext cx="1257684" cy="1005261"/>
          </a:xfrm>
          <a:prstGeom prst="rect">
            <a:avLst/>
          </a:prstGeom>
        </p:spPr>
      </p:pic>
      <p:sp>
        <p:nvSpPr>
          <p:cNvPr id="25" name="TextBox 24">
            <a:extLst>
              <a:ext uri="{FF2B5EF4-FFF2-40B4-BE49-F238E27FC236}">
                <a16:creationId xmlns:a16="http://schemas.microsoft.com/office/drawing/2014/main" id="{45EEC72A-1B03-A12A-2E17-07AB15AE5AD6}"/>
              </a:ext>
            </a:extLst>
          </p:cNvPr>
          <p:cNvSpPr txBox="1"/>
          <p:nvPr/>
        </p:nvSpPr>
        <p:spPr>
          <a:xfrm>
            <a:off x="6123441" y="2123996"/>
            <a:ext cx="2528173" cy="2062103"/>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Next steps</a:t>
            </a: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After engaging with this presentation on business pitches, a good next step is reviewing material on putting together </a:t>
            </a:r>
            <a:r>
              <a:rPr lang="en-US" sz="1600" u="sng" dirty="0">
                <a:latin typeface="Poppins" panose="00000500000000000000" pitchFamily="2" charset="0"/>
                <a:cs typeface="Poppins" panose="00000500000000000000" pitchFamily="2" charset="0"/>
              </a:rPr>
              <a:t>Business Plans</a:t>
            </a:r>
            <a:r>
              <a:rPr lang="en-US" sz="1600" dirty="0">
                <a:latin typeface="Poppins" panose="00000500000000000000" pitchFamily="2" charset="0"/>
                <a:cs typeface="Poppins" panose="00000500000000000000" pitchFamily="2" charset="0"/>
              </a:rPr>
              <a:t>.</a:t>
            </a:r>
            <a:endParaRPr lang="en-US" sz="1600" u="sng" dirty="0">
              <a:solidFill>
                <a:schemeClr val="tx1"/>
              </a:solidFill>
              <a:latin typeface="Poppins" panose="00000500000000000000" pitchFamily="2" charset="0"/>
              <a:cs typeface="Poppins" panose="00000500000000000000" pitchFamily="2" charset="0"/>
            </a:endParaRPr>
          </a:p>
        </p:txBody>
      </p:sp>
      <p:sp>
        <p:nvSpPr>
          <p:cNvPr id="14" name="Oval 13">
            <a:extLst>
              <a:ext uri="{FF2B5EF4-FFF2-40B4-BE49-F238E27FC236}">
                <a16:creationId xmlns:a16="http://schemas.microsoft.com/office/drawing/2014/main" id="{63F48113-699E-EE5F-2B3E-80220D05A756}"/>
              </a:ext>
            </a:extLst>
          </p:cNvPr>
          <p:cNvSpPr/>
          <p:nvPr/>
        </p:nvSpPr>
        <p:spPr>
          <a:xfrm>
            <a:off x="1682925"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64EC312-6D89-3FF4-8909-09F25D14DC50}"/>
              </a:ext>
            </a:extLst>
          </p:cNvPr>
          <p:cNvSpPr txBox="1"/>
          <p:nvPr/>
        </p:nvSpPr>
        <p:spPr>
          <a:xfrm>
            <a:off x="1831846" y="3800139"/>
            <a:ext cx="1003380" cy="646331"/>
          </a:xfrm>
          <a:prstGeom prst="rect">
            <a:avLst/>
          </a:prstGeom>
          <a:noFill/>
        </p:spPr>
        <p:txBody>
          <a:bodyPr wrap="square" rtlCol="0">
            <a:spAutoFit/>
          </a:bodyPr>
          <a:lstStyle/>
          <a:p>
            <a:pPr algn="ctr"/>
            <a:r>
              <a:rPr lang="en-US" sz="1200" dirty="0"/>
              <a:t>Making it official &amp; attorneys</a:t>
            </a:r>
          </a:p>
        </p:txBody>
      </p:sp>
      <p:cxnSp>
        <p:nvCxnSpPr>
          <p:cNvPr id="39" name="Straight Arrow Connector 38">
            <a:extLst>
              <a:ext uri="{FF2B5EF4-FFF2-40B4-BE49-F238E27FC236}">
                <a16:creationId xmlns:a16="http://schemas.microsoft.com/office/drawing/2014/main" id="{A45E2098-1731-5826-CFE3-2C6814031101}"/>
              </a:ext>
            </a:extLst>
          </p:cNvPr>
          <p:cNvCxnSpPr>
            <a:cxnSpLocks/>
            <a:stCxn id="8" idx="2"/>
            <a:endCxn id="14" idx="6"/>
          </p:cNvCxnSpPr>
          <p:nvPr/>
        </p:nvCxnSpPr>
        <p:spPr>
          <a:xfrm flipH="1" flipV="1">
            <a:off x="3089146" y="4114987"/>
            <a:ext cx="779742" cy="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389300E1-2EDA-D668-8B9D-E34054D00E40}"/>
              </a:ext>
            </a:extLst>
          </p:cNvPr>
          <p:cNvSpPr/>
          <p:nvPr/>
        </p:nvSpPr>
        <p:spPr>
          <a:xfrm>
            <a:off x="3868888" y="3700408"/>
            <a:ext cx="1406221" cy="829160"/>
          </a:xfrm>
          <a:prstGeom prst="ellipse">
            <a:avLst/>
          </a:prstGeom>
          <a:solidFill>
            <a:srgbClr val="2787C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104B0CF-1E64-E2D2-2DD8-1ACB840910B3}"/>
              </a:ext>
            </a:extLst>
          </p:cNvPr>
          <p:cNvSpPr txBox="1"/>
          <p:nvPr/>
        </p:nvSpPr>
        <p:spPr>
          <a:xfrm>
            <a:off x="4117846" y="3884155"/>
            <a:ext cx="908304" cy="461665"/>
          </a:xfrm>
          <a:prstGeom prst="rect">
            <a:avLst/>
          </a:prstGeom>
          <a:noFill/>
        </p:spPr>
        <p:txBody>
          <a:bodyPr wrap="square" rtlCol="0">
            <a:spAutoFit/>
          </a:bodyPr>
          <a:lstStyle/>
          <a:p>
            <a:pPr algn="ctr"/>
            <a:r>
              <a:rPr lang="en-US" sz="1200" dirty="0"/>
              <a:t>Business plan</a:t>
            </a:r>
          </a:p>
        </p:txBody>
      </p:sp>
      <p:sp>
        <p:nvSpPr>
          <p:cNvPr id="6" name="Oval 5">
            <a:extLst>
              <a:ext uri="{FF2B5EF4-FFF2-40B4-BE49-F238E27FC236}">
                <a16:creationId xmlns:a16="http://schemas.microsoft.com/office/drawing/2014/main" id="{4CEE8005-D09F-A8A1-4A9A-E04DDA7FB807}"/>
              </a:ext>
            </a:extLst>
          </p:cNvPr>
          <p:cNvSpPr/>
          <p:nvPr/>
        </p:nvSpPr>
        <p:spPr>
          <a:xfrm>
            <a:off x="3868888" y="4772821"/>
            <a:ext cx="1406221" cy="82916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FA9006F-08BA-AE80-1286-64A60B84133C}"/>
              </a:ext>
            </a:extLst>
          </p:cNvPr>
          <p:cNvSpPr txBox="1"/>
          <p:nvPr/>
        </p:nvSpPr>
        <p:spPr>
          <a:xfrm>
            <a:off x="4117846" y="4956568"/>
            <a:ext cx="908304" cy="461665"/>
          </a:xfrm>
          <a:prstGeom prst="rect">
            <a:avLst/>
          </a:prstGeom>
          <a:solidFill>
            <a:schemeClr val="bg1"/>
          </a:solidFill>
        </p:spPr>
        <p:txBody>
          <a:bodyPr wrap="square" rtlCol="0">
            <a:spAutoFit/>
          </a:bodyPr>
          <a:lstStyle/>
          <a:p>
            <a:pPr algn="ctr"/>
            <a:r>
              <a:rPr lang="en-US" sz="1200" dirty="0"/>
              <a:t>Business pitch</a:t>
            </a:r>
          </a:p>
        </p:txBody>
      </p:sp>
      <p:cxnSp>
        <p:nvCxnSpPr>
          <p:cNvPr id="81" name="Straight Arrow Connector 80">
            <a:extLst>
              <a:ext uri="{FF2B5EF4-FFF2-40B4-BE49-F238E27FC236}">
                <a16:creationId xmlns:a16="http://schemas.microsoft.com/office/drawing/2014/main" id="{8C3EB630-538B-8E75-A366-52468F62AE52}"/>
              </a:ext>
            </a:extLst>
          </p:cNvPr>
          <p:cNvCxnSpPr>
            <a:cxnSpLocks/>
            <a:stCxn id="80" idx="0"/>
            <a:endCxn id="6" idx="4"/>
          </p:cNvCxnSpPr>
          <p:nvPr/>
        </p:nvCxnSpPr>
        <p:spPr>
          <a:xfrm flipV="1">
            <a:off x="4571999" y="5601981"/>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430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B3D20-5CDE-D75C-517F-16D1E61C52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56329F-8AC7-5FCD-8F19-4A2710956C40}"/>
              </a:ext>
            </a:extLst>
          </p:cNvPr>
          <p:cNvSpPr txBox="1"/>
          <p:nvPr/>
        </p:nvSpPr>
        <p:spPr>
          <a:xfrm>
            <a:off x="187213" y="596545"/>
            <a:ext cx="8769573" cy="318805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 is a business pitch and what is it used for?</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is in a pitch deck?</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How should entrepreneurs make presentations?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1D0407DB-F89F-4980-E5AF-86204B475EE3}"/>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Tree>
    <p:extLst>
      <p:ext uri="{BB962C8B-B14F-4D97-AF65-F5344CB8AC3E}">
        <p14:creationId xmlns:p14="http://schemas.microsoft.com/office/powerpoint/2010/main" val="151191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114364" y="851985"/>
            <a:ext cx="6659237" cy="492442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Business pitch</a:t>
            </a:r>
            <a:endParaRPr lang="en-US" sz="2400" dirty="0">
              <a:latin typeface="Poppins" panose="00000500000000000000" pitchFamily="2" charset="0"/>
              <a:cs typeface="Poppins" panose="00000500000000000000" pitchFamily="2" charset="0"/>
            </a:endParaRPr>
          </a:p>
          <a:p>
            <a:pPr algn="ctr">
              <a:lnSpc>
                <a:spcPct val="150000"/>
              </a:lnSpc>
            </a:pPr>
            <a:r>
              <a:rPr lang="en-US" sz="2000" dirty="0">
                <a:latin typeface="Poppins" panose="00000500000000000000" pitchFamily="2" charset="0"/>
                <a:cs typeface="Poppins" panose="00000500000000000000" pitchFamily="2" charset="0"/>
              </a:rPr>
              <a:t>A business pitch is a presentation of a new idea for a business, the future potential for an existing business, or the future potential of an addition/change to an existing business.</a:t>
            </a:r>
          </a:p>
          <a:p>
            <a:pPr algn="ctr">
              <a:lnSpc>
                <a:spcPct val="150000"/>
              </a:lnSpc>
            </a:pPr>
            <a:endParaRPr lang="en-US" sz="20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2000" b="1" dirty="0">
                <a:latin typeface="Poppins" panose="00000500000000000000" pitchFamily="2" charset="0"/>
                <a:cs typeface="Poppins" panose="00000500000000000000" pitchFamily="2" charset="0"/>
              </a:rPr>
              <a:t>Business pitches are built upon “decks” (herein pitch decks) </a:t>
            </a:r>
            <a:r>
              <a:rPr lang="en-US" sz="2000" dirty="0">
                <a:latin typeface="Poppins" panose="00000500000000000000" pitchFamily="2" charset="0"/>
                <a:cs typeface="Poppins" panose="00000500000000000000" pitchFamily="2" charset="0"/>
              </a:rPr>
              <a:t>– a set of slides that are visually appealing and provide concise and clear information;</a:t>
            </a:r>
          </a:p>
          <a:p>
            <a:endParaRPr lang="en-US" sz="20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2000" dirty="0">
                <a:latin typeface="Poppins" panose="00000500000000000000" pitchFamily="2" charset="0"/>
                <a:cs typeface="Poppins" panose="00000500000000000000" pitchFamily="2" charset="0"/>
              </a:rPr>
              <a:t>Pitches can be presented to different audiences.</a:t>
            </a:r>
          </a:p>
        </p:txBody>
      </p:sp>
      <p:sp>
        <p:nvSpPr>
          <p:cNvPr id="4" name="TextBox 3">
            <a:extLst>
              <a:ext uri="{FF2B5EF4-FFF2-40B4-BE49-F238E27FC236}">
                <a16:creationId xmlns:a16="http://schemas.microsoft.com/office/drawing/2014/main" id="{553A0B82-978C-19D9-51EC-7046AA65CD77}"/>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Tree>
    <p:extLst>
      <p:ext uri="{BB962C8B-B14F-4D97-AF65-F5344CB8AC3E}">
        <p14:creationId xmlns:p14="http://schemas.microsoft.com/office/powerpoint/2010/main" val="2319849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3A0B82-978C-19D9-51EC-7046AA65CD77}"/>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a:t>
            </a:r>
            <a:r>
              <a:rPr lang="en-US" sz="2400" b="1" dirty="0">
                <a:latin typeface="Poppins" panose="00000500000000000000" pitchFamily="2" charset="0"/>
                <a:cs typeface="Poppins" panose="00000500000000000000" pitchFamily="2" charset="0"/>
              </a:rPr>
              <a:t> </a:t>
            </a:r>
            <a:r>
              <a:rPr lang="en-US" sz="2400" dirty="0">
                <a:latin typeface="Poppins" panose="00000500000000000000" pitchFamily="2" charset="0"/>
                <a:cs typeface="Poppins" panose="00000500000000000000" pitchFamily="2" charset="0"/>
              </a:rPr>
              <a:t>Business pitch</a:t>
            </a:r>
          </a:p>
        </p:txBody>
      </p:sp>
      <p:sp>
        <p:nvSpPr>
          <p:cNvPr id="5" name="TextBox 4">
            <a:extLst>
              <a:ext uri="{FF2B5EF4-FFF2-40B4-BE49-F238E27FC236}">
                <a16:creationId xmlns:a16="http://schemas.microsoft.com/office/drawing/2014/main" id="{3F4E3C94-9D8A-29E5-02B9-4AE894ACF4B0}"/>
              </a:ext>
            </a:extLst>
          </p:cNvPr>
          <p:cNvSpPr txBox="1"/>
          <p:nvPr/>
        </p:nvSpPr>
        <p:spPr>
          <a:xfrm>
            <a:off x="146953" y="605095"/>
            <a:ext cx="8588827"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Uses of the business pitch</a:t>
            </a:r>
            <a:endParaRPr lang="en-US" sz="2400" dirty="0">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716F91B9-8F3E-C5A2-3C1A-A1377B8F21ED}"/>
              </a:ext>
            </a:extLst>
          </p:cNvPr>
          <p:cNvSpPr txBox="1"/>
          <p:nvPr/>
        </p:nvSpPr>
        <p:spPr>
          <a:xfrm>
            <a:off x="674038" y="1066760"/>
            <a:ext cx="7534656" cy="400110"/>
          </a:xfrm>
          <a:prstGeom prst="rect">
            <a:avLst/>
          </a:prstGeom>
          <a:noFill/>
        </p:spPr>
        <p:txBody>
          <a:bodyPr wrap="square">
            <a:spAutoFit/>
          </a:bodyPr>
          <a:lstStyle/>
          <a:p>
            <a:pPr algn="ctr"/>
            <a:r>
              <a:rPr lang="en-US" sz="2000" dirty="0"/>
              <a:t>There are at least three purposes for pitches:</a:t>
            </a:r>
          </a:p>
        </p:txBody>
      </p:sp>
      <p:graphicFrame>
        <p:nvGraphicFramePr>
          <p:cNvPr id="9" name="Table 8">
            <a:extLst>
              <a:ext uri="{FF2B5EF4-FFF2-40B4-BE49-F238E27FC236}">
                <a16:creationId xmlns:a16="http://schemas.microsoft.com/office/drawing/2014/main" id="{60AE036B-19DD-0AF0-DCD8-5B7D4664B4D1}"/>
              </a:ext>
            </a:extLst>
          </p:cNvPr>
          <p:cNvGraphicFramePr>
            <a:graphicFrameLocks noGrp="1"/>
          </p:cNvGraphicFramePr>
          <p:nvPr>
            <p:extLst>
              <p:ext uri="{D42A27DB-BD31-4B8C-83A1-F6EECF244321}">
                <p14:modId xmlns:p14="http://schemas.microsoft.com/office/powerpoint/2010/main" val="3731683773"/>
              </p:ext>
            </p:extLst>
          </p:nvPr>
        </p:nvGraphicFramePr>
        <p:xfrm>
          <a:off x="315468" y="1610300"/>
          <a:ext cx="8513064" cy="4211320"/>
        </p:xfrm>
        <a:graphic>
          <a:graphicData uri="http://schemas.openxmlformats.org/drawingml/2006/table">
            <a:tbl>
              <a:tblPr firstRow="1" bandRow="1">
                <a:tableStyleId>{5C22544A-7EE6-4342-B048-85BDC9FD1C3A}</a:tableStyleId>
              </a:tblPr>
              <a:tblGrid>
                <a:gridCol w="4256532">
                  <a:extLst>
                    <a:ext uri="{9D8B030D-6E8A-4147-A177-3AD203B41FA5}">
                      <a16:colId xmlns:a16="http://schemas.microsoft.com/office/drawing/2014/main" val="3279711898"/>
                    </a:ext>
                  </a:extLst>
                </a:gridCol>
                <a:gridCol w="4256532">
                  <a:extLst>
                    <a:ext uri="{9D8B030D-6E8A-4147-A177-3AD203B41FA5}">
                      <a16:colId xmlns:a16="http://schemas.microsoft.com/office/drawing/2014/main" val="3258539235"/>
                    </a:ext>
                  </a:extLst>
                </a:gridCol>
              </a:tblGrid>
              <a:tr h="370840">
                <a:tc>
                  <a:txBody>
                    <a:bodyPr/>
                    <a:lstStyle/>
                    <a:p>
                      <a:r>
                        <a:rPr lang="en-US" dirty="0">
                          <a:solidFill>
                            <a:schemeClr val="tx1"/>
                          </a:solidFill>
                        </a:rPr>
                        <a:t>Type of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Note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4010402"/>
                  </a:ext>
                </a:extLst>
              </a:tr>
              <a:tr h="370840">
                <a:tc>
                  <a:txBody>
                    <a:bodyPr/>
                    <a:lstStyle/>
                    <a:p>
                      <a:r>
                        <a:rPr lang="en-US" sz="1800" b="1" dirty="0"/>
                        <a:t>Feedback and iteration: </a:t>
                      </a:r>
                      <a:r>
                        <a:rPr lang="en-US" sz="1800" dirty="0"/>
                        <a:t>clarifying a business idea for the entrepreneur and those they are working with </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t>Pitch will often be made informally</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6048367"/>
                  </a:ext>
                </a:extLst>
              </a:tr>
              <a:tr h="370840">
                <a:tc>
                  <a:txBody>
                    <a:bodyPr/>
                    <a:lstStyle/>
                    <a:p>
                      <a:r>
                        <a:rPr lang="en-US" sz="1800" b="1" dirty="0"/>
                        <a:t>Communication: </a:t>
                      </a:r>
                      <a:r>
                        <a:rPr lang="en-US" sz="1800" dirty="0"/>
                        <a:t>communicate a vision for the future of a business to others including potential employees or partners </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chemeClr val="tx1"/>
                          </a:solidFill>
                        </a:rPr>
                        <a:t>Pitch will often be sent via email to others or presented formally</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7290899"/>
                  </a:ext>
                </a:extLst>
              </a:tr>
              <a:tr h="370840">
                <a:tc>
                  <a:txBody>
                    <a:bodyPr/>
                    <a:lstStyle/>
                    <a:p>
                      <a:r>
                        <a:rPr lang="en-US" sz="1800" b="1" dirty="0"/>
                        <a:t>Fundraising: </a:t>
                      </a:r>
                      <a:r>
                        <a:rPr lang="en-US" sz="1800" dirty="0"/>
                        <a:t>attracting investment from potential investors – either debt-based or equity-based </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chemeClr val="tx1"/>
                          </a:solidFill>
                        </a:rPr>
                        <a:t>Pitch will often be presented formally – or sent via email to others; when used in this way, the presentation might include additional text on its slides; when sent with a business plan, the pitch does not need extra text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6258938"/>
                  </a:ext>
                </a:extLst>
              </a:tr>
            </a:tbl>
          </a:graphicData>
        </a:graphic>
      </p:graphicFrame>
    </p:spTree>
    <p:extLst>
      <p:ext uri="{BB962C8B-B14F-4D97-AF65-F5344CB8AC3E}">
        <p14:creationId xmlns:p14="http://schemas.microsoft.com/office/powerpoint/2010/main" val="28825883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C7E91C39EF5B499751B0661CD21A4E" ma:contentTypeVersion="4" ma:contentTypeDescription="Create a new document." ma:contentTypeScope="" ma:versionID="692d79fc11a9144e36ecc0d174caf2ce">
  <xsd:schema xmlns:xsd="http://www.w3.org/2001/XMLSchema" xmlns:xs="http://www.w3.org/2001/XMLSchema" xmlns:p="http://schemas.microsoft.com/office/2006/metadata/properties" xmlns:ns2="10799513-0051-438b-8717-9f0c4fe6a907" targetNamespace="http://schemas.microsoft.com/office/2006/metadata/properties" ma:root="true" ma:fieldsID="8b647acd8a64dd43c1e92b8b8fa040c0" ns2:_="">
    <xsd:import namespace="10799513-0051-438b-8717-9f0c4fe6a90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799513-0051-438b-8717-9f0c4fe6a9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3C029D-B1BC-4607-A12F-0952A12CAC59}">
  <ds:schemaRefs>
    <ds:schemaRef ds:uri="http://schemas.microsoft.com/sharepoint/v3/contenttype/forms"/>
  </ds:schemaRefs>
</ds:datastoreItem>
</file>

<file path=customXml/itemProps2.xml><?xml version="1.0" encoding="utf-8"?>
<ds:datastoreItem xmlns:ds="http://schemas.openxmlformats.org/officeDocument/2006/customXml" ds:itemID="{230DBCC6-87FA-46CC-8733-F9B051163BD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D7926C0-FCCE-453E-A846-B0F12F5374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799513-0051-438b-8717-9f0c4fe6a9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19867</TotalTime>
  <Words>6772</Words>
  <Application>Microsoft Office PowerPoint</Application>
  <PresentationFormat>On-screen Show (4:3)</PresentationFormat>
  <Paragraphs>689</Paragraphs>
  <Slides>60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Aptos</vt:lpstr>
      <vt:lpstr>Aptos Display</vt:lpstr>
      <vt:lpstr>Aptos Narrow</vt:lpstr>
      <vt:lpstr>Arial</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Glosenberg, Alexander</dc:creator>
  <cp:lastModifiedBy>Glosenberg, Alexander</cp:lastModifiedBy>
  <cp:revision>302</cp:revision>
  <cp:lastPrinted>2024-10-22T23:51:59Z</cp:lastPrinted>
  <dcterms:created xsi:type="dcterms:W3CDTF">2024-10-09T23:37:00Z</dcterms:created>
  <dcterms:modified xsi:type="dcterms:W3CDTF">2025-02-03T21:57:34Z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0x0101005EC7E91C39EF5B499751B0661CD21A4E</vt:lpwstr>
  </property>
</Properties>
</file>