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54"/>
  </p:notesMasterIdLst>
  <p:sldIdLst>
    <p:sldId id="256" r:id="rId5"/>
    <p:sldId id="428" r:id="rId6"/>
    <p:sldId id="429" r:id="rId7"/>
    <p:sldId id="367" r:id="rId8"/>
    <p:sldId id="668" r:id="rId9"/>
    <p:sldId id="265" r:id="rId10"/>
    <p:sldId id="539" r:id="rId11"/>
    <p:sldId id="373" r:id="rId12"/>
    <p:sldId id="474" r:id="rId13"/>
    <p:sldId id="538" r:id="rId14"/>
    <p:sldId id="475" r:id="rId15"/>
    <p:sldId id="496" r:id="rId16"/>
    <p:sldId id="497" r:id="rId17"/>
    <p:sldId id="476" r:id="rId18"/>
    <p:sldId id="498" r:id="rId19"/>
    <p:sldId id="477" r:id="rId20"/>
    <p:sldId id="487" r:id="rId21"/>
    <p:sldId id="540" r:id="rId22"/>
    <p:sldId id="485" r:id="rId23"/>
    <p:sldId id="541" r:id="rId24"/>
    <p:sldId id="493" r:id="rId25"/>
    <p:sldId id="499" r:id="rId26"/>
    <p:sldId id="534" r:id="rId27"/>
    <p:sldId id="500" r:id="rId28"/>
    <p:sldId id="501" r:id="rId29"/>
    <p:sldId id="533" r:id="rId30"/>
    <p:sldId id="502" r:id="rId31"/>
    <p:sldId id="535" r:id="rId32"/>
    <p:sldId id="503" r:id="rId33"/>
    <p:sldId id="504" r:id="rId34"/>
    <p:sldId id="505" r:id="rId35"/>
    <p:sldId id="506" r:id="rId36"/>
    <p:sldId id="507" r:id="rId37"/>
    <p:sldId id="509" r:id="rId38"/>
    <p:sldId id="512" r:id="rId39"/>
    <p:sldId id="536" r:id="rId40"/>
    <p:sldId id="671" r:id="rId41"/>
    <p:sldId id="531" r:id="rId42"/>
    <p:sldId id="528" r:id="rId43"/>
    <p:sldId id="510" r:id="rId44"/>
    <p:sldId id="492" r:id="rId45"/>
    <p:sldId id="490" r:id="rId46"/>
    <p:sldId id="537" r:id="rId47"/>
    <p:sldId id="491" r:id="rId48"/>
    <p:sldId id="543" r:id="rId49"/>
    <p:sldId id="526" r:id="rId50"/>
    <p:sldId id="544" r:id="rId51"/>
    <p:sldId id="669" r:id="rId52"/>
    <p:sldId id="670"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A25772-8DF3-436B-C1C0-5499E7E41296}" name="Miranda Rodriguez" initials="MR" userId="S::miranda@thecenterbylendistry.org::99bc4226-6f35-4293-a452-c0f617a1ebf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8D0"/>
    <a:srgbClr val="F6B021"/>
    <a:srgbClr val="C1CA2F"/>
    <a:srgbClr val="233973"/>
    <a:srgbClr val="D3D8D4"/>
    <a:srgbClr val="F7AF21"/>
    <a:srgbClr val="8C8C8C"/>
    <a:srgbClr val="C33E30"/>
    <a:srgbClr val="C43D2F"/>
    <a:srgbClr val="55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0315" autoAdjust="0"/>
  </p:normalViewPr>
  <p:slideViewPr>
    <p:cSldViewPr snapToGrid="0">
      <p:cViewPr varScale="1">
        <p:scale>
          <a:sx n="83" d="100"/>
          <a:sy n="83" d="100"/>
        </p:scale>
        <p:origin x="154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CC750-E870-4F40-8409-D9AA4350557C}" type="datetimeFigureOut">
              <a:rPr lang="en-US" smtClean="0"/>
              <a:t>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37DBB-0B83-438C-BC68-DE72AFE8E986}" type="slidenum">
              <a:rPr lang="en-US" smtClean="0"/>
              <a:t>‹#›</a:t>
            </a:fld>
            <a:endParaRPr lang="en-US"/>
          </a:p>
        </p:txBody>
      </p:sp>
    </p:spTree>
    <p:extLst>
      <p:ext uri="{BB962C8B-B14F-4D97-AF65-F5344CB8AC3E}">
        <p14:creationId xmlns:p14="http://schemas.microsoft.com/office/powerpoint/2010/main" val="3386537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a:t>
            </a:fld>
            <a:endParaRPr lang="en-US"/>
          </a:p>
        </p:txBody>
      </p:sp>
    </p:spTree>
    <p:extLst>
      <p:ext uri="{BB962C8B-B14F-4D97-AF65-F5344CB8AC3E}">
        <p14:creationId xmlns:p14="http://schemas.microsoft.com/office/powerpoint/2010/main" val="2683045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parts in red</a:t>
            </a:r>
          </a:p>
        </p:txBody>
      </p:sp>
      <p:sp>
        <p:nvSpPr>
          <p:cNvPr id="4" name="Slide Number Placeholder 3"/>
          <p:cNvSpPr>
            <a:spLocks noGrp="1"/>
          </p:cNvSpPr>
          <p:nvPr>
            <p:ph type="sldNum" sz="quarter" idx="5"/>
          </p:nvPr>
        </p:nvSpPr>
        <p:spPr/>
        <p:txBody>
          <a:bodyPr/>
          <a:lstStyle/>
          <a:p>
            <a:fld id="{FD337DBB-0B83-438C-BC68-DE72AFE8E986}" type="slidenum">
              <a:rPr lang="en-US" smtClean="0"/>
              <a:t>17</a:t>
            </a:fld>
            <a:endParaRPr lang="en-US"/>
          </a:p>
        </p:txBody>
      </p:sp>
    </p:spTree>
    <p:extLst>
      <p:ext uri="{BB962C8B-B14F-4D97-AF65-F5344CB8AC3E}">
        <p14:creationId xmlns:p14="http://schemas.microsoft.com/office/powerpoint/2010/main" val="3006103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18</a:t>
            </a:fld>
            <a:endParaRPr lang="en-US"/>
          </a:p>
        </p:txBody>
      </p:sp>
    </p:spTree>
    <p:extLst>
      <p:ext uri="{BB962C8B-B14F-4D97-AF65-F5344CB8AC3E}">
        <p14:creationId xmlns:p14="http://schemas.microsoft.com/office/powerpoint/2010/main" val="2153414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19</a:t>
            </a:fld>
            <a:endParaRPr lang="en-US"/>
          </a:p>
        </p:txBody>
      </p:sp>
    </p:spTree>
    <p:extLst>
      <p:ext uri="{BB962C8B-B14F-4D97-AF65-F5344CB8AC3E}">
        <p14:creationId xmlns:p14="http://schemas.microsoft.com/office/powerpoint/2010/main" val="4090844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20</a:t>
            </a:fld>
            <a:endParaRPr lang="en-US"/>
          </a:p>
        </p:txBody>
      </p:sp>
    </p:spTree>
    <p:extLst>
      <p:ext uri="{BB962C8B-B14F-4D97-AF65-F5344CB8AC3E}">
        <p14:creationId xmlns:p14="http://schemas.microsoft.com/office/powerpoint/2010/main" val="3925104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23</a:t>
            </a:fld>
            <a:endParaRPr lang="en-US"/>
          </a:p>
        </p:txBody>
      </p:sp>
    </p:spTree>
    <p:extLst>
      <p:ext uri="{BB962C8B-B14F-4D97-AF65-F5344CB8AC3E}">
        <p14:creationId xmlns:p14="http://schemas.microsoft.com/office/powerpoint/2010/main" val="2685032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24</a:t>
            </a:fld>
            <a:endParaRPr lang="en-US"/>
          </a:p>
        </p:txBody>
      </p:sp>
    </p:spTree>
    <p:extLst>
      <p:ext uri="{BB962C8B-B14F-4D97-AF65-F5344CB8AC3E}">
        <p14:creationId xmlns:p14="http://schemas.microsoft.com/office/powerpoint/2010/main" val="1488186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39</a:t>
            </a:fld>
            <a:endParaRPr lang="en-US"/>
          </a:p>
        </p:txBody>
      </p:sp>
    </p:spTree>
    <p:extLst>
      <p:ext uri="{BB962C8B-B14F-4D97-AF65-F5344CB8AC3E}">
        <p14:creationId xmlns:p14="http://schemas.microsoft.com/office/powerpoint/2010/main" val="3911508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40</a:t>
            </a:fld>
            <a:endParaRPr lang="en-US"/>
          </a:p>
        </p:txBody>
      </p:sp>
    </p:spTree>
    <p:extLst>
      <p:ext uri="{BB962C8B-B14F-4D97-AF65-F5344CB8AC3E}">
        <p14:creationId xmlns:p14="http://schemas.microsoft.com/office/powerpoint/2010/main" val="1986702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41</a:t>
            </a:fld>
            <a:endParaRPr lang="en-US"/>
          </a:p>
        </p:txBody>
      </p:sp>
    </p:spTree>
    <p:extLst>
      <p:ext uri="{BB962C8B-B14F-4D97-AF65-F5344CB8AC3E}">
        <p14:creationId xmlns:p14="http://schemas.microsoft.com/office/powerpoint/2010/main" val="737332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43</a:t>
            </a:fld>
            <a:endParaRPr lang="en-US"/>
          </a:p>
        </p:txBody>
      </p:sp>
    </p:spTree>
    <p:extLst>
      <p:ext uri="{BB962C8B-B14F-4D97-AF65-F5344CB8AC3E}">
        <p14:creationId xmlns:p14="http://schemas.microsoft.com/office/powerpoint/2010/main" val="170340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4</a:t>
            </a:fld>
            <a:endParaRPr lang="en-US"/>
          </a:p>
        </p:txBody>
      </p:sp>
    </p:spTree>
    <p:extLst>
      <p:ext uri="{BB962C8B-B14F-4D97-AF65-F5344CB8AC3E}">
        <p14:creationId xmlns:p14="http://schemas.microsoft.com/office/powerpoint/2010/main" val="1339491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45</a:t>
            </a:fld>
            <a:endParaRPr lang="en-US"/>
          </a:p>
        </p:txBody>
      </p:sp>
    </p:spTree>
    <p:extLst>
      <p:ext uri="{BB962C8B-B14F-4D97-AF65-F5344CB8AC3E}">
        <p14:creationId xmlns:p14="http://schemas.microsoft.com/office/powerpoint/2010/main" val="1227592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47</a:t>
            </a:fld>
            <a:endParaRPr lang="en-US"/>
          </a:p>
        </p:txBody>
      </p:sp>
    </p:spTree>
    <p:extLst>
      <p:ext uri="{BB962C8B-B14F-4D97-AF65-F5344CB8AC3E}">
        <p14:creationId xmlns:p14="http://schemas.microsoft.com/office/powerpoint/2010/main" val="347898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6</a:t>
            </a:fld>
            <a:endParaRPr lang="en-US"/>
          </a:p>
        </p:txBody>
      </p:sp>
    </p:spTree>
    <p:extLst>
      <p:ext uri="{BB962C8B-B14F-4D97-AF65-F5344CB8AC3E}">
        <p14:creationId xmlns:p14="http://schemas.microsoft.com/office/powerpoint/2010/main" val="1352254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7</a:t>
            </a:fld>
            <a:endParaRPr lang="en-US"/>
          </a:p>
        </p:txBody>
      </p:sp>
    </p:spTree>
    <p:extLst>
      <p:ext uri="{BB962C8B-B14F-4D97-AF65-F5344CB8AC3E}">
        <p14:creationId xmlns:p14="http://schemas.microsoft.com/office/powerpoint/2010/main" val="2098034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8</a:t>
            </a:fld>
            <a:endParaRPr lang="en-US"/>
          </a:p>
        </p:txBody>
      </p:sp>
    </p:spTree>
    <p:extLst>
      <p:ext uri="{BB962C8B-B14F-4D97-AF65-F5344CB8AC3E}">
        <p14:creationId xmlns:p14="http://schemas.microsoft.com/office/powerpoint/2010/main" val="1659706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10</a:t>
            </a:fld>
            <a:endParaRPr lang="en-US"/>
          </a:p>
        </p:txBody>
      </p:sp>
    </p:spTree>
    <p:extLst>
      <p:ext uri="{BB962C8B-B14F-4D97-AF65-F5344CB8AC3E}">
        <p14:creationId xmlns:p14="http://schemas.microsoft.com/office/powerpoint/2010/main" val="1886058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11</a:t>
            </a:fld>
            <a:endParaRPr lang="en-US"/>
          </a:p>
        </p:txBody>
      </p:sp>
    </p:spTree>
    <p:extLst>
      <p:ext uri="{BB962C8B-B14F-4D97-AF65-F5344CB8AC3E}">
        <p14:creationId xmlns:p14="http://schemas.microsoft.com/office/powerpoint/2010/main" val="1523642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12</a:t>
            </a:fld>
            <a:endParaRPr lang="en-US"/>
          </a:p>
        </p:txBody>
      </p:sp>
    </p:spTree>
    <p:extLst>
      <p:ext uri="{BB962C8B-B14F-4D97-AF65-F5344CB8AC3E}">
        <p14:creationId xmlns:p14="http://schemas.microsoft.com/office/powerpoint/2010/main" val="2707009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16</a:t>
            </a:fld>
            <a:endParaRPr lang="en-US"/>
          </a:p>
        </p:txBody>
      </p:sp>
    </p:spTree>
    <p:extLst>
      <p:ext uri="{BB962C8B-B14F-4D97-AF65-F5344CB8AC3E}">
        <p14:creationId xmlns:p14="http://schemas.microsoft.com/office/powerpoint/2010/main" val="3210140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C47400-E557-492C-86D1-E30A5214F330}" type="datetime1">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151182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2D6FFC-3D90-486D-89CB-8B78C0706D98}" type="datetime1">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731298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091A63-ACD3-4E9C-AF7C-1F7F9B2F8FCD}" type="datetime1">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271204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440E31-FB23-49FD-B737-E9E9297EF9AA}" type="datetime1">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349046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63CB05-5486-4CE5-92C4-03E8AA7F9497}" type="datetime1">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4137485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DE8D77-A33A-435E-8ED9-057CB763222D}" type="datetime1">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290912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A364D8-A4DE-48E0-925D-66BEE3BAC07A}" type="datetime1">
              <a:rPr lang="en-US" smtClean="0"/>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258420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CCBCE3-1B40-49AC-BF71-ED2F755F830F}" type="datetime1">
              <a:rPr lang="en-US" smtClean="0"/>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3963845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55BC9-B11A-4865-916E-E721AEE13650}" type="datetime1">
              <a:rPr lang="en-US" smtClean="0"/>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3566094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DCA3F3-89D1-4D5A-80C5-F9786F4C089F}" type="datetime1">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2667155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34FE66-3D3C-4717-B267-0F9EB0E8938B}" type="datetime1">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356900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52ACCB-93A1-48F6-AE65-1FC230E02081}" type="datetime1">
              <a:rPr lang="en-US" smtClean="0"/>
              <a:t>2/5/2025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908563-C900-41CC-A033-8EED90B9B7A2}" type="slidenum">
              <a:rPr lang="en-US" smtClean="0"/>
              <a:t>‹#›</a:t>
            </a:fld>
            <a:endParaRPr lang="en-US"/>
          </a:p>
        </p:txBody>
      </p:sp>
    </p:spTree>
    <p:extLst>
      <p:ext uri="{BB962C8B-B14F-4D97-AF65-F5344CB8AC3E}">
        <p14:creationId xmlns:p14="http://schemas.microsoft.com/office/powerpoint/2010/main" val="624942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5;p1">
            <a:extLst>
              <a:ext uri="{FF2B5EF4-FFF2-40B4-BE49-F238E27FC236}">
                <a16:creationId xmlns:a16="http://schemas.microsoft.com/office/drawing/2014/main" id="{2262E45B-3F17-0243-7546-19E282E8CD31}"/>
              </a:ext>
            </a:extLst>
          </p:cNvPr>
          <p:cNvSpPr/>
          <p:nvPr/>
        </p:nvSpPr>
        <p:spPr>
          <a:xfrm>
            <a:off x="3173861" y="265360"/>
            <a:ext cx="2962656" cy="1225111"/>
          </a:xfrm>
          <a:custGeom>
            <a:avLst/>
            <a:gdLst/>
            <a:ahLst/>
            <a:cxnLst/>
            <a:rect l="l" t="t" r="r" b="b"/>
            <a:pathLst>
              <a:path w="6440489" h="2714068" extrusionOk="0">
                <a:moveTo>
                  <a:pt x="0" y="0"/>
                </a:moveTo>
                <a:lnTo>
                  <a:pt x="6440489" y="0"/>
                </a:lnTo>
                <a:lnTo>
                  <a:pt x="6440489" y="2714069"/>
                </a:lnTo>
                <a:lnTo>
                  <a:pt x="0" y="2714069"/>
                </a:lnTo>
                <a:lnTo>
                  <a:pt x="0" y="0"/>
                </a:lnTo>
                <a:close/>
              </a:path>
            </a:pathLst>
          </a:custGeom>
          <a:blipFill rotWithShape="1">
            <a:blip r:embed="rId3">
              <a:alphaModFix/>
            </a:blip>
            <a:stretch>
              <a:fillRect/>
            </a:stretch>
          </a:blipFill>
          <a:ln>
            <a:noFill/>
          </a:ln>
        </p:spPr>
        <p:txBody>
          <a:bodyPr/>
          <a:lstStyle/>
          <a:p>
            <a:endParaRPr lang="en-US" dirty="0"/>
          </a:p>
        </p:txBody>
      </p:sp>
      <p:sp>
        <p:nvSpPr>
          <p:cNvPr id="5" name="Google Shape;94;p1">
            <a:extLst>
              <a:ext uri="{FF2B5EF4-FFF2-40B4-BE49-F238E27FC236}">
                <a16:creationId xmlns:a16="http://schemas.microsoft.com/office/drawing/2014/main" id="{18976BE1-DF2A-9884-FE6F-BCB8B9BE8600}"/>
              </a:ext>
            </a:extLst>
          </p:cNvPr>
          <p:cNvSpPr/>
          <p:nvPr/>
        </p:nvSpPr>
        <p:spPr>
          <a:xfrm>
            <a:off x="4043436" y="5120667"/>
            <a:ext cx="1223507" cy="1159989"/>
          </a:xfrm>
          <a:custGeom>
            <a:avLst/>
            <a:gdLst/>
            <a:ahLst/>
            <a:cxnLst/>
            <a:rect l="l" t="t" r="r" b="b"/>
            <a:pathLst>
              <a:path w="1475961" h="1475961" extrusionOk="0">
                <a:moveTo>
                  <a:pt x="0" y="0"/>
                </a:moveTo>
                <a:lnTo>
                  <a:pt x="1475961" y="0"/>
                </a:lnTo>
                <a:lnTo>
                  <a:pt x="1475961" y="1475962"/>
                </a:lnTo>
                <a:lnTo>
                  <a:pt x="0" y="1475962"/>
                </a:lnTo>
                <a:lnTo>
                  <a:pt x="0" y="0"/>
                </a:lnTo>
                <a:close/>
              </a:path>
            </a:pathLst>
          </a:custGeom>
          <a:blipFill rotWithShape="1">
            <a:blip r:embed="rId4">
              <a:alphaModFix/>
            </a:blip>
            <a:stretch>
              <a:fillRect/>
            </a:stretch>
          </a:blipFill>
          <a:ln>
            <a:noFill/>
          </a:ln>
        </p:spPr>
        <p:txBody>
          <a:bodyPr/>
          <a:lstStyle/>
          <a:p>
            <a:endParaRPr lang="en-US" dirty="0"/>
          </a:p>
        </p:txBody>
      </p:sp>
      <p:pic>
        <p:nvPicPr>
          <p:cNvPr id="8" name="Picture 7">
            <a:extLst>
              <a:ext uri="{FF2B5EF4-FFF2-40B4-BE49-F238E27FC236}">
                <a16:creationId xmlns:a16="http://schemas.microsoft.com/office/drawing/2014/main" id="{A94EC4CA-DF99-77D9-FFB4-C870BF880BED}"/>
              </a:ext>
            </a:extLst>
          </p:cNvPr>
          <p:cNvPicPr>
            <a:picLocks noChangeAspect="1"/>
          </p:cNvPicPr>
          <p:nvPr/>
        </p:nvPicPr>
        <p:blipFill>
          <a:blip r:embed="rId5"/>
          <a:stretch>
            <a:fillRect/>
          </a:stretch>
        </p:blipFill>
        <p:spPr>
          <a:xfrm>
            <a:off x="6612094" y="176951"/>
            <a:ext cx="2288181" cy="2212983"/>
          </a:xfrm>
          <a:prstGeom prst="rect">
            <a:avLst/>
          </a:prstGeom>
        </p:spPr>
      </p:pic>
      <p:pic>
        <p:nvPicPr>
          <p:cNvPr id="9" name="Picture 8">
            <a:extLst>
              <a:ext uri="{FF2B5EF4-FFF2-40B4-BE49-F238E27FC236}">
                <a16:creationId xmlns:a16="http://schemas.microsoft.com/office/drawing/2014/main" id="{314B3F1C-9645-CC71-E1B5-6F851A4E5760}"/>
              </a:ext>
            </a:extLst>
          </p:cNvPr>
          <p:cNvPicPr>
            <a:picLocks noChangeAspect="1"/>
          </p:cNvPicPr>
          <p:nvPr/>
        </p:nvPicPr>
        <p:blipFill>
          <a:blip r:embed="rId6"/>
          <a:stretch>
            <a:fillRect/>
          </a:stretch>
        </p:blipFill>
        <p:spPr>
          <a:xfrm>
            <a:off x="6612094" y="4953836"/>
            <a:ext cx="1487553" cy="1493649"/>
          </a:xfrm>
          <a:prstGeom prst="rect">
            <a:avLst/>
          </a:prstGeom>
        </p:spPr>
      </p:pic>
      <p:pic>
        <p:nvPicPr>
          <p:cNvPr id="1026" name="Picture 2" descr="Lendistry | Small Business Lending">
            <a:extLst>
              <a:ext uri="{FF2B5EF4-FFF2-40B4-BE49-F238E27FC236}">
                <a16:creationId xmlns:a16="http://schemas.microsoft.com/office/drawing/2014/main" id="{779F8FE4-A7AC-9469-28AA-1BBB7C9CAE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884" y="5213017"/>
            <a:ext cx="2579561" cy="9752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8336B47-A3CA-EAB4-B9C4-F46B03CE802E}"/>
              </a:ext>
            </a:extLst>
          </p:cNvPr>
          <p:cNvPicPr>
            <a:picLocks noChangeAspect="1"/>
          </p:cNvPicPr>
          <p:nvPr/>
        </p:nvPicPr>
        <p:blipFill>
          <a:blip r:embed="rId5"/>
          <a:stretch>
            <a:fillRect/>
          </a:stretch>
        </p:blipFill>
        <p:spPr>
          <a:xfrm flipH="1">
            <a:off x="326840" y="41970"/>
            <a:ext cx="2288180" cy="2212982"/>
          </a:xfrm>
          <a:prstGeom prst="rect">
            <a:avLst/>
          </a:prstGeom>
        </p:spPr>
      </p:pic>
      <p:sp>
        <p:nvSpPr>
          <p:cNvPr id="11" name="TextBox 10">
            <a:extLst>
              <a:ext uri="{FF2B5EF4-FFF2-40B4-BE49-F238E27FC236}">
                <a16:creationId xmlns:a16="http://schemas.microsoft.com/office/drawing/2014/main" id="{D01AA938-CF71-8034-D494-E42DB01C7CBB}"/>
              </a:ext>
            </a:extLst>
          </p:cNvPr>
          <p:cNvSpPr txBox="1"/>
          <p:nvPr/>
        </p:nvSpPr>
        <p:spPr>
          <a:xfrm>
            <a:off x="127321" y="2021909"/>
            <a:ext cx="8889357" cy="1077218"/>
          </a:xfrm>
          <a:prstGeom prst="rect">
            <a:avLst/>
          </a:prstGeom>
          <a:noFill/>
        </p:spPr>
        <p:txBody>
          <a:bodyPr wrap="square" rtlCol="0">
            <a:spAutoFit/>
          </a:bodyPr>
          <a:lstStyle/>
          <a:p>
            <a:pPr algn="ctr"/>
            <a:r>
              <a:rPr lang="en-US" sz="3200" b="1" dirty="0">
                <a:latin typeface="Poppins" panose="00000500000000000000" pitchFamily="2" charset="0"/>
                <a:cs typeface="Poppins" panose="00000500000000000000" pitchFamily="2" charset="0"/>
              </a:rPr>
              <a:t>Getting money (financing) via loans or equity investment – an introduction</a:t>
            </a:r>
          </a:p>
        </p:txBody>
      </p:sp>
      <p:sp>
        <p:nvSpPr>
          <p:cNvPr id="12" name="TextBox 11">
            <a:extLst>
              <a:ext uri="{FF2B5EF4-FFF2-40B4-BE49-F238E27FC236}">
                <a16:creationId xmlns:a16="http://schemas.microsoft.com/office/drawing/2014/main" id="{C5738597-5906-1610-9C88-DA2C03EC4C0F}"/>
              </a:ext>
            </a:extLst>
          </p:cNvPr>
          <p:cNvSpPr txBox="1"/>
          <p:nvPr/>
        </p:nvSpPr>
        <p:spPr>
          <a:xfrm>
            <a:off x="0" y="3413646"/>
            <a:ext cx="9144000" cy="830997"/>
          </a:xfrm>
          <a:prstGeom prst="rect">
            <a:avLst/>
          </a:prstGeom>
          <a:gradFill flip="none" rotWithShape="1">
            <a:gsLst>
              <a:gs pos="0">
                <a:srgbClr val="233973"/>
              </a:gs>
              <a:gs pos="36000">
                <a:srgbClr val="C1CA2F"/>
              </a:gs>
              <a:gs pos="84000">
                <a:srgbClr val="67ACBC"/>
              </a:gs>
              <a:gs pos="100000">
                <a:srgbClr val="558E8E">
                  <a:lumMod val="96000"/>
                  <a:lumOff val="4000"/>
                </a:srgbClr>
              </a:gs>
              <a:gs pos="59000">
                <a:srgbClr val="F7AF21"/>
              </a:gs>
            </a:gsLst>
            <a:lin ang="0" scaled="1"/>
            <a:tileRect/>
          </a:gradFill>
        </p:spPr>
        <p:txBody>
          <a:bodyPr wrap="square" rtlCol="0">
            <a:spAutoFit/>
          </a:bodyPr>
          <a:lstStyle/>
          <a:p>
            <a:pPr algn="ctr"/>
            <a:r>
              <a:rPr lang="en-US" sz="2400" b="1" dirty="0">
                <a:latin typeface="Poppins" panose="00000500000000000000" pitchFamily="2" charset="0"/>
                <a:cs typeface="Poppins" panose="00000500000000000000" pitchFamily="2" charset="0"/>
              </a:rPr>
              <a:t>REACH Hub</a:t>
            </a:r>
            <a:endParaRPr lang="en-US" sz="2400" dirty="0">
              <a:latin typeface="Poppins" panose="00000500000000000000" pitchFamily="2" charset="0"/>
              <a:cs typeface="Poppins" panose="00000500000000000000" pitchFamily="2" charset="0"/>
            </a:endParaRPr>
          </a:p>
          <a:p>
            <a:pPr algn="ctr"/>
            <a:r>
              <a:rPr lang="en-US" sz="2400" dirty="0">
                <a:latin typeface="Poppins" panose="00000500000000000000" pitchFamily="2" charset="0"/>
                <a:cs typeface="Poppins" panose="00000500000000000000" pitchFamily="2" charset="0"/>
              </a:rPr>
              <a:t>Resources for Entrepreneurship Advising &amp; Coaching</a:t>
            </a:r>
          </a:p>
        </p:txBody>
      </p:sp>
    </p:spTree>
    <p:extLst>
      <p:ext uri="{BB962C8B-B14F-4D97-AF65-F5344CB8AC3E}">
        <p14:creationId xmlns:p14="http://schemas.microsoft.com/office/powerpoint/2010/main" val="2843064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111382"/>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Why get financing?</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Different ways of getting financing</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Advantages/disadvantages of different financing methods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Examples of businesses getting financing</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Credit readiness - due diligence and creditworthiness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Tree>
    <p:extLst>
      <p:ext uri="{BB962C8B-B14F-4D97-AF65-F5344CB8AC3E}">
        <p14:creationId xmlns:p14="http://schemas.microsoft.com/office/powerpoint/2010/main" val="991845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565EFA48-9847-414F-8A23-DA068259E5F1}"/>
              </a:ext>
            </a:extLst>
          </p:cNvPr>
          <p:cNvGraphicFramePr>
            <a:graphicFrameLocks noGrp="1"/>
          </p:cNvGraphicFramePr>
          <p:nvPr>
            <p:extLst>
              <p:ext uri="{D42A27DB-BD31-4B8C-83A1-F6EECF244321}">
                <p14:modId xmlns:p14="http://schemas.microsoft.com/office/powerpoint/2010/main" val="3107421138"/>
              </p:ext>
            </p:extLst>
          </p:nvPr>
        </p:nvGraphicFramePr>
        <p:xfrm>
          <a:off x="187212" y="1335142"/>
          <a:ext cx="8769572" cy="5299076"/>
        </p:xfrm>
        <a:graphic>
          <a:graphicData uri="http://schemas.openxmlformats.org/drawingml/2006/table">
            <a:tbl>
              <a:tblPr firstRow="1" bandRow="1">
                <a:tableStyleId>{5C22544A-7EE6-4342-B048-85BDC9FD1C3A}</a:tableStyleId>
              </a:tblPr>
              <a:tblGrid>
                <a:gridCol w="1171688">
                  <a:extLst>
                    <a:ext uri="{9D8B030D-6E8A-4147-A177-3AD203B41FA5}">
                      <a16:colId xmlns:a16="http://schemas.microsoft.com/office/drawing/2014/main" val="1955501555"/>
                    </a:ext>
                  </a:extLst>
                </a:gridCol>
                <a:gridCol w="2346826">
                  <a:extLst>
                    <a:ext uri="{9D8B030D-6E8A-4147-A177-3AD203B41FA5}">
                      <a16:colId xmlns:a16="http://schemas.microsoft.com/office/drawing/2014/main" val="3210856273"/>
                    </a:ext>
                  </a:extLst>
                </a:gridCol>
                <a:gridCol w="2695074">
                  <a:extLst>
                    <a:ext uri="{9D8B030D-6E8A-4147-A177-3AD203B41FA5}">
                      <a16:colId xmlns:a16="http://schemas.microsoft.com/office/drawing/2014/main" val="3863525252"/>
                    </a:ext>
                  </a:extLst>
                </a:gridCol>
                <a:gridCol w="2555984">
                  <a:extLst>
                    <a:ext uri="{9D8B030D-6E8A-4147-A177-3AD203B41FA5}">
                      <a16:colId xmlns:a16="http://schemas.microsoft.com/office/drawing/2014/main" val="1234075861"/>
                    </a:ext>
                  </a:extLst>
                </a:gridCol>
              </a:tblGrid>
              <a:tr h="2649538">
                <a:tc>
                  <a:txBody>
                    <a:bodyPr/>
                    <a:lstStyle/>
                    <a:p>
                      <a:r>
                        <a:rPr lang="en-US" sz="1600" dirty="0">
                          <a:solidFill>
                            <a:schemeClr val="tx1"/>
                          </a:solidFill>
                        </a:rPr>
                        <a:t>The business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6608216"/>
                  </a:ext>
                </a:extLst>
              </a:tr>
              <a:tr h="2649538">
                <a:tc>
                  <a:txBody>
                    <a:bodyPr/>
                    <a:lstStyle/>
                    <a:p>
                      <a:r>
                        <a:rPr lang="en-US" sz="1600" b="1" dirty="0">
                          <a:solidFill>
                            <a:schemeClr val="tx1"/>
                          </a:solidFill>
                        </a:rPr>
                        <a:t>The needs of the business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8072587"/>
                  </a:ext>
                </a:extLst>
              </a:tr>
            </a:tbl>
          </a:graphicData>
        </a:graphic>
      </p:graphicFrame>
      <p:sp>
        <p:nvSpPr>
          <p:cNvPr id="2" name="TextBox 1">
            <a:extLst>
              <a:ext uri="{FF2B5EF4-FFF2-40B4-BE49-F238E27FC236}">
                <a16:creationId xmlns:a16="http://schemas.microsoft.com/office/drawing/2014/main" id="{3F4E3C94-9D8A-29E5-02B9-4AE894ACF4B0}"/>
              </a:ext>
            </a:extLst>
          </p:cNvPr>
          <p:cNvSpPr txBox="1"/>
          <p:nvPr/>
        </p:nvSpPr>
        <p:spPr>
          <a:xfrm>
            <a:off x="187213" y="667571"/>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Examples of why businesses get finance</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pic>
        <p:nvPicPr>
          <p:cNvPr id="3" name="Picture 2">
            <a:extLst>
              <a:ext uri="{FF2B5EF4-FFF2-40B4-BE49-F238E27FC236}">
                <a16:creationId xmlns:a16="http://schemas.microsoft.com/office/drawing/2014/main" id="{D57CD597-7459-63F9-0AF5-547A8CC842AB}"/>
              </a:ext>
            </a:extLst>
          </p:cNvPr>
          <p:cNvPicPr>
            <a:picLocks noChangeAspect="1"/>
          </p:cNvPicPr>
          <p:nvPr/>
        </p:nvPicPr>
        <p:blipFill>
          <a:blip r:embed="rId3"/>
          <a:stretch>
            <a:fillRect/>
          </a:stretch>
        </p:blipFill>
        <p:spPr>
          <a:xfrm>
            <a:off x="1713296" y="2427626"/>
            <a:ext cx="1435177" cy="1434461"/>
          </a:xfrm>
          <a:prstGeom prst="rect">
            <a:avLst/>
          </a:prstGeom>
        </p:spPr>
      </p:pic>
      <p:pic>
        <p:nvPicPr>
          <p:cNvPr id="4" name="Picture 3">
            <a:extLst>
              <a:ext uri="{FF2B5EF4-FFF2-40B4-BE49-F238E27FC236}">
                <a16:creationId xmlns:a16="http://schemas.microsoft.com/office/drawing/2014/main" id="{385E3EDA-1A05-C80E-79CC-8A6E6F64DD49}"/>
              </a:ext>
            </a:extLst>
          </p:cNvPr>
          <p:cNvPicPr>
            <a:picLocks noChangeAspect="1"/>
          </p:cNvPicPr>
          <p:nvPr/>
        </p:nvPicPr>
        <p:blipFill>
          <a:blip r:embed="rId4"/>
          <a:stretch>
            <a:fillRect/>
          </a:stretch>
        </p:blipFill>
        <p:spPr>
          <a:xfrm>
            <a:off x="4311209" y="2383360"/>
            <a:ext cx="1478727" cy="1478727"/>
          </a:xfrm>
          <a:prstGeom prst="rect">
            <a:avLst/>
          </a:prstGeom>
        </p:spPr>
      </p:pic>
      <p:sp>
        <p:nvSpPr>
          <p:cNvPr id="7" name="TextBox 6">
            <a:extLst>
              <a:ext uri="{FF2B5EF4-FFF2-40B4-BE49-F238E27FC236}">
                <a16:creationId xmlns:a16="http://schemas.microsoft.com/office/drawing/2014/main" id="{F5BEDEA3-7976-92ED-C7DB-DA0201E9833A}"/>
              </a:ext>
            </a:extLst>
          </p:cNvPr>
          <p:cNvSpPr txBox="1"/>
          <p:nvPr/>
        </p:nvSpPr>
        <p:spPr>
          <a:xfrm>
            <a:off x="1214388" y="1512052"/>
            <a:ext cx="2432992" cy="738664"/>
          </a:xfrm>
          <a:prstGeom prst="rect">
            <a:avLst/>
          </a:prstGeom>
          <a:noFill/>
        </p:spPr>
        <p:txBody>
          <a:bodyPr wrap="square" rtlCol="0">
            <a:spAutoFit/>
          </a:bodyPr>
          <a:lstStyle/>
          <a:p>
            <a:pPr algn="ctr"/>
            <a:r>
              <a:rPr lang="en-US" sz="1400" b="1" dirty="0">
                <a:latin typeface="Poppins" panose="00000500000000000000" pitchFamily="2" charset="0"/>
                <a:cs typeface="Poppins" panose="00000500000000000000" pitchFamily="2" charset="0"/>
              </a:rPr>
              <a:t>Plantain &amp; Spice</a:t>
            </a:r>
          </a:p>
          <a:p>
            <a:pPr algn="ctr"/>
            <a:r>
              <a:rPr lang="en-US" sz="1400" dirty="0">
                <a:latin typeface="Poppins" panose="00000500000000000000" pitchFamily="2" charset="0"/>
                <a:cs typeface="Poppins" panose="00000500000000000000" pitchFamily="2" charset="0"/>
              </a:rPr>
              <a:t>Fast-casual Latin American restaurant</a:t>
            </a:r>
          </a:p>
        </p:txBody>
      </p:sp>
      <p:sp>
        <p:nvSpPr>
          <p:cNvPr id="8" name="TextBox 7">
            <a:extLst>
              <a:ext uri="{FF2B5EF4-FFF2-40B4-BE49-F238E27FC236}">
                <a16:creationId xmlns:a16="http://schemas.microsoft.com/office/drawing/2014/main" id="{527816CF-C0E5-7ADF-BE24-E106197617AA}"/>
              </a:ext>
            </a:extLst>
          </p:cNvPr>
          <p:cNvSpPr txBox="1"/>
          <p:nvPr/>
        </p:nvSpPr>
        <p:spPr>
          <a:xfrm>
            <a:off x="3888781" y="1541743"/>
            <a:ext cx="2323582" cy="738664"/>
          </a:xfrm>
          <a:prstGeom prst="rect">
            <a:avLst/>
          </a:prstGeom>
          <a:noFill/>
        </p:spPr>
        <p:txBody>
          <a:bodyPr wrap="square" rtlCol="0">
            <a:spAutoFit/>
          </a:bodyPr>
          <a:lstStyle/>
          <a:p>
            <a:pPr algn="ctr"/>
            <a:r>
              <a:rPr lang="en-US" sz="1400" b="1" dirty="0">
                <a:latin typeface="Poppins" panose="00000500000000000000" pitchFamily="2" charset="0"/>
                <a:cs typeface="Poppins" panose="00000500000000000000" pitchFamily="2" charset="0"/>
              </a:rPr>
              <a:t>Brothers Building</a:t>
            </a:r>
          </a:p>
          <a:p>
            <a:pPr algn="ctr"/>
            <a:r>
              <a:rPr lang="en-US" sz="1400" dirty="0">
                <a:latin typeface="Poppins" panose="00000500000000000000" pitchFamily="2" charset="0"/>
                <a:cs typeface="Poppins" panose="00000500000000000000" pitchFamily="2" charset="0"/>
              </a:rPr>
              <a:t>Residential construction business</a:t>
            </a:r>
          </a:p>
        </p:txBody>
      </p:sp>
      <p:pic>
        <p:nvPicPr>
          <p:cNvPr id="9" name="Picture 8">
            <a:extLst>
              <a:ext uri="{FF2B5EF4-FFF2-40B4-BE49-F238E27FC236}">
                <a16:creationId xmlns:a16="http://schemas.microsoft.com/office/drawing/2014/main" id="{D9AC25CE-FE3B-1E1D-2EF7-2847AFFBF831}"/>
              </a:ext>
            </a:extLst>
          </p:cNvPr>
          <p:cNvPicPr>
            <a:picLocks noChangeAspect="1"/>
          </p:cNvPicPr>
          <p:nvPr/>
        </p:nvPicPr>
        <p:blipFill>
          <a:blip r:embed="rId5"/>
          <a:stretch>
            <a:fillRect/>
          </a:stretch>
        </p:blipFill>
        <p:spPr>
          <a:xfrm>
            <a:off x="7002949" y="2383360"/>
            <a:ext cx="1478727" cy="1478727"/>
          </a:xfrm>
          <a:prstGeom prst="rect">
            <a:avLst/>
          </a:prstGeom>
        </p:spPr>
      </p:pic>
      <p:sp>
        <p:nvSpPr>
          <p:cNvPr id="10" name="TextBox 9">
            <a:extLst>
              <a:ext uri="{FF2B5EF4-FFF2-40B4-BE49-F238E27FC236}">
                <a16:creationId xmlns:a16="http://schemas.microsoft.com/office/drawing/2014/main" id="{ED5B4C53-D5A5-F50C-42C9-F5DAA876CCCA}"/>
              </a:ext>
            </a:extLst>
          </p:cNvPr>
          <p:cNvSpPr txBox="1"/>
          <p:nvPr/>
        </p:nvSpPr>
        <p:spPr>
          <a:xfrm>
            <a:off x="6580521" y="1542736"/>
            <a:ext cx="2323582" cy="738664"/>
          </a:xfrm>
          <a:prstGeom prst="rect">
            <a:avLst/>
          </a:prstGeom>
          <a:noFill/>
        </p:spPr>
        <p:txBody>
          <a:bodyPr wrap="square" rtlCol="0">
            <a:spAutoFit/>
          </a:bodyPr>
          <a:lstStyle/>
          <a:p>
            <a:pPr algn="ctr"/>
            <a:r>
              <a:rPr lang="en-US" sz="1400" b="1" dirty="0">
                <a:latin typeface="Poppins" panose="00000500000000000000" pitchFamily="2" charset="0"/>
                <a:cs typeface="Poppins" panose="00000500000000000000" pitchFamily="2" charset="0"/>
              </a:rPr>
              <a:t>Infinite Pixels</a:t>
            </a:r>
          </a:p>
          <a:p>
            <a:pPr algn="ctr"/>
            <a:r>
              <a:rPr lang="en-US" sz="1400" dirty="0">
                <a:latin typeface="Poppins" panose="00000500000000000000" pitchFamily="2" charset="0"/>
                <a:cs typeface="Poppins" panose="00000500000000000000" pitchFamily="2" charset="0"/>
              </a:rPr>
              <a:t>Startup looking to hire its first employees</a:t>
            </a:r>
          </a:p>
        </p:txBody>
      </p:sp>
      <p:sp>
        <p:nvSpPr>
          <p:cNvPr id="12" name="TextBox 11">
            <a:extLst>
              <a:ext uri="{FF2B5EF4-FFF2-40B4-BE49-F238E27FC236}">
                <a16:creationId xmlns:a16="http://schemas.microsoft.com/office/drawing/2014/main" id="{6757BB41-ED8A-821F-3A85-3F54DF164707}"/>
              </a:ext>
            </a:extLst>
          </p:cNvPr>
          <p:cNvSpPr txBox="1"/>
          <p:nvPr/>
        </p:nvSpPr>
        <p:spPr>
          <a:xfrm>
            <a:off x="1323798" y="4670705"/>
            <a:ext cx="2323582" cy="1569660"/>
          </a:xfrm>
          <a:prstGeom prst="rect">
            <a:avLst/>
          </a:prstGeom>
          <a:noFill/>
        </p:spPr>
        <p:txBody>
          <a:bodyPr wrap="square" rtlCol="0">
            <a:spAutoFit/>
          </a:bodyPr>
          <a:lstStyle/>
          <a:p>
            <a:pPr algn="ctr"/>
            <a:r>
              <a:rPr lang="en-US" sz="1600" dirty="0">
                <a:latin typeface="Poppins" panose="00000500000000000000" pitchFamily="2" charset="0"/>
                <a:cs typeface="Poppins" panose="00000500000000000000" pitchFamily="2" charset="0"/>
              </a:rPr>
              <a:t>Business needs to make capital investment to open two new locations within the next two years</a:t>
            </a:r>
          </a:p>
        </p:txBody>
      </p:sp>
      <p:sp>
        <p:nvSpPr>
          <p:cNvPr id="13" name="TextBox 12">
            <a:extLst>
              <a:ext uri="{FF2B5EF4-FFF2-40B4-BE49-F238E27FC236}">
                <a16:creationId xmlns:a16="http://schemas.microsoft.com/office/drawing/2014/main" id="{E2AB9882-AA72-6F0E-0245-4ADBFDC2D48E}"/>
              </a:ext>
            </a:extLst>
          </p:cNvPr>
          <p:cNvSpPr txBox="1"/>
          <p:nvPr/>
        </p:nvSpPr>
        <p:spPr>
          <a:xfrm>
            <a:off x="3955065" y="4673273"/>
            <a:ext cx="2121178" cy="1323439"/>
          </a:xfrm>
          <a:prstGeom prst="rect">
            <a:avLst/>
          </a:prstGeom>
          <a:noFill/>
        </p:spPr>
        <p:txBody>
          <a:bodyPr wrap="square" rtlCol="0">
            <a:spAutoFit/>
          </a:bodyPr>
          <a:lstStyle/>
          <a:p>
            <a:pPr algn="ctr"/>
            <a:r>
              <a:rPr lang="en-US" sz="1600" dirty="0">
                <a:latin typeface="Poppins" panose="00000500000000000000" pitchFamily="2" charset="0"/>
                <a:cs typeface="Poppins" panose="00000500000000000000" pitchFamily="2" charset="0"/>
              </a:rPr>
              <a:t>Business needs to buy expensive equipment to complete projects more effectively</a:t>
            </a:r>
          </a:p>
        </p:txBody>
      </p:sp>
      <p:sp>
        <p:nvSpPr>
          <p:cNvPr id="14" name="TextBox 13">
            <a:extLst>
              <a:ext uri="{FF2B5EF4-FFF2-40B4-BE49-F238E27FC236}">
                <a16:creationId xmlns:a16="http://schemas.microsoft.com/office/drawing/2014/main" id="{8EC9B2D1-C10A-EC78-8CEB-FA0958D8CF93}"/>
              </a:ext>
            </a:extLst>
          </p:cNvPr>
          <p:cNvSpPr txBox="1"/>
          <p:nvPr/>
        </p:nvSpPr>
        <p:spPr>
          <a:xfrm>
            <a:off x="6678043" y="4530434"/>
            <a:ext cx="1925338" cy="1815882"/>
          </a:xfrm>
          <a:prstGeom prst="rect">
            <a:avLst/>
          </a:prstGeom>
          <a:noFill/>
        </p:spPr>
        <p:txBody>
          <a:bodyPr wrap="square" rtlCol="0">
            <a:spAutoFit/>
          </a:bodyPr>
          <a:lstStyle/>
          <a:p>
            <a:pPr algn="ctr"/>
            <a:r>
              <a:rPr lang="en-US" sz="1600" dirty="0">
                <a:latin typeface="Poppins" panose="00000500000000000000" pitchFamily="2" charset="0"/>
                <a:cs typeface="Poppins" panose="00000500000000000000" pitchFamily="2" charset="0"/>
              </a:rPr>
              <a:t>To achieve rapid growth and meet client deadlines, the business needs to hire its first 10 paid employees</a:t>
            </a:r>
          </a:p>
        </p:txBody>
      </p:sp>
    </p:spTree>
    <p:extLst>
      <p:ext uri="{BB962C8B-B14F-4D97-AF65-F5344CB8AC3E}">
        <p14:creationId xmlns:p14="http://schemas.microsoft.com/office/powerpoint/2010/main" val="3277784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667571"/>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Ways to get money (financing)</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5" name="TextBox 4">
            <a:extLst>
              <a:ext uri="{FF2B5EF4-FFF2-40B4-BE49-F238E27FC236}">
                <a16:creationId xmlns:a16="http://schemas.microsoft.com/office/drawing/2014/main" id="{46B746AC-EC25-DB17-A5B8-A7F9D255AD2F}"/>
              </a:ext>
            </a:extLst>
          </p:cNvPr>
          <p:cNvSpPr txBox="1"/>
          <p:nvPr/>
        </p:nvSpPr>
        <p:spPr>
          <a:xfrm>
            <a:off x="6100550" y="1848822"/>
            <a:ext cx="2323582" cy="646331"/>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Equity-based financing</a:t>
            </a:r>
          </a:p>
        </p:txBody>
      </p:sp>
      <p:sp>
        <p:nvSpPr>
          <p:cNvPr id="6" name="TextBox 5">
            <a:extLst>
              <a:ext uri="{FF2B5EF4-FFF2-40B4-BE49-F238E27FC236}">
                <a16:creationId xmlns:a16="http://schemas.microsoft.com/office/drawing/2014/main" id="{71150A31-D189-2F3D-8EC6-D64321D5CBE8}"/>
              </a:ext>
            </a:extLst>
          </p:cNvPr>
          <p:cNvSpPr txBox="1"/>
          <p:nvPr/>
        </p:nvSpPr>
        <p:spPr>
          <a:xfrm>
            <a:off x="588869" y="1961369"/>
            <a:ext cx="2323582" cy="646331"/>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Debt-based financing</a:t>
            </a:r>
          </a:p>
        </p:txBody>
      </p:sp>
      <p:sp>
        <p:nvSpPr>
          <p:cNvPr id="15" name="TextBox 14">
            <a:extLst>
              <a:ext uri="{FF2B5EF4-FFF2-40B4-BE49-F238E27FC236}">
                <a16:creationId xmlns:a16="http://schemas.microsoft.com/office/drawing/2014/main" id="{10562B46-211A-DBEF-5D63-F9BB2C3536C4}"/>
              </a:ext>
            </a:extLst>
          </p:cNvPr>
          <p:cNvSpPr txBox="1"/>
          <p:nvPr/>
        </p:nvSpPr>
        <p:spPr>
          <a:xfrm>
            <a:off x="1205581" y="4888687"/>
            <a:ext cx="2323582" cy="646331"/>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Grants or no-interest loans</a:t>
            </a:r>
          </a:p>
        </p:txBody>
      </p:sp>
      <p:sp>
        <p:nvSpPr>
          <p:cNvPr id="16" name="TextBox 15">
            <a:extLst>
              <a:ext uri="{FF2B5EF4-FFF2-40B4-BE49-F238E27FC236}">
                <a16:creationId xmlns:a16="http://schemas.microsoft.com/office/drawing/2014/main" id="{B408E072-82DE-D126-4B53-D9A188353498}"/>
              </a:ext>
            </a:extLst>
          </p:cNvPr>
          <p:cNvSpPr txBox="1"/>
          <p:nvPr/>
        </p:nvSpPr>
        <p:spPr>
          <a:xfrm>
            <a:off x="2123769" y="1176388"/>
            <a:ext cx="4854560" cy="646331"/>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Broadly, there are four different ways for a business to get money</a:t>
            </a:r>
          </a:p>
        </p:txBody>
      </p:sp>
      <p:sp>
        <p:nvSpPr>
          <p:cNvPr id="17" name="TextBox 16">
            <a:extLst>
              <a:ext uri="{FF2B5EF4-FFF2-40B4-BE49-F238E27FC236}">
                <a16:creationId xmlns:a16="http://schemas.microsoft.com/office/drawing/2014/main" id="{647D7BF8-0FCC-4CF4-369D-7EF7C75AB3F5}"/>
              </a:ext>
            </a:extLst>
          </p:cNvPr>
          <p:cNvSpPr txBox="1"/>
          <p:nvPr/>
        </p:nvSpPr>
        <p:spPr>
          <a:xfrm>
            <a:off x="5477661" y="4806116"/>
            <a:ext cx="2323582" cy="646331"/>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Alternative financing</a:t>
            </a:r>
          </a:p>
        </p:txBody>
      </p:sp>
      <p:sp>
        <p:nvSpPr>
          <p:cNvPr id="18" name="TextBox 17">
            <a:extLst>
              <a:ext uri="{FF2B5EF4-FFF2-40B4-BE49-F238E27FC236}">
                <a16:creationId xmlns:a16="http://schemas.microsoft.com/office/drawing/2014/main" id="{D355B675-432E-A03A-EB0B-5601FB21D5F0}"/>
              </a:ext>
            </a:extLst>
          </p:cNvPr>
          <p:cNvSpPr txBox="1"/>
          <p:nvPr/>
        </p:nvSpPr>
        <p:spPr>
          <a:xfrm>
            <a:off x="5567840" y="2464286"/>
            <a:ext cx="3389002" cy="1200329"/>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Money provided by investors in exchange for a share of ownership of the company</a:t>
            </a:r>
          </a:p>
        </p:txBody>
      </p:sp>
      <p:sp>
        <p:nvSpPr>
          <p:cNvPr id="19" name="TextBox 18">
            <a:extLst>
              <a:ext uri="{FF2B5EF4-FFF2-40B4-BE49-F238E27FC236}">
                <a16:creationId xmlns:a16="http://schemas.microsoft.com/office/drawing/2014/main" id="{4BAE5D08-AE48-3F51-04C6-91258E20A3F1}"/>
              </a:ext>
            </a:extLst>
          </p:cNvPr>
          <p:cNvSpPr txBox="1"/>
          <p:nvPr/>
        </p:nvSpPr>
        <p:spPr>
          <a:xfrm>
            <a:off x="391642" y="2654413"/>
            <a:ext cx="2556040" cy="1200329"/>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Money provided by lenders in exchange for interest being charged</a:t>
            </a:r>
          </a:p>
        </p:txBody>
      </p:sp>
      <p:sp>
        <p:nvSpPr>
          <p:cNvPr id="20" name="TextBox 19">
            <a:extLst>
              <a:ext uri="{FF2B5EF4-FFF2-40B4-BE49-F238E27FC236}">
                <a16:creationId xmlns:a16="http://schemas.microsoft.com/office/drawing/2014/main" id="{4DF036BE-4E39-15F1-9B41-CD6CEEB2BDDF}"/>
              </a:ext>
            </a:extLst>
          </p:cNvPr>
          <p:cNvSpPr txBox="1"/>
          <p:nvPr/>
        </p:nvSpPr>
        <p:spPr>
          <a:xfrm>
            <a:off x="324651" y="5579602"/>
            <a:ext cx="3997466" cy="923330"/>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Money provided with little to no required interest payments or giving up a piece of ownership</a:t>
            </a:r>
          </a:p>
        </p:txBody>
      </p:sp>
      <p:sp>
        <p:nvSpPr>
          <p:cNvPr id="21" name="TextBox 20">
            <a:extLst>
              <a:ext uri="{FF2B5EF4-FFF2-40B4-BE49-F238E27FC236}">
                <a16:creationId xmlns:a16="http://schemas.microsoft.com/office/drawing/2014/main" id="{AD55C0AB-A6C3-C480-00EE-E3D519466D53}"/>
              </a:ext>
            </a:extLst>
          </p:cNvPr>
          <p:cNvSpPr txBox="1"/>
          <p:nvPr/>
        </p:nvSpPr>
        <p:spPr>
          <a:xfrm>
            <a:off x="4483553" y="5441102"/>
            <a:ext cx="4473233" cy="1200329"/>
          </a:xfrm>
          <a:prstGeom prst="rect">
            <a:avLst/>
          </a:prstGeom>
          <a:noFill/>
        </p:spPr>
        <p:txBody>
          <a:bodyPr wrap="square" rtlCol="0">
            <a:spAutoFit/>
          </a:bodyPr>
          <a:lstStyle/>
          <a:p>
            <a:pPr algn="ctr"/>
            <a:r>
              <a:rPr lang="en-US" i="0" dirty="0">
                <a:solidFill>
                  <a:srgbClr val="0D0D0D"/>
                </a:solidFill>
                <a:effectLst/>
                <a:latin typeface="+mj-lt"/>
                <a:cs typeface="Poppins" panose="00000500000000000000" pitchFamily="2" charset="0"/>
              </a:rPr>
              <a:t>N</a:t>
            </a:r>
            <a:r>
              <a:rPr lang="en-US" i="0" dirty="0">
                <a:solidFill>
                  <a:srgbClr val="0D0D0D"/>
                </a:solidFill>
                <a:effectLst/>
                <a:latin typeface="+mj-lt"/>
              </a:rPr>
              <a:t>on-traditional funding options</a:t>
            </a:r>
          </a:p>
          <a:p>
            <a:pPr algn="ctr"/>
            <a:r>
              <a:rPr lang="en-US" i="0" dirty="0">
                <a:solidFill>
                  <a:srgbClr val="0D0D0D"/>
                </a:solidFill>
                <a:effectLst/>
                <a:latin typeface="+mj-lt"/>
              </a:rPr>
              <a:t>outside the standard loans, i.e.,  microloans, community development loans, </a:t>
            </a:r>
            <a:r>
              <a:rPr lang="en-US" dirty="0">
                <a:solidFill>
                  <a:srgbClr val="0D0D0D"/>
                </a:solidFill>
                <a:latin typeface="+mj-lt"/>
              </a:rPr>
              <a:t>and crowd-funding, etc.</a:t>
            </a:r>
            <a:endParaRPr lang="en-US" dirty="0">
              <a:latin typeface="Poppins" panose="00000500000000000000" pitchFamily="2" charset="0"/>
              <a:cs typeface="Poppins" panose="00000500000000000000" pitchFamily="2" charset="0"/>
            </a:endParaRPr>
          </a:p>
        </p:txBody>
      </p:sp>
      <p:sp>
        <p:nvSpPr>
          <p:cNvPr id="22" name="TextBox 21">
            <a:extLst>
              <a:ext uri="{FF2B5EF4-FFF2-40B4-BE49-F238E27FC236}">
                <a16:creationId xmlns:a16="http://schemas.microsoft.com/office/drawing/2014/main" id="{A03FA699-1348-F6D2-141D-1842C78F795E}"/>
              </a:ext>
            </a:extLst>
          </p:cNvPr>
          <p:cNvSpPr txBox="1"/>
          <p:nvPr/>
        </p:nvSpPr>
        <p:spPr>
          <a:xfrm>
            <a:off x="3655008" y="3028208"/>
            <a:ext cx="1657091" cy="646331"/>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Hybrid financing</a:t>
            </a:r>
          </a:p>
        </p:txBody>
      </p:sp>
      <p:sp>
        <p:nvSpPr>
          <p:cNvPr id="23" name="TextBox 22">
            <a:extLst>
              <a:ext uri="{FF2B5EF4-FFF2-40B4-BE49-F238E27FC236}">
                <a16:creationId xmlns:a16="http://schemas.microsoft.com/office/drawing/2014/main" id="{4D8E54A9-AA8C-9AFD-D289-A209A25B78F1}"/>
              </a:ext>
            </a:extLst>
          </p:cNvPr>
          <p:cNvSpPr txBox="1"/>
          <p:nvPr/>
        </p:nvSpPr>
        <p:spPr>
          <a:xfrm>
            <a:off x="3183457" y="3644772"/>
            <a:ext cx="2600195" cy="923330"/>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Financing that is a blend of two or more of the other methods</a:t>
            </a:r>
          </a:p>
        </p:txBody>
      </p:sp>
    </p:spTree>
    <p:extLst>
      <p:ext uri="{BB962C8B-B14F-4D97-AF65-F5344CB8AC3E}">
        <p14:creationId xmlns:p14="http://schemas.microsoft.com/office/powerpoint/2010/main" val="246106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667571"/>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Ways to get money (financing)</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5" name="TextBox 4">
            <a:extLst>
              <a:ext uri="{FF2B5EF4-FFF2-40B4-BE49-F238E27FC236}">
                <a16:creationId xmlns:a16="http://schemas.microsoft.com/office/drawing/2014/main" id="{46B746AC-EC25-DB17-A5B8-A7F9D255AD2F}"/>
              </a:ext>
            </a:extLst>
          </p:cNvPr>
          <p:cNvSpPr txBox="1"/>
          <p:nvPr/>
        </p:nvSpPr>
        <p:spPr>
          <a:xfrm>
            <a:off x="6100550" y="1848822"/>
            <a:ext cx="2323582" cy="646331"/>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Equity-based financing</a:t>
            </a:r>
          </a:p>
        </p:txBody>
      </p:sp>
      <p:sp>
        <p:nvSpPr>
          <p:cNvPr id="6" name="TextBox 5">
            <a:extLst>
              <a:ext uri="{FF2B5EF4-FFF2-40B4-BE49-F238E27FC236}">
                <a16:creationId xmlns:a16="http://schemas.microsoft.com/office/drawing/2014/main" id="{71150A31-D189-2F3D-8EC6-D64321D5CBE8}"/>
              </a:ext>
            </a:extLst>
          </p:cNvPr>
          <p:cNvSpPr txBox="1"/>
          <p:nvPr/>
        </p:nvSpPr>
        <p:spPr>
          <a:xfrm>
            <a:off x="588869" y="1961369"/>
            <a:ext cx="2323582" cy="646331"/>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Debt-based financing</a:t>
            </a:r>
          </a:p>
        </p:txBody>
      </p:sp>
      <p:sp>
        <p:nvSpPr>
          <p:cNvPr id="15" name="TextBox 14">
            <a:extLst>
              <a:ext uri="{FF2B5EF4-FFF2-40B4-BE49-F238E27FC236}">
                <a16:creationId xmlns:a16="http://schemas.microsoft.com/office/drawing/2014/main" id="{10562B46-211A-DBEF-5D63-F9BB2C3536C4}"/>
              </a:ext>
            </a:extLst>
          </p:cNvPr>
          <p:cNvSpPr txBox="1"/>
          <p:nvPr/>
        </p:nvSpPr>
        <p:spPr>
          <a:xfrm>
            <a:off x="1205581" y="4888687"/>
            <a:ext cx="2323582" cy="646331"/>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Grants or no-interest loans</a:t>
            </a:r>
          </a:p>
        </p:txBody>
      </p:sp>
      <p:sp>
        <p:nvSpPr>
          <p:cNvPr id="16" name="TextBox 15">
            <a:extLst>
              <a:ext uri="{FF2B5EF4-FFF2-40B4-BE49-F238E27FC236}">
                <a16:creationId xmlns:a16="http://schemas.microsoft.com/office/drawing/2014/main" id="{B408E072-82DE-D126-4B53-D9A188353498}"/>
              </a:ext>
            </a:extLst>
          </p:cNvPr>
          <p:cNvSpPr txBox="1"/>
          <p:nvPr/>
        </p:nvSpPr>
        <p:spPr>
          <a:xfrm>
            <a:off x="2123769" y="1176388"/>
            <a:ext cx="4854560" cy="646331"/>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Broadly, there are four different ways for a business to get money</a:t>
            </a:r>
          </a:p>
        </p:txBody>
      </p:sp>
      <p:sp>
        <p:nvSpPr>
          <p:cNvPr id="17" name="TextBox 16">
            <a:extLst>
              <a:ext uri="{FF2B5EF4-FFF2-40B4-BE49-F238E27FC236}">
                <a16:creationId xmlns:a16="http://schemas.microsoft.com/office/drawing/2014/main" id="{647D7BF8-0FCC-4CF4-369D-7EF7C75AB3F5}"/>
              </a:ext>
            </a:extLst>
          </p:cNvPr>
          <p:cNvSpPr txBox="1"/>
          <p:nvPr/>
        </p:nvSpPr>
        <p:spPr>
          <a:xfrm>
            <a:off x="5927601" y="4888687"/>
            <a:ext cx="2323582" cy="646331"/>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Alternative financing</a:t>
            </a:r>
          </a:p>
        </p:txBody>
      </p:sp>
      <p:sp>
        <p:nvSpPr>
          <p:cNvPr id="18" name="TextBox 17">
            <a:extLst>
              <a:ext uri="{FF2B5EF4-FFF2-40B4-BE49-F238E27FC236}">
                <a16:creationId xmlns:a16="http://schemas.microsoft.com/office/drawing/2014/main" id="{D355B675-432E-A03A-EB0B-5601FB21D5F0}"/>
              </a:ext>
            </a:extLst>
          </p:cNvPr>
          <p:cNvSpPr txBox="1"/>
          <p:nvPr/>
        </p:nvSpPr>
        <p:spPr>
          <a:xfrm>
            <a:off x="5567840" y="2464286"/>
            <a:ext cx="3389002" cy="1200329"/>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Money provided by investors in exchange for a share of ownership of the company</a:t>
            </a:r>
          </a:p>
        </p:txBody>
      </p:sp>
      <p:sp>
        <p:nvSpPr>
          <p:cNvPr id="19" name="TextBox 18">
            <a:extLst>
              <a:ext uri="{FF2B5EF4-FFF2-40B4-BE49-F238E27FC236}">
                <a16:creationId xmlns:a16="http://schemas.microsoft.com/office/drawing/2014/main" id="{4BAE5D08-AE48-3F51-04C6-91258E20A3F1}"/>
              </a:ext>
            </a:extLst>
          </p:cNvPr>
          <p:cNvSpPr txBox="1"/>
          <p:nvPr/>
        </p:nvSpPr>
        <p:spPr>
          <a:xfrm>
            <a:off x="391642" y="2654413"/>
            <a:ext cx="2556040" cy="1200329"/>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Money provided by lenders in exchange for interest being charged</a:t>
            </a:r>
          </a:p>
        </p:txBody>
      </p:sp>
      <p:sp>
        <p:nvSpPr>
          <p:cNvPr id="20" name="TextBox 19">
            <a:extLst>
              <a:ext uri="{FF2B5EF4-FFF2-40B4-BE49-F238E27FC236}">
                <a16:creationId xmlns:a16="http://schemas.microsoft.com/office/drawing/2014/main" id="{4DF036BE-4E39-15F1-9B41-CD6CEEB2BDDF}"/>
              </a:ext>
            </a:extLst>
          </p:cNvPr>
          <p:cNvSpPr txBox="1"/>
          <p:nvPr/>
        </p:nvSpPr>
        <p:spPr>
          <a:xfrm>
            <a:off x="324651" y="5579602"/>
            <a:ext cx="3997466" cy="923330"/>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Money provided with little to no required interest payments or giving up a share of ownership</a:t>
            </a:r>
          </a:p>
        </p:txBody>
      </p:sp>
      <p:sp>
        <p:nvSpPr>
          <p:cNvPr id="21" name="TextBox 20">
            <a:extLst>
              <a:ext uri="{FF2B5EF4-FFF2-40B4-BE49-F238E27FC236}">
                <a16:creationId xmlns:a16="http://schemas.microsoft.com/office/drawing/2014/main" id="{AD55C0AB-A6C3-C480-00EE-E3D519466D53}"/>
              </a:ext>
            </a:extLst>
          </p:cNvPr>
          <p:cNvSpPr txBox="1"/>
          <p:nvPr/>
        </p:nvSpPr>
        <p:spPr>
          <a:xfrm>
            <a:off x="5312099" y="5579602"/>
            <a:ext cx="3389002" cy="923330"/>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Forms of financing tied to how the business operates and what it has</a:t>
            </a:r>
          </a:p>
        </p:txBody>
      </p:sp>
      <p:sp>
        <p:nvSpPr>
          <p:cNvPr id="22" name="TextBox 21">
            <a:extLst>
              <a:ext uri="{FF2B5EF4-FFF2-40B4-BE49-F238E27FC236}">
                <a16:creationId xmlns:a16="http://schemas.microsoft.com/office/drawing/2014/main" id="{A03FA699-1348-F6D2-141D-1842C78F795E}"/>
              </a:ext>
            </a:extLst>
          </p:cNvPr>
          <p:cNvSpPr txBox="1"/>
          <p:nvPr/>
        </p:nvSpPr>
        <p:spPr>
          <a:xfrm>
            <a:off x="3655008" y="3028208"/>
            <a:ext cx="1657091" cy="646331"/>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Hybrid financing</a:t>
            </a:r>
          </a:p>
        </p:txBody>
      </p:sp>
      <p:sp>
        <p:nvSpPr>
          <p:cNvPr id="23" name="TextBox 22">
            <a:extLst>
              <a:ext uri="{FF2B5EF4-FFF2-40B4-BE49-F238E27FC236}">
                <a16:creationId xmlns:a16="http://schemas.microsoft.com/office/drawing/2014/main" id="{4D8E54A9-AA8C-9AFD-D289-A209A25B78F1}"/>
              </a:ext>
            </a:extLst>
          </p:cNvPr>
          <p:cNvSpPr txBox="1"/>
          <p:nvPr/>
        </p:nvSpPr>
        <p:spPr>
          <a:xfrm>
            <a:off x="3183457" y="3644772"/>
            <a:ext cx="2600195" cy="923330"/>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Financing that is a blend of two or more of the other methods</a:t>
            </a:r>
          </a:p>
        </p:txBody>
      </p:sp>
      <p:sp>
        <p:nvSpPr>
          <p:cNvPr id="3" name="Rectangle 2">
            <a:extLst>
              <a:ext uri="{FF2B5EF4-FFF2-40B4-BE49-F238E27FC236}">
                <a16:creationId xmlns:a16="http://schemas.microsoft.com/office/drawing/2014/main" id="{B852238F-BD3F-B928-7F76-1502B7D29F79}"/>
              </a:ext>
            </a:extLst>
          </p:cNvPr>
          <p:cNvSpPr/>
          <p:nvPr/>
        </p:nvSpPr>
        <p:spPr>
          <a:xfrm>
            <a:off x="0" y="0"/>
            <a:ext cx="9144000" cy="6886564"/>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66C75F9-9F25-B2BB-E28A-CCC1F412DB09}"/>
              </a:ext>
            </a:extLst>
          </p:cNvPr>
          <p:cNvSpPr/>
          <p:nvPr/>
        </p:nvSpPr>
        <p:spPr>
          <a:xfrm>
            <a:off x="2429921" y="1243940"/>
            <a:ext cx="4229100" cy="458934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5FAEF1-13DB-1BA5-F62E-861515E7423C}"/>
              </a:ext>
            </a:extLst>
          </p:cNvPr>
          <p:cNvSpPr txBox="1"/>
          <p:nvPr/>
        </p:nvSpPr>
        <p:spPr>
          <a:xfrm>
            <a:off x="2580246" y="2793939"/>
            <a:ext cx="3945812" cy="2800767"/>
          </a:xfrm>
          <a:prstGeom prst="rect">
            <a:avLst/>
          </a:prstGeom>
          <a:noFill/>
        </p:spPr>
        <p:txBody>
          <a:bodyPr wrap="square">
            <a:spAutoFit/>
          </a:bodyPr>
          <a:lstStyle/>
          <a:p>
            <a:pPr algn="ctr"/>
            <a:r>
              <a:rPr lang="en-US" sz="1600" b="1" dirty="0">
                <a:latin typeface="Poppins" panose="00000500000000000000" pitchFamily="2" charset="0"/>
                <a:cs typeface="Poppins" panose="00000500000000000000" pitchFamily="2" charset="0"/>
              </a:rPr>
              <a:t>Don’t forget to bootstrap!</a:t>
            </a:r>
          </a:p>
          <a:p>
            <a:pPr algn="ctr"/>
            <a:r>
              <a:rPr lang="en-US" sz="1600" dirty="0">
                <a:solidFill>
                  <a:schemeClr val="tx1"/>
                </a:solidFill>
                <a:latin typeface="Poppins" panose="00000500000000000000" pitchFamily="2" charset="0"/>
                <a:cs typeface="Poppins" panose="00000500000000000000" pitchFamily="2" charset="0"/>
              </a:rPr>
              <a:t>Sometimes the best way to deal with the need for money is to avoid having to get that money and instead bootstrapping – making do with your existing or potential resources and partners, often with creative combinations or new approaches. See the </a:t>
            </a:r>
            <a:r>
              <a:rPr lang="en-US" sz="1600" u="sng" dirty="0">
                <a:solidFill>
                  <a:schemeClr val="tx1"/>
                </a:solidFill>
                <a:latin typeface="Poppins" panose="00000500000000000000" pitchFamily="2" charset="0"/>
                <a:cs typeface="Poppins" panose="00000500000000000000" pitchFamily="2" charset="0"/>
              </a:rPr>
              <a:t>entrepreneurial mindset training</a:t>
            </a:r>
            <a:r>
              <a:rPr lang="en-US" sz="1600" dirty="0">
                <a:solidFill>
                  <a:schemeClr val="tx1"/>
                </a:solidFill>
                <a:latin typeface="Poppins" panose="00000500000000000000" pitchFamily="2" charset="0"/>
                <a:cs typeface="Poppins" panose="00000500000000000000" pitchFamily="2" charset="0"/>
              </a:rPr>
              <a:t> for more insight into bootstrapping.</a:t>
            </a:r>
          </a:p>
        </p:txBody>
      </p:sp>
      <p:pic>
        <p:nvPicPr>
          <p:cNvPr id="8" name="Picture 7" descr="A person standing on a wave&#10;&#10;Description automatically generated">
            <a:extLst>
              <a:ext uri="{FF2B5EF4-FFF2-40B4-BE49-F238E27FC236}">
                <a16:creationId xmlns:a16="http://schemas.microsoft.com/office/drawing/2014/main" id="{D4F2D0D3-AFF3-3A7C-B87E-DBBA7C6BA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113" y="1416884"/>
            <a:ext cx="1678045" cy="1249115"/>
          </a:xfrm>
          <a:prstGeom prst="rect">
            <a:avLst/>
          </a:prstGeom>
        </p:spPr>
      </p:pic>
    </p:spTree>
    <p:extLst>
      <p:ext uri="{BB962C8B-B14F-4D97-AF65-F5344CB8AC3E}">
        <p14:creationId xmlns:p14="http://schemas.microsoft.com/office/powerpoint/2010/main" val="3287842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667571"/>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Ways to get money (financing)</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5" name="TextBox 4">
            <a:extLst>
              <a:ext uri="{FF2B5EF4-FFF2-40B4-BE49-F238E27FC236}">
                <a16:creationId xmlns:a16="http://schemas.microsoft.com/office/drawing/2014/main" id="{46B746AC-EC25-DB17-A5B8-A7F9D255AD2F}"/>
              </a:ext>
            </a:extLst>
          </p:cNvPr>
          <p:cNvSpPr txBox="1"/>
          <p:nvPr/>
        </p:nvSpPr>
        <p:spPr>
          <a:xfrm>
            <a:off x="6100550" y="1848822"/>
            <a:ext cx="2323582" cy="646331"/>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Equity-based financing</a:t>
            </a:r>
          </a:p>
        </p:txBody>
      </p:sp>
      <p:sp>
        <p:nvSpPr>
          <p:cNvPr id="6" name="TextBox 5">
            <a:extLst>
              <a:ext uri="{FF2B5EF4-FFF2-40B4-BE49-F238E27FC236}">
                <a16:creationId xmlns:a16="http://schemas.microsoft.com/office/drawing/2014/main" id="{71150A31-D189-2F3D-8EC6-D64321D5CBE8}"/>
              </a:ext>
            </a:extLst>
          </p:cNvPr>
          <p:cNvSpPr txBox="1"/>
          <p:nvPr/>
        </p:nvSpPr>
        <p:spPr>
          <a:xfrm>
            <a:off x="588869" y="1961369"/>
            <a:ext cx="2323582" cy="646331"/>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Debt-based financing</a:t>
            </a:r>
          </a:p>
        </p:txBody>
      </p:sp>
      <p:sp>
        <p:nvSpPr>
          <p:cNvPr id="15" name="TextBox 14">
            <a:extLst>
              <a:ext uri="{FF2B5EF4-FFF2-40B4-BE49-F238E27FC236}">
                <a16:creationId xmlns:a16="http://schemas.microsoft.com/office/drawing/2014/main" id="{10562B46-211A-DBEF-5D63-F9BB2C3536C4}"/>
              </a:ext>
            </a:extLst>
          </p:cNvPr>
          <p:cNvSpPr txBox="1"/>
          <p:nvPr/>
        </p:nvSpPr>
        <p:spPr>
          <a:xfrm>
            <a:off x="1205581" y="4888687"/>
            <a:ext cx="2323582" cy="646331"/>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Grants or no-interest loans</a:t>
            </a:r>
          </a:p>
        </p:txBody>
      </p:sp>
      <p:sp>
        <p:nvSpPr>
          <p:cNvPr id="16" name="TextBox 15">
            <a:extLst>
              <a:ext uri="{FF2B5EF4-FFF2-40B4-BE49-F238E27FC236}">
                <a16:creationId xmlns:a16="http://schemas.microsoft.com/office/drawing/2014/main" id="{B408E072-82DE-D126-4B53-D9A188353498}"/>
              </a:ext>
            </a:extLst>
          </p:cNvPr>
          <p:cNvSpPr txBox="1"/>
          <p:nvPr/>
        </p:nvSpPr>
        <p:spPr>
          <a:xfrm>
            <a:off x="2123769" y="1176388"/>
            <a:ext cx="4854560" cy="646331"/>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Broadly, there are four different ways for a business to get money</a:t>
            </a:r>
          </a:p>
        </p:txBody>
      </p:sp>
      <p:sp>
        <p:nvSpPr>
          <p:cNvPr id="17" name="TextBox 16">
            <a:extLst>
              <a:ext uri="{FF2B5EF4-FFF2-40B4-BE49-F238E27FC236}">
                <a16:creationId xmlns:a16="http://schemas.microsoft.com/office/drawing/2014/main" id="{647D7BF8-0FCC-4CF4-369D-7EF7C75AB3F5}"/>
              </a:ext>
            </a:extLst>
          </p:cNvPr>
          <p:cNvSpPr txBox="1"/>
          <p:nvPr/>
        </p:nvSpPr>
        <p:spPr>
          <a:xfrm>
            <a:off x="5927601" y="4888687"/>
            <a:ext cx="2323582" cy="646331"/>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Alternative financing</a:t>
            </a:r>
          </a:p>
        </p:txBody>
      </p:sp>
      <p:sp>
        <p:nvSpPr>
          <p:cNvPr id="18" name="TextBox 17">
            <a:extLst>
              <a:ext uri="{FF2B5EF4-FFF2-40B4-BE49-F238E27FC236}">
                <a16:creationId xmlns:a16="http://schemas.microsoft.com/office/drawing/2014/main" id="{D355B675-432E-A03A-EB0B-5601FB21D5F0}"/>
              </a:ext>
            </a:extLst>
          </p:cNvPr>
          <p:cNvSpPr txBox="1"/>
          <p:nvPr/>
        </p:nvSpPr>
        <p:spPr>
          <a:xfrm>
            <a:off x="5567840" y="2464286"/>
            <a:ext cx="3389002" cy="1200329"/>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Money provided by investors in exchange for a share of ownership of the company</a:t>
            </a:r>
          </a:p>
        </p:txBody>
      </p:sp>
      <p:sp>
        <p:nvSpPr>
          <p:cNvPr id="19" name="TextBox 18">
            <a:extLst>
              <a:ext uri="{FF2B5EF4-FFF2-40B4-BE49-F238E27FC236}">
                <a16:creationId xmlns:a16="http://schemas.microsoft.com/office/drawing/2014/main" id="{4BAE5D08-AE48-3F51-04C6-91258E20A3F1}"/>
              </a:ext>
            </a:extLst>
          </p:cNvPr>
          <p:cNvSpPr txBox="1"/>
          <p:nvPr/>
        </p:nvSpPr>
        <p:spPr>
          <a:xfrm>
            <a:off x="391642" y="2654413"/>
            <a:ext cx="2556040" cy="1200329"/>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Money provided by lenders in exchange for interest being charged</a:t>
            </a:r>
          </a:p>
        </p:txBody>
      </p:sp>
      <p:sp>
        <p:nvSpPr>
          <p:cNvPr id="20" name="TextBox 19">
            <a:extLst>
              <a:ext uri="{FF2B5EF4-FFF2-40B4-BE49-F238E27FC236}">
                <a16:creationId xmlns:a16="http://schemas.microsoft.com/office/drawing/2014/main" id="{4DF036BE-4E39-15F1-9B41-CD6CEEB2BDDF}"/>
              </a:ext>
            </a:extLst>
          </p:cNvPr>
          <p:cNvSpPr txBox="1"/>
          <p:nvPr/>
        </p:nvSpPr>
        <p:spPr>
          <a:xfrm>
            <a:off x="324651" y="5579602"/>
            <a:ext cx="3997466" cy="923330"/>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Money provided with little to no required interest payments or giving up a share of ownership</a:t>
            </a:r>
          </a:p>
        </p:txBody>
      </p:sp>
      <p:sp>
        <p:nvSpPr>
          <p:cNvPr id="21" name="TextBox 20">
            <a:extLst>
              <a:ext uri="{FF2B5EF4-FFF2-40B4-BE49-F238E27FC236}">
                <a16:creationId xmlns:a16="http://schemas.microsoft.com/office/drawing/2014/main" id="{AD55C0AB-A6C3-C480-00EE-E3D519466D53}"/>
              </a:ext>
            </a:extLst>
          </p:cNvPr>
          <p:cNvSpPr txBox="1"/>
          <p:nvPr/>
        </p:nvSpPr>
        <p:spPr>
          <a:xfrm>
            <a:off x="5312099" y="5579602"/>
            <a:ext cx="3389002" cy="923330"/>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Forms of financing tied to how the business operates and what it has</a:t>
            </a:r>
          </a:p>
        </p:txBody>
      </p:sp>
      <p:sp>
        <p:nvSpPr>
          <p:cNvPr id="22" name="TextBox 21">
            <a:extLst>
              <a:ext uri="{FF2B5EF4-FFF2-40B4-BE49-F238E27FC236}">
                <a16:creationId xmlns:a16="http://schemas.microsoft.com/office/drawing/2014/main" id="{A03FA699-1348-F6D2-141D-1842C78F795E}"/>
              </a:ext>
            </a:extLst>
          </p:cNvPr>
          <p:cNvSpPr txBox="1"/>
          <p:nvPr/>
        </p:nvSpPr>
        <p:spPr>
          <a:xfrm>
            <a:off x="3655008" y="3028208"/>
            <a:ext cx="1657091" cy="646331"/>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Hybrid financing</a:t>
            </a:r>
          </a:p>
        </p:txBody>
      </p:sp>
      <p:sp>
        <p:nvSpPr>
          <p:cNvPr id="23" name="TextBox 22">
            <a:extLst>
              <a:ext uri="{FF2B5EF4-FFF2-40B4-BE49-F238E27FC236}">
                <a16:creationId xmlns:a16="http://schemas.microsoft.com/office/drawing/2014/main" id="{4D8E54A9-AA8C-9AFD-D289-A209A25B78F1}"/>
              </a:ext>
            </a:extLst>
          </p:cNvPr>
          <p:cNvSpPr txBox="1"/>
          <p:nvPr/>
        </p:nvSpPr>
        <p:spPr>
          <a:xfrm>
            <a:off x="3183457" y="3644772"/>
            <a:ext cx="2600195" cy="923330"/>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Financing that is a blend of two or more of the other methods</a:t>
            </a:r>
          </a:p>
        </p:txBody>
      </p:sp>
      <p:sp>
        <p:nvSpPr>
          <p:cNvPr id="24" name="Rectangle 23">
            <a:extLst>
              <a:ext uri="{FF2B5EF4-FFF2-40B4-BE49-F238E27FC236}">
                <a16:creationId xmlns:a16="http://schemas.microsoft.com/office/drawing/2014/main" id="{BD7015D7-4F00-E2B9-609A-314C946093A8}"/>
              </a:ext>
            </a:extLst>
          </p:cNvPr>
          <p:cNvSpPr/>
          <p:nvPr/>
        </p:nvSpPr>
        <p:spPr>
          <a:xfrm>
            <a:off x="-12531" y="0"/>
            <a:ext cx="121919" cy="6858000"/>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B5939C8-0749-EC2D-63EF-62B8AEACFA18}"/>
              </a:ext>
            </a:extLst>
          </p:cNvPr>
          <p:cNvSpPr/>
          <p:nvPr/>
        </p:nvSpPr>
        <p:spPr>
          <a:xfrm>
            <a:off x="99863" y="1"/>
            <a:ext cx="9044137" cy="1806512"/>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9292767-8534-4DBA-1F3C-D2D3F0EA4995}"/>
              </a:ext>
            </a:extLst>
          </p:cNvPr>
          <p:cNvSpPr/>
          <p:nvPr/>
        </p:nvSpPr>
        <p:spPr>
          <a:xfrm>
            <a:off x="3054095" y="1806513"/>
            <a:ext cx="2700904" cy="2927075"/>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DDB0D6C-372E-9DE5-D9BE-03CFAD81A1D2}"/>
              </a:ext>
            </a:extLst>
          </p:cNvPr>
          <p:cNvSpPr/>
          <p:nvPr/>
        </p:nvSpPr>
        <p:spPr>
          <a:xfrm>
            <a:off x="5754998" y="1806513"/>
            <a:ext cx="3389002" cy="2927075"/>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D3C3C3D-45F1-BA85-ECE9-FAD46D229CE8}"/>
              </a:ext>
            </a:extLst>
          </p:cNvPr>
          <p:cNvSpPr/>
          <p:nvPr/>
        </p:nvSpPr>
        <p:spPr>
          <a:xfrm>
            <a:off x="3389003" y="688259"/>
            <a:ext cx="5520098" cy="37520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731378E-86A7-6E76-63F5-52B1F67D2B37}"/>
              </a:ext>
            </a:extLst>
          </p:cNvPr>
          <p:cNvSpPr txBox="1"/>
          <p:nvPr/>
        </p:nvSpPr>
        <p:spPr>
          <a:xfrm>
            <a:off x="3524904" y="1722739"/>
            <a:ext cx="5176197" cy="2554545"/>
          </a:xfrm>
          <a:prstGeom prst="rect">
            <a:avLst/>
          </a:prstGeom>
          <a:noFill/>
        </p:spPr>
        <p:txBody>
          <a:bodyPr wrap="square">
            <a:spAutoFit/>
          </a:bodyPr>
          <a:lstStyle/>
          <a:p>
            <a:pPr algn="ctr"/>
            <a:r>
              <a:rPr lang="en-US" sz="1600" dirty="0">
                <a:solidFill>
                  <a:schemeClr val="tx1"/>
                </a:solidFill>
                <a:latin typeface="Poppins" panose="00000500000000000000" pitchFamily="2" charset="0"/>
                <a:cs typeface="Poppins" panose="00000500000000000000" pitchFamily="2" charset="0"/>
              </a:rPr>
              <a:t>More detaile</a:t>
            </a:r>
            <a:r>
              <a:rPr lang="en-US" sz="1600" dirty="0">
                <a:latin typeface="Poppins" panose="00000500000000000000" pitchFamily="2" charset="0"/>
                <a:cs typeface="Poppins" panose="00000500000000000000" pitchFamily="2" charset="0"/>
              </a:rPr>
              <a:t>d issues of debt-based financing, grants or no-/low-interest loans, and alternative financing are dealt with in the </a:t>
            </a:r>
            <a:r>
              <a:rPr lang="en-US" sz="1600" u="sng" dirty="0">
                <a:latin typeface="Poppins" panose="00000500000000000000" pitchFamily="2" charset="0"/>
                <a:cs typeface="Poppins" panose="00000500000000000000" pitchFamily="2" charset="0"/>
              </a:rPr>
              <a:t>Money From Lenders</a:t>
            </a:r>
            <a:r>
              <a:rPr lang="en-US" sz="1600" dirty="0">
                <a:latin typeface="Poppins" panose="00000500000000000000" pitchFamily="2" charset="0"/>
                <a:cs typeface="Poppins" panose="00000500000000000000" pitchFamily="2" charset="0"/>
              </a:rPr>
              <a:t> presentation. This includes, but is not limited to:</a:t>
            </a:r>
          </a:p>
          <a:p>
            <a:pPr marL="285750" indent="-285750" algn="ctr">
              <a:buFontTx/>
              <a:buChar char="-"/>
            </a:pPr>
            <a:r>
              <a:rPr lang="en-US" sz="1600" dirty="0">
                <a:solidFill>
                  <a:schemeClr val="tx1"/>
                </a:solidFill>
                <a:latin typeface="Poppins" panose="00000500000000000000" pitchFamily="2" charset="0"/>
                <a:cs typeface="Poppins" panose="00000500000000000000" pitchFamily="2" charset="0"/>
              </a:rPr>
              <a:t>Costs of debt;</a:t>
            </a:r>
          </a:p>
          <a:p>
            <a:pPr marL="285750" indent="-285750" algn="ctr">
              <a:buFontTx/>
              <a:buChar char="-"/>
            </a:pPr>
            <a:r>
              <a:rPr lang="en-US" sz="1600" dirty="0">
                <a:latin typeface="Poppins" panose="00000500000000000000" pitchFamily="2" charset="0"/>
                <a:cs typeface="Poppins" panose="00000500000000000000" pitchFamily="2" charset="0"/>
              </a:rPr>
              <a:t>Types of loans;</a:t>
            </a:r>
          </a:p>
          <a:p>
            <a:pPr marL="285750" indent="-285750" algn="ctr">
              <a:buFontTx/>
              <a:buChar char="-"/>
            </a:pPr>
            <a:r>
              <a:rPr lang="en-US" sz="1600" dirty="0">
                <a:solidFill>
                  <a:schemeClr val="tx1"/>
                </a:solidFill>
                <a:latin typeface="Poppins" panose="00000500000000000000" pitchFamily="2" charset="0"/>
                <a:cs typeface="Poppins" panose="00000500000000000000" pitchFamily="2" charset="0"/>
              </a:rPr>
              <a:t>Basic loan terms and structures;</a:t>
            </a:r>
          </a:p>
          <a:p>
            <a:pPr marL="285750" indent="-285750" algn="ctr">
              <a:buFontTx/>
              <a:buChar char="-"/>
            </a:pPr>
            <a:r>
              <a:rPr lang="en-US" sz="1600" dirty="0">
                <a:solidFill>
                  <a:schemeClr val="tx1"/>
                </a:solidFill>
                <a:latin typeface="Poppins" panose="00000500000000000000" pitchFamily="2" charset="0"/>
                <a:cs typeface="Poppins" panose="00000500000000000000" pitchFamily="2" charset="0"/>
              </a:rPr>
              <a:t>Various sources of grants and alternativ</a:t>
            </a:r>
            <a:r>
              <a:rPr lang="en-US" sz="1600" dirty="0">
                <a:latin typeface="Poppins" panose="00000500000000000000" pitchFamily="2" charset="0"/>
                <a:cs typeface="Poppins" panose="00000500000000000000" pitchFamily="2" charset="0"/>
              </a:rPr>
              <a:t>e financing and associated requirements.</a:t>
            </a:r>
            <a:endParaRPr lang="en-US" sz="1600" dirty="0">
              <a:solidFill>
                <a:schemeClr val="tx1"/>
              </a:solidFill>
              <a:latin typeface="Poppins" panose="00000500000000000000" pitchFamily="2" charset="0"/>
              <a:cs typeface="Poppins" panose="00000500000000000000" pitchFamily="2" charset="0"/>
            </a:endParaRPr>
          </a:p>
        </p:txBody>
      </p:sp>
      <p:sp>
        <p:nvSpPr>
          <p:cNvPr id="30" name="Rectangle 29">
            <a:extLst>
              <a:ext uri="{FF2B5EF4-FFF2-40B4-BE49-F238E27FC236}">
                <a16:creationId xmlns:a16="http://schemas.microsoft.com/office/drawing/2014/main" id="{16658438-2AD3-DDE2-E626-6F029AD09726}"/>
              </a:ext>
            </a:extLst>
          </p:cNvPr>
          <p:cNvSpPr/>
          <p:nvPr/>
        </p:nvSpPr>
        <p:spPr>
          <a:xfrm>
            <a:off x="99863" y="6761112"/>
            <a:ext cx="9044137" cy="109588"/>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C24CC8B-68C8-EF0F-274A-85A9EDD2D319}"/>
              </a:ext>
            </a:extLst>
          </p:cNvPr>
          <p:cNvSpPr/>
          <p:nvPr/>
        </p:nvSpPr>
        <p:spPr>
          <a:xfrm>
            <a:off x="9044137" y="4733588"/>
            <a:ext cx="112394" cy="2027523"/>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descr="A blue logo with a couple of people climbing a mountain&#10;&#10;Description automatically generated">
            <a:extLst>
              <a:ext uri="{FF2B5EF4-FFF2-40B4-BE49-F238E27FC236}">
                <a16:creationId xmlns:a16="http://schemas.microsoft.com/office/drawing/2014/main" id="{332DD7C8-80A1-6456-A771-B158E4104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7004" y="824846"/>
            <a:ext cx="1018376" cy="813983"/>
          </a:xfrm>
          <a:prstGeom prst="rect">
            <a:avLst/>
          </a:prstGeom>
        </p:spPr>
      </p:pic>
    </p:spTree>
    <p:extLst>
      <p:ext uri="{BB962C8B-B14F-4D97-AF65-F5344CB8AC3E}">
        <p14:creationId xmlns:p14="http://schemas.microsoft.com/office/powerpoint/2010/main" val="3167488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667571"/>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Ways to get money (financing)</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5" name="TextBox 4">
            <a:extLst>
              <a:ext uri="{FF2B5EF4-FFF2-40B4-BE49-F238E27FC236}">
                <a16:creationId xmlns:a16="http://schemas.microsoft.com/office/drawing/2014/main" id="{46B746AC-EC25-DB17-A5B8-A7F9D255AD2F}"/>
              </a:ext>
            </a:extLst>
          </p:cNvPr>
          <p:cNvSpPr txBox="1"/>
          <p:nvPr/>
        </p:nvSpPr>
        <p:spPr>
          <a:xfrm>
            <a:off x="6100550" y="1848822"/>
            <a:ext cx="2323582" cy="646331"/>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Equity-based financing</a:t>
            </a:r>
          </a:p>
        </p:txBody>
      </p:sp>
      <p:sp>
        <p:nvSpPr>
          <p:cNvPr id="6" name="TextBox 5">
            <a:extLst>
              <a:ext uri="{FF2B5EF4-FFF2-40B4-BE49-F238E27FC236}">
                <a16:creationId xmlns:a16="http://schemas.microsoft.com/office/drawing/2014/main" id="{71150A31-D189-2F3D-8EC6-D64321D5CBE8}"/>
              </a:ext>
            </a:extLst>
          </p:cNvPr>
          <p:cNvSpPr txBox="1"/>
          <p:nvPr/>
        </p:nvSpPr>
        <p:spPr>
          <a:xfrm>
            <a:off x="588869" y="1961369"/>
            <a:ext cx="2323582" cy="646331"/>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Debt-based financing</a:t>
            </a:r>
          </a:p>
        </p:txBody>
      </p:sp>
      <p:sp>
        <p:nvSpPr>
          <p:cNvPr id="15" name="TextBox 14">
            <a:extLst>
              <a:ext uri="{FF2B5EF4-FFF2-40B4-BE49-F238E27FC236}">
                <a16:creationId xmlns:a16="http://schemas.microsoft.com/office/drawing/2014/main" id="{10562B46-211A-DBEF-5D63-F9BB2C3536C4}"/>
              </a:ext>
            </a:extLst>
          </p:cNvPr>
          <p:cNvSpPr txBox="1"/>
          <p:nvPr/>
        </p:nvSpPr>
        <p:spPr>
          <a:xfrm>
            <a:off x="1205581" y="4888687"/>
            <a:ext cx="2323582" cy="646331"/>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Grants or no-interest loans</a:t>
            </a:r>
          </a:p>
        </p:txBody>
      </p:sp>
      <p:sp>
        <p:nvSpPr>
          <p:cNvPr id="16" name="TextBox 15">
            <a:extLst>
              <a:ext uri="{FF2B5EF4-FFF2-40B4-BE49-F238E27FC236}">
                <a16:creationId xmlns:a16="http://schemas.microsoft.com/office/drawing/2014/main" id="{B408E072-82DE-D126-4B53-D9A188353498}"/>
              </a:ext>
            </a:extLst>
          </p:cNvPr>
          <p:cNvSpPr txBox="1"/>
          <p:nvPr/>
        </p:nvSpPr>
        <p:spPr>
          <a:xfrm>
            <a:off x="2123769" y="1176388"/>
            <a:ext cx="4854560" cy="646331"/>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Broadly, there are four different ways for a business to get money</a:t>
            </a:r>
          </a:p>
        </p:txBody>
      </p:sp>
      <p:sp>
        <p:nvSpPr>
          <p:cNvPr id="17" name="TextBox 16">
            <a:extLst>
              <a:ext uri="{FF2B5EF4-FFF2-40B4-BE49-F238E27FC236}">
                <a16:creationId xmlns:a16="http://schemas.microsoft.com/office/drawing/2014/main" id="{647D7BF8-0FCC-4CF4-369D-7EF7C75AB3F5}"/>
              </a:ext>
            </a:extLst>
          </p:cNvPr>
          <p:cNvSpPr txBox="1"/>
          <p:nvPr/>
        </p:nvSpPr>
        <p:spPr>
          <a:xfrm>
            <a:off x="5927601" y="4888687"/>
            <a:ext cx="2323582" cy="646331"/>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Alternative financing</a:t>
            </a:r>
          </a:p>
        </p:txBody>
      </p:sp>
      <p:sp>
        <p:nvSpPr>
          <p:cNvPr id="18" name="TextBox 17">
            <a:extLst>
              <a:ext uri="{FF2B5EF4-FFF2-40B4-BE49-F238E27FC236}">
                <a16:creationId xmlns:a16="http://schemas.microsoft.com/office/drawing/2014/main" id="{D355B675-432E-A03A-EB0B-5601FB21D5F0}"/>
              </a:ext>
            </a:extLst>
          </p:cNvPr>
          <p:cNvSpPr txBox="1"/>
          <p:nvPr/>
        </p:nvSpPr>
        <p:spPr>
          <a:xfrm>
            <a:off x="5567840" y="2464286"/>
            <a:ext cx="3389002" cy="1200329"/>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Money provided by investors in exchange for a share of ownership of the company</a:t>
            </a:r>
          </a:p>
        </p:txBody>
      </p:sp>
      <p:sp>
        <p:nvSpPr>
          <p:cNvPr id="19" name="TextBox 18">
            <a:extLst>
              <a:ext uri="{FF2B5EF4-FFF2-40B4-BE49-F238E27FC236}">
                <a16:creationId xmlns:a16="http://schemas.microsoft.com/office/drawing/2014/main" id="{4BAE5D08-AE48-3F51-04C6-91258E20A3F1}"/>
              </a:ext>
            </a:extLst>
          </p:cNvPr>
          <p:cNvSpPr txBox="1"/>
          <p:nvPr/>
        </p:nvSpPr>
        <p:spPr>
          <a:xfrm>
            <a:off x="391642" y="2654413"/>
            <a:ext cx="2556040" cy="1200329"/>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Money provided by lenders in exchange for interest being charged</a:t>
            </a:r>
          </a:p>
        </p:txBody>
      </p:sp>
      <p:sp>
        <p:nvSpPr>
          <p:cNvPr id="20" name="TextBox 19">
            <a:extLst>
              <a:ext uri="{FF2B5EF4-FFF2-40B4-BE49-F238E27FC236}">
                <a16:creationId xmlns:a16="http://schemas.microsoft.com/office/drawing/2014/main" id="{4DF036BE-4E39-15F1-9B41-CD6CEEB2BDDF}"/>
              </a:ext>
            </a:extLst>
          </p:cNvPr>
          <p:cNvSpPr txBox="1"/>
          <p:nvPr/>
        </p:nvSpPr>
        <p:spPr>
          <a:xfrm>
            <a:off x="324651" y="5579602"/>
            <a:ext cx="3997466" cy="923330"/>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Money provided with little to no required interest payments or giving up a share of ownership</a:t>
            </a:r>
          </a:p>
        </p:txBody>
      </p:sp>
      <p:sp>
        <p:nvSpPr>
          <p:cNvPr id="21" name="TextBox 20">
            <a:extLst>
              <a:ext uri="{FF2B5EF4-FFF2-40B4-BE49-F238E27FC236}">
                <a16:creationId xmlns:a16="http://schemas.microsoft.com/office/drawing/2014/main" id="{AD55C0AB-A6C3-C480-00EE-E3D519466D53}"/>
              </a:ext>
            </a:extLst>
          </p:cNvPr>
          <p:cNvSpPr txBox="1"/>
          <p:nvPr/>
        </p:nvSpPr>
        <p:spPr>
          <a:xfrm>
            <a:off x="5312099" y="5579602"/>
            <a:ext cx="3389002" cy="923330"/>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Forms of financing tied to how the business operates and what it has</a:t>
            </a:r>
          </a:p>
        </p:txBody>
      </p:sp>
      <p:sp>
        <p:nvSpPr>
          <p:cNvPr id="22" name="TextBox 21">
            <a:extLst>
              <a:ext uri="{FF2B5EF4-FFF2-40B4-BE49-F238E27FC236}">
                <a16:creationId xmlns:a16="http://schemas.microsoft.com/office/drawing/2014/main" id="{A03FA699-1348-F6D2-141D-1842C78F795E}"/>
              </a:ext>
            </a:extLst>
          </p:cNvPr>
          <p:cNvSpPr txBox="1"/>
          <p:nvPr/>
        </p:nvSpPr>
        <p:spPr>
          <a:xfrm>
            <a:off x="3655008" y="3028208"/>
            <a:ext cx="1657091" cy="646331"/>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Hybrid financing</a:t>
            </a:r>
          </a:p>
        </p:txBody>
      </p:sp>
      <p:sp>
        <p:nvSpPr>
          <p:cNvPr id="23" name="TextBox 22">
            <a:extLst>
              <a:ext uri="{FF2B5EF4-FFF2-40B4-BE49-F238E27FC236}">
                <a16:creationId xmlns:a16="http://schemas.microsoft.com/office/drawing/2014/main" id="{4D8E54A9-AA8C-9AFD-D289-A209A25B78F1}"/>
              </a:ext>
            </a:extLst>
          </p:cNvPr>
          <p:cNvSpPr txBox="1"/>
          <p:nvPr/>
        </p:nvSpPr>
        <p:spPr>
          <a:xfrm>
            <a:off x="3183457" y="3644772"/>
            <a:ext cx="2600195" cy="923330"/>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Financing that is a blend of two or more of the other methods</a:t>
            </a:r>
          </a:p>
        </p:txBody>
      </p:sp>
      <p:sp>
        <p:nvSpPr>
          <p:cNvPr id="24" name="Rectangle 23">
            <a:extLst>
              <a:ext uri="{FF2B5EF4-FFF2-40B4-BE49-F238E27FC236}">
                <a16:creationId xmlns:a16="http://schemas.microsoft.com/office/drawing/2014/main" id="{BD7015D7-4F00-E2B9-609A-314C946093A8}"/>
              </a:ext>
            </a:extLst>
          </p:cNvPr>
          <p:cNvSpPr/>
          <p:nvPr/>
        </p:nvSpPr>
        <p:spPr>
          <a:xfrm>
            <a:off x="0" y="0"/>
            <a:ext cx="104044" cy="6858000"/>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B5939C8-0749-EC2D-63EF-62B8AEACFA18}"/>
              </a:ext>
            </a:extLst>
          </p:cNvPr>
          <p:cNvSpPr/>
          <p:nvPr/>
        </p:nvSpPr>
        <p:spPr>
          <a:xfrm>
            <a:off x="99863" y="1"/>
            <a:ext cx="9044137" cy="1806512"/>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6658438-2AD3-DDE2-E626-6F029AD09726}"/>
              </a:ext>
            </a:extLst>
          </p:cNvPr>
          <p:cNvSpPr/>
          <p:nvPr/>
        </p:nvSpPr>
        <p:spPr>
          <a:xfrm>
            <a:off x="3054095" y="4733588"/>
            <a:ext cx="6089905" cy="2137112"/>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C24CC8B-68C8-EF0F-274A-85A9EDD2D319}"/>
              </a:ext>
            </a:extLst>
          </p:cNvPr>
          <p:cNvSpPr/>
          <p:nvPr/>
        </p:nvSpPr>
        <p:spPr>
          <a:xfrm>
            <a:off x="104046" y="1806512"/>
            <a:ext cx="2950047" cy="5051488"/>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D3C3C3D-45F1-BA85-ECE9-FAD46D229CE8}"/>
              </a:ext>
            </a:extLst>
          </p:cNvPr>
          <p:cNvSpPr/>
          <p:nvPr/>
        </p:nvSpPr>
        <p:spPr>
          <a:xfrm>
            <a:off x="187158" y="620420"/>
            <a:ext cx="2611196" cy="59266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731378E-86A7-6E76-63F5-52B1F67D2B37}"/>
              </a:ext>
            </a:extLst>
          </p:cNvPr>
          <p:cNvSpPr txBox="1"/>
          <p:nvPr/>
        </p:nvSpPr>
        <p:spPr>
          <a:xfrm>
            <a:off x="237356" y="1887130"/>
            <a:ext cx="2378776" cy="4031873"/>
          </a:xfrm>
          <a:prstGeom prst="rect">
            <a:avLst/>
          </a:prstGeom>
          <a:noFill/>
        </p:spPr>
        <p:txBody>
          <a:bodyPr wrap="square">
            <a:spAutoFit/>
          </a:bodyPr>
          <a:lstStyle/>
          <a:p>
            <a:pPr algn="ctr"/>
            <a:r>
              <a:rPr lang="en-US" sz="1600" dirty="0">
                <a:solidFill>
                  <a:schemeClr val="tx1"/>
                </a:solidFill>
                <a:latin typeface="Poppins" panose="00000500000000000000" pitchFamily="2" charset="0"/>
                <a:cs typeface="Poppins" panose="00000500000000000000" pitchFamily="2" charset="0"/>
              </a:rPr>
              <a:t>More detaile</a:t>
            </a:r>
            <a:r>
              <a:rPr lang="en-US" sz="1600" dirty="0">
                <a:latin typeface="Poppins" panose="00000500000000000000" pitchFamily="2" charset="0"/>
                <a:cs typeface="Poppins" panose="00000500000000000000" pitchFamily="2" charset="0"/>
              </a:rPr>
              <a:t>d issues of equity-based and hybrid financing are handled in the </a:t>
            </a:r>
            <a:r>
              <a:rPr lang="en-US" sz="1600" u="sng" dirty="0">
                <a:latin typeface="Poppins" panose="00000500000000000000" pitchFamily="2" charset="0"/>
                <a:cs typeface="Poppins" panose="00000500000000000000" pitchFamily="2" charset="0"/>
              </a:rPr>
              <a:t>Money From Investors </a:t>
            </a:r>
            <a:r>
              <a:rPr lang="en-US" sz="1600" dirty="0">
                <a:latin typeface="Poppins" panose="00000500000000000000" pitchFamily="2" charset="0"/>
                <a:cs typeface="Poppins" panose="00000500000000000000" pitchFamily="2" charset="0"/>
              </a:rPr>
              <a:t>presentation, including:</a:t>
            </a:r>
          </a:p>
          <a:p>
            <a:pPr marL="285750" indent="-285750" algn="ctr">
              <a:buFontTx/>
              <a:buChar char="-"/>
            </a:pPr>
            <a:r>
              <a:rPr lang="en-US" sz="1600" dirty="0">
                <a:solidFill>
                  <a:schemeClr val="tx1"/>
                </a:solidFill>
                <a:latin typeface="Poppins" panose="00000500000000000000" pitchFamily="2" charset="0"/>
                <a:cs typeface="Poppins" panose="00000500000000000000" pitchFamily="2" charset="0"/>
              </a:rPr>
              <a:t>Basic considerations of ownership/ control;</a:t>
            </a:r>
          </a:p>
          <a:p>
            <a:pPr marL="285750" indent="-285750" algn="ctr">
              <a:buFontTx/>
              <a:buChar char="-"/>
            </a:pPr>
            <a:r>
              <a:rPr lang="en-US" sz="1600" dirty="0">
                <a:latin typeface="Poppins" panose="00000500000000000000" pitchFamily="2" charset="0"/>
                <a:cs typeface="Poppins" panose="00000500000000000000" pitchFamily="2" charset="0"/>
              </a:rPr>
              <a:t>Types of equity-based investors;</a:t>
            </a:r>
          </a:p>
          <a:p>
            <a:pPr marL="285750" indent="-285750" algn="ctr">
              <a:buFontTx/>
              <a:buChar char="-"/>
            </a:pPr>
            <a:r>
              <a:rPr lang="en-US" sz="1600" dirty="0">
                <a:solidFill>
                  <a:schemeClr val="tx1"/>
                </a:solidFill>
                <a:latin typeface="Poppins" panose="00000500000000000000" pitchFamily="2" charset="0"/>
                <a:cs typeface="Poppins" panose="00000500000000000000" pitchFamily="2" charset="0"/>
              </a:rPr>
              <a:t>Investor relationships; and </a:t>
            </a:r>
          </a:p>
          <a:p>
            <a:pPr marL="285750" indent="-285750" algn="ctr">
              <a:buFontTx/>
              <a:buChar char="-"/>
            </a:pPr>
            <a:r>
              <a:rPr lang="en-US" sz="1600" dirty="0">
                <a:latin typeface="Poppins" panose="00000500000000000000" pitchFamily="2" charset="0"/>
                <a:cs typeface="Poppins" panose="00000500000000000000" pitchFamily="2" charset="0"/>
              </a:rPr>
              <a:t>Exit strategies.</a:t>
            </a:r>
            <a:endParaRPr lang="en-US" sz="1600" dirty="0">
              <a:solidFill>
                <a:schemeClr val="tx1"/>
              </a:solidFill>
              <a:latin typeface="Poppins" panose="00000500000000000000" pitchFamily="2" charset="0"/>
              <a:cs typeface="Poppins" panose="00000500000000000000" pitchFamily="2" charset="0"/>
            </a:endParaRPr>
          </a:p>
        </p:txBody>
      </p:sp>
      <p:pic>
        <p:nvPicPr>
          <p:cNvPr id="32" name="Picture 31" descr="A blue logo with a couple of people climbing a mountain&#10;&#10;Description automatically generated">
            <a:extLst>
              <a:ext uri="{FF2B5EF4-FFF2-40B4-BE49-F238E27FC236}">
                <a16:creationId xmlns:a16="http://schemas.microsoft.com/office/drawing/2014/main" id="{332DD7C8-80A1-6456-A771-B158E4104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098" y="748188"/>
            <a:ext cx="1018376" cy="813983"/>
          </a:xfrm>
          <a:prstGeom prst="rect">
            <a:avLst/>
          </a:prstGeom>
        </p:spPr>
      </p:pic>
    </p:spTree>
    <p:extLst>
      <p:ext uri="{BB962C8B-B14F-4D97-AF65-F5344CB8AC3E}">
        <p14:creationId xmlns:p14="http://schemas.microsoft.com/office/powerpoint/2010/main" val="1725065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475502"/>
            <a:ext cx="8769573" cy="400110"/>
          </a:xfrm>
          <a:prstGeom prst="rect">
            <a:avLst/>
          </a:prstGeom>
          <a:noFill/>
        </p:spPr>
        <p:txBody>
          <a:bodyPr wrap="square" rtlCol="0">
            <a:spAutoFit/>
          </a:bodyPr>
          <a:lstStyle/>
          <a:p>
            <a:pPr algn="ctr"/>
            <a:r>
              <a:rPr lang="en-US" sz="2000" b="1" dirty="0">
                <a:latin typeface="Poppins" panose="00000500000000000000" pitchFamily="2" charset="0"/>
                <a:cs typeface="Poppins" panose="00000500000000000000" pitchFamily="2" charset="0"/>
              </a:rPr>
              <a:t>Examples of how to get money</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graphicFrame>
        <p:nvGraphicFramePr>
          <p:cNvPr id="3" name="Table 2">
            <a:extLst>
              <a:ext uri="{FF2B5EF4-FFF2-40B4-BE49-F238E27FC236}">
                <a16:creationId xmlns:a16="http://schemas.microsoft.com/office/drawing/2014/main" id="{1B96FD5A-407F-3EAD-1ACF-2FCCCB54AEFC}"/>
              </a:ext>
            </a:extLst>
          </p:cNvPr>
          <p:cNvGraphicFramePr>
            <a:graphicFrameLocks noGrp="1"/>
          </p:cNvGraphicFramePr>
          <p:nvPr>
            <p:extLst>
              <p:ext uri="{D42A27DB-BD31-4B8C-83A1-F6EECF244321}">
                <p14:modId xmlns:p14="http://schemas.microsoft.com/office/powerpoint/2010/main" val="2940629987"/>
              </p:ext>
            </p:extLst>
          </p:nvPr>
        </p:nvGraphicFramePr>
        <p:xfrm>
          <a:off x="97547" y="857273"/>
          <a:ext cx="8948905" cy="5940469"/>
        </p:xfrm>
        <a:graphic>
          <a:graphicData uri="http://schemas.openxmlformats.org/drawingml/2006/table">
            <a:tbl>
              <a:tblPr firstRow="1" bandRow="1">
                <a:tableStyleId>{5C22544A-7EE6-4342-B048-85BDC9FD1C3A}</a:tableStyleId>
              </a:tblPr>
              <a:tblGrid>
                <a:gridCol w="1176506">
                  <a:extLst>
                    <a:ext uri="{9D8B030D-6E8A-4147-A177-3AD203B41FA5}">
                      <a16:colId xmlns:a16="http://schemas.microsoft.com/office/drawing/2014/main" val="1757501020"/>
                    </a:ext>
                  </a:extLst>
                </a:gridCol>
                <a:gridCol w="3810000">
                  <a:extLst>
                    <a:ext uri="{9D8B030D-6E8A-4147-A177-3AD203B41FA5}">
                      <a16:colId xmlns:a16="http://schemas.microsoft.com/office/drawing/2014/main" val="2524688396"/>
                    </a:ext>
                  </a:extLst>
                </a:gridCol>
                <a:gridCol w="3962399">
                  <a:extLst>
                    <a:ext uri="{9D8B030D-6E8A-4147-A177-3AD203B41FA5}">
                      <a16:colId xmlns:a16="http://schemas.microsoft.com/office/drawing/2014/main" val="1018540808"/>
                    </a:ext>
                  </a:extLst>
                </a:gridCol>
              </a:tblGrid>
              <a:tr h="308555">
                <a:tc>
                  <a:txBody>
                    <a:bodyPr/>
                    <a:lstStyle/>
                    <a:p>
                      <a:r>
                        <a:rPr lang="en-US" sz="1400" dirty="0">
                          <a:solidFill>
                            <a:schemeClr val="tx1"/>
                          </a:solidFill>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Example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Example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7772408"/>
                  </a:ext>
                </a:extLst>
              </a:tr>
              <a:tr h="1018232">
                <a:tc>
                  <a:txBody>
                    <a:bodyPr/>
                    <a:lstStyle/>
                    <a:p>
                      <a:r>
                        <a:rPr lang="en-US" sz="1400" dirty="0">
                          <a:solidFill>
                            <a:schemeClr val="tx1"/>
                          </a:solidFill>
                        </a:rPr>
                        <a:t>Debt-based financing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rPr>
                        <a:t>To purchase an expensive piece of equipment, a business gets a </a:t>
                      </a:r>
                      <a:r>
                        <a:rPr lang="en-US" sz="1200" b="1" dirty="0">
                          <a:solidFill>
                            <a:schemeClr val="tx1"/>
                          </a:solidFill>
                        </a:rPr>
                        <a:t>loan</a:t>
                      </a:r>
                      <a:r>
                        <a:rPr lang="en-US" sz="1200" dirty="0">
                          <a:solidFill>
                            <a:schemeClr val="tx1"/>
                          </a:solidFill>
                        </a:rPr>
                        <a:t> for $150,000 from a CDFI or bank that works with the Small Business Administration – requiring the business to pay it back with interest over 10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rPr>
                        <a:t>To fill seasonal gaps in working capital, a business opens a </a:t>
                      </a:r>
                      <a:r>
                        <a:rPr lang="en-US" sz="1200" b="1" dirty="0">
                          <a:solidFill>
                            <a:schemeClr val="tx1"/>
                          </a:solidFill>
                        </a:rPr>
                        <a:t>line of credit </a:t>
                      </a:r>
                      <a:r>
                        <a:rPr lang="en-US" sz="1200" dirty="0">
                          <a:solidFill>
                            <a:schemeClr val="tx1"/>
                          </a:solidFill>
                        </a:rPr>
                        <a:t>with their bank or CDFI allowing them to borrow $25K to pay for expenses during the down season – repaying that amount with interest in the busy season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5517285"/>
                  </a:ext>
                </a:extLst>
              </a:tr>
              <a:tr h="1018232">
                <a:tc>
                  <a:txBody>
                    <a:bodyPr/>
                    <a:lstStyle/>
                    <a:p>
                      <a:r>
                        <a:rPr lang="en-US" sz="1400" dirty="0">
                          <a:solidFill>
                            <a:schemeClr val="tx1"/>
                          </a:solidFill>
                        </a:rPr>
                        <a:t>Equity-based financing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rPr>
                        <a:t>A new business with an exciting new technology gives up a </a:t>
                      </a:r>
                      <a:r>
                        <a:rPr lang="en-US" sz="1200" b="0" dirty="0">
                          <a:solidFill>
                            <a:schemeClr val="tx1"/>
                          </a:solidFill>
                        </a:rPr>
                        <a:t>share of ownership </a:t>
                      </a:r>
                      <a:r>
                        <a:rPr lang="en-US" sz="1200" dirty="0">
                          <a:solidFill>
                            <a:schemeClr val="tx1"/>
                          </a:solidFill>
                        </a:rPr>
                        <a:t>in their business to a knowledgeable and wealthy former entrepreneur, known as an </a:t>
                      </a:r>
                      <a:r>
                        <a:rPr lang="en-US" sz="1200" b="1" dirty="0">
                          <a:solidFill>
                            <a:schemeClr val="tx1"/>
                          </a:solidFill>
                        </a:rPr>
                        <a:t>angel investor</a:t>
                      </a:r>
                      <a:r>
                        <a:rPr lang="en-US" sz="1200" dirty="0">
                          <a:solidFill>
                            <a:schemeClr val="tx1"/>
                          </a:solidFill>
                        </a:rPr>
                        <a:t>, for $100,000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rPr>
                        <a:t>A young business with rapidly growing revenue and plans to grow 50% every year over the next five years gives up a share of ownership in their business for $500,000 from professional investors known as </a:t>
                      </a:r>
                      <a:r>
                        <a:rPr lang="en-US" sz="1200" b="1" dirty="0">
                          <a:solidFill>
                            <a:schemeClr val="tx1"/>
                          </a:solidFill>
                        </a:rPr>
                        <a:t>venture capital firm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4350383"/>
                  </a:ext>
                </a:extLst>
              </a:tr>
              <a:tr h="1018232">
                <a:tc>
                  <a:txBody>
                    <a:bodyPr/>
                    <a:lstStyle/>
                    <a:p>
                      <a:r>
                        <a:rPr lang="en-US" sz="1400" dirty="0">
                          <a:solidFill>
                            <a:schemeClr val="tx1"/>
                          </a:solidFill>
                        </a:rPr>
                        <a:t>Alternative financing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rPr>
                        <a:t>Prior to a busy season of the year, a business asks for </a:t>
                      </a:r>
                      <a:r>
                        <a:rPr lang="en-US" sz="1200" b="1" dirty="0">
                          <a:solidFill>
                            <a:schemeClr val="tx1"/>
                          </a:solidFill>
                        </a:rPr>
                        <a:t>trade credit </a:t>
                      </a:r>
                      <a:r>
                        <a:rPr lang="en-US" sz="1200" dirty="0">
                          <a:solidFill>
                            <a:schemeClr val="tx1"/>
                          </a:solidFill>
                        </a:rPr>
                        <a:t>from a supplier that they have done business with before; the supplier allows the business to pay them back 30 days later – but with late fees if it is longer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rPr>
                        <a:t>A business that has received a large order from customers needs extra money to fulfill it. Under a </a:t>
                      </a:r>
                      <a:r>
                        <a:rPr lang="en-US" sz="1200" b="1" dirty="0">
                          <a:solidFill>
                            <a:schemeClr val="tx1"/>
                          </a:solidFill>
                        </a:rPr>
                        <a:t>factoring</a:t>
                      </a:r>
                      <a:r>
                        <a:rPr lang="en-US" sz="1200" dirty="0">
                          <a:solidFill>
                            <a:schemeClr val="tx1"/>
                          </a:solidFill>
                        </a:rPr>
                        <a:t> arrangement, the factoring company purchases the business’s invoices at a discount and also charges the business a monthly fee (~2% per month for delayed customer payment).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9520239"/>
                  </a:ext>
                </a:extLst>
              </a:tr>
              <a:tr h="1388498">
                <a:tc>
                  <a:txBody>
                    <a:bodyPr/>
                    <a:lstStyle/>
                    <a:p>
                      <a:r>
                        <a:rPr lang="en-US" sz="1400" dirty="0">
                          <a:solidFill>
                            <a:schemeClr val="tx1"/>
                          </a:solidFill>
                        </a:rPr>
                        <a:t>Grants or no-interest financing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rPr>
                        <a:t>A BIPOC entrepreneur who runs a business that helps to create more environmentally friendly services applies to a nonprofit environmental organization for a </a:t>
                      </a:r>
                      <a:r>
                        <a:rPr lang="en-US" sz="1200" b="1" dirty="0">
                          <a:solidFill>
                            <a:schemeClr val="tx1"/>
                          </a:solidFill>
                        </a:rPr>
                        <a:t>grant</a:t>
                      </a:r>
                      <a:r>
                        <a:rPr lang="en-US" sz="1200" dirty="0">
                          <a:solidFill>
                            <a:schemeClr val="tx1"/>
                          </a:solidFill>
                        </a:rPr>
                        <a:t> of $50,000 to support their work – with the only requirement being that the business submits a report about how it used the money and what its effect was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rPr>
                        <a:t>A small business that needs to solve a small problem in their business turns to a community development financial institution to provide a </a:t>
                      </a:r>
                      <a:r>
                        <a:rPr lang="en-US" sz="1200" b="1" dirty="0">
                          <a:solidFill>
                            <a:schemeClr val="tx1"/>
                          </a:solidFill>
                        </a:rPr>
                        <a:t>low-interest partially forgivable loan </a:t>
                      </a:r>
                      <a:r>
                        <a:rPr lang="en-US" sz="1200" dirty="0">
                          <a:solidFill>
                            <a:schemeClr val="tx1"/>
                          </a:solidFill>
                        </a:rPr>
                        <a:t>where some of the money can be forgiven if the business meets certain criteria about helping to create jobs.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3006315"/>
                  </a:ext>
                </a:extLst>
              </a:tr>
              <a:tr h="1018232">
                <a:tc>
                  <a:txBody>
                    <a:bodyPr/>
                    <a:lstStyle/>
                    <a:p>
                      <a:r>
                        <a:rPr lang="en-US" sz="1400" dirty="0">
                          <a:solidFill>
                            <a:schemeClr val="tx1"/>
                          </a:solidFill>
                        </a:rPr>
                        <a:t>Hybrid financing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rPr>
                        <a:t>A fast-growing business turns to an angel investor to provide a </a:t>
                      </a:r>
                      <a:r>
                        <a:rPr lang="en-US" sz="1200" b="1" dirty="0">
                          <a:solidFill>
                            <a:schemeClr val="tx1"/>
                          </a:solidFill>
                        </a:rPr>
                        <a:t>low-interest loan that coverts into a share of ownership </a:t>
                      </a:r>
                      <a:r>
                        <a:rPr lang="en-US" sz="1200" dirty="0">
                          <a:solidFill>
                            <a:schemeClr val="tx1"/>
                          </a:solidFill>
                        </a:rPr>
                        <a:t>in the company if the company get additional investors.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 fast-growing business that expects a healthy amount of profit in the future turns to an angel investor to provide </a:t>
                      </a:r>
                      <a:r>
                        <a:rPr lang="en-US" sz="1200" b="1" dirty="0">
                          <a:solidFill>
                            <a:schemeClr val="tx1"/>
                          </a:solidFill>
                        </a:rPr>
                        <a:t>funding in exchange for a percentage of revenue</a:t>
                      </a:r>
                      <a:r>
                        <a:rPr lang="en-US" sz="1200" dirty="0">
                          <a:solidFill>
                            <a:schemeClr val="tx1"/>
                          </a:solidFill>
                        </a:rPr>
                        <a:t> in the future for a specified amount of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6409366"/>
                  </a:ext>
                </a:extLst>
              </a:tr>
            </a:tbl>
          </a:graphicData>
        </a:graphic>
      </p:graphicFrame>
    </p:spTree>
    <p:extLst>
      <p:ext uri="{BB962C8B-B14F-4D97-AF65-F5344CB8AC3E}">
        <p14:creationId xmlns:p14="http://schemas.microsoft.com/office/powerpoint/2010/main" val="229157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565EFA48-9847-414F-8A23-DA068259E5F1}"/>
              </a:ext>
            </a:extLst>
          </p:cNvPr>
          <p:cNvGraphicFramePr>
            <a:graphicFrameLocks noGrp="1"/>
          </p:cNvGraphicFramePr>
          <p:nvPr>
            <p:extLst>
              <p:ext uri="{D42A27DB-BD31-4B8C-83A1-F6EECF244321}">
                <p14:modId xmlns:p14="http://schemas.microsoft.com/office/powerpoint/2010/main" val="904482271"/>
              </p:ext>
            </p:extLst>
          </p:nvPr>
        </p:nvGraphicFramePr>
        <p:xfrm>
          <a:off x="187212" y="985621"/>
          <a:ext cx="8769572" cy="5707278"/>
        </p:xfrm>
        <a:graphic>
          <a:graphicData uri="http://schemas.openxmlformats.org/drawingml/2006/table">
            <a:tbl>
              <a:tblPr firstRow="1" bandRow="1">
                <a:tableStyleId>{5C22544A-7EE6-4342-B048-85BDC9FD1C3A}</a:tableStyleId>
              </a:tblPr>
              <a:tblGrid>
                <a:gridCol w="1044822">
                  <a:extLst>
                    <a:ext uri="{9D8B030D-6E8A-4147-A177-3AD203B41FA5}">
                      <a16:colId xmlns:a16="http://schemas.microsoft.com/office/drawing/2014/main" val="1955501555"/>
                    </a:ext>
                  </a:extLst>
                </a:gridCol>
                <a:gridCol w="2473692">
                  <a:extLst>
                    <a:ext uri="{9D8B030D-6E8A-4147-A177-3AD203B41FA5}">
                      <a16:colId xmlns:a16="http://schemas.microsoft.com/office/drawing/2014/main" val="3210856273"/>
                    </a:ext>
                  </a:extLst>
                </a:gridCol>
                <a:gridCol w="2695074">
                  <a:extLst>
                    <a:ext uri="{9D8B030D-6E8A-4147-A177-3AD203B41FA5}">
                      <a16:colId xmlns:a16="http://schemas.microsoft.com/office/drawing/2014/main" val="3863525252"/>
                    </a:ext>
                  </a:extLst>
                </a:gridCol>
                <a:gridCol w="2555984">
                  <a:extLst>
                    <a:ext uri="{9D8B030D-6E8A-4147-A177-3AD203B41FA5}">
                      <a16:colId xmlns:a16="http://schemas.microsoft.com/office/drawing/2014/main" val="1234075861"/>
                    </a:ext>
                  </a:extLst>
                </a:gridCol>
              </a:tblGrid>
              <a:tr h="2461100">
                <a:tc>
                  <a:txBody>
                    <a:bodyPr/>
                    <a:lstStyle/>
                    <a:p>
                      <a:r>
                        <a:rPr lang="en-US" sz="1400" dirty="0">
                          <a:solidFill>
                            <a:schemeClr val="tx1"/>
                          </a:solidFill>
                        </a:rPr>
                        <a:t>The business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6608216"/>
                  </a:ext>
                </a:extLst>
              </a:tr>
              <a:tr h="1623089">
                <a:tc>
                  <a:txBody>
                    <a:bodyPr/>
                    <a:lstStyle/>
                    <a:p>
                      <a:r>
                        <a:rPr lang="en-US" sz="1400" b="1" dirty="0">
                          <a:solidFill>
                            <a:schemeClr val="tx1"/>
                          </a:solidFill>
                        </a:rPr>
                        <a:t>The needs of the business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8072587"/>
                  </a:ext>
                </a:extLst>
              </a:tr>
              <a:tr h="1623089">
                <a:tc>
                  <a:txBody>
                    <a:bodyPr/>
                    <a:lstStyle/>
                    <a:p>
                      <a:r>
                        <a:rPr lang="en-US" sz="1400" b="1" dirty="0">
                          <a:solidFill>
                            <a:schemeClr val="tx1"/>
                          </a:solidFill>
                        </a:rPr>
                        <a:t>Ways the business might get money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Business reduces its need for capital to buy supplies by getting </a:t>
                      </a:r>
                      <a:r>
                        <a:rPr lang="en-US" sz="1400" b="1" dirty="0">
                          <a:solidFill>
                            <a:schemeClr val="tx1"/>
                          </a:solidFill>
                        </a:rPr>
                        <a:t>trade credit</a:t>
                      </a:r>
                      <a:r>
                        <a:rPr lang="en-US" sz="1400" dirty="0">
                          <a:solidFill>
                            <a:schemeClr val="tx1"/>
                          </a:solidFill>
                        </a:rPr>
                        <a:t> and then gets an </a:t>
                      </a:r>
                      <a:r>
                        <a:rPr lang="en-US" sz="1400" b="1" dirty="0">
                          <a:solidFill>
                            <a:schemeClr val="tx1"/>
                          </a:solidFill>
                        </a:rPr>
                        <a:t>SBA bank loan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Business uses </a:t>
                      </a:r>
                      <a:r>
                        <a:rPr lang="en-US" sz="1400" b="1" dirty="0">
                          <a:solidFill>
                            <a:schemeClr val="tx1"/>
                          </a:solidFill>
                        </a:rPr>
                        <a:t>factoring </a:t>
                      </a:r>
                      <a:r>
                        <a:rPr lang="en-US" sz="1400" dirty="0">
                          <a:solidFill>
                            <a:schemeClr val="tx1"/>
                          </a:solidFill>
                        </a:rPr>
                        <a:t>based upon a large future project and then gets a </a:t>
                      </a:r>
                      <a:r>
                        <a:rPr lang="en-US" sz="1400" b="1" dirty="0">
                          <a:solidFill>
                            <a:schemeClr val="tx1"/>
                          </a:solidFill>
                        </a:rPr>
                        <a:t>low-interest loan </a:t>
                      </a:r>
                      <a:r>
                        <a:rPr lang="en-US" sz="1400" dirty="0">
                          <a:solidFill>
                            <a:schemeClr val="tx1"/>
                          </a:solidFill>
                        </a:rPr>
                        <a:t>from a CDFI because its growth will be helping underserved communities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Business uses its </a:t>
                      </a:r>
                      <a:r>
                        <a:rPr lang="en-US" sz="1400" b="1" dirty="0">
                          <a:solidFill>
                            <a:schemeClr val="tx1"/>
                          </a:solidFill>
                        </a:rPr>
                        <a:t>business credit card</a:t>
                      </a:r>
                      <a:r>
                        <a:rPr lang="en-US" sz="1400" dirty="0">
                          <a:solidFill>
                            <a:schemeClr val="tx1"/>
                          </a:solidFill>
                        </a:rPr>
                        <a:t> in the short term and then turns to an </a:t>
                      </a:r>
                      <a:r>
                        <a:rPr lang="en-US" sz="1400" b="1" dirty="0">
                          <a:solidFill>
                            <a:schemeClr val="tx1"/>
                          </a:solidFill>
                        </a:rPr>
                        <a:t>angel investor </a:t>
                      </a:r>
                      <a:r>
                        <a:rPr lang="en-US" sz="1400" dirty="0">
                          <a:solidFill>
                            <a:schemeClr val="tx1"/>
                          </a:solidFill>
                        </a:rPr>
                        <a:t>to get funding via convertible debt to equity note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9645906"/>
                  </a:ext>
                </a:extLst>
              </a:tr>
            </a:tbl>
          </a:graphicData>
        </a:graphic>
      </p:graphicFrame>
      <p:sp>
        <p:nvSpPr>
          <p:cNvPr id="2" name="TextBox 1">
            <a:extLst>
              <a:ext uri="{FF2B5EF4-FFF2-40B4-BE49-F238E27FC236}">
                <a16:creationId xmlns:a16="http://schemas.microsoft.com/office/drawing/2014/main" id="{3F4E3C94-9D8A-29E5-02B9-4AE894ACF4B0}"/>
              </a:ext>
            </a:extLst>
          </p:cNvPr>
          <p:cNvSpPr txBox="1"/>
          <p:nvPr/>
        </p:nvSpPr>
        <p:spPr>
          <a:xfrm>
            <a:off x="187212" y="523956"/>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Examples of businesses getting finance</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pic>
        <p:nvPicPr>
          <p:cNvPr id="3" name="Picture 2">
            <a:extLst>
              <a:ext uri="{FF2B5EF4-FFF2-40B4-BE49-F238E27FC236}">
                <a16:creationId xmlns:a16="http://schemas.microsoft.com/office/drawing/2014/main" id="{D57CD597-7459-63F9-0AF5-547A8CC842AB}"/>
              </a:ext>
            </a:extLst>
          </p:cNvPr>
          <p:cNvPicPr>
            <a:picLocks noChangeAspect="1"/>
          </p:cNvPicPr>
          <p:nvPr/>
        </p:nvPicPr>
        <p:blipFill>
          <a:blip r:embed="rId3"/>
          <a:stretch>
            <a:fillRect/>
          </a:stretch>
        </p:blipFill>
        <p:spPr>
          <a:xfrm>
            <a:off x="1713295" y="1795943"/>
            <a:ext cx="1435177" cy="1434461"/>
          </a:xfrm>
          <a:prstGeom prst="rect">
            <a:avLst/>
          </a:prstGeom>
        </p:spPr>
      </p:pic>
      <p:pic>
        <p:nvPicPr>
          <p:cNvPr id="4" name="Picture 3">
            <a:extLst>
              <a:ext uri="{FF2B5EF4-FFF2-40B4-BE49-F238E27FC236}">
                <a16:creationId xmlns:a16="http://schemas.microsoft.com/office/drawing/2014/main" id="{385E3EDA-1A05-C80E-79CC-8A6E6F64DD49}"/>
              </a:ext>
            </a:extLst>
          </p:cNvPr>
          <p:cNvPicPr>
            <a:picLocks noChangeAspect="1"/>
          </p:cNvPicPr>
          <p:nvPr/>
        </p:nvPicPr>
        <p:blipFill>
          <a:blip r:embed="rId4"/>
          <a:stretch>
            <a:fillRect/>
          </a:stretch>
        </p:blipFill>
        <p:spPr>
          <a:xfrm>
            <a:off x="4336347" y="1784048"/>
            <a:ext cx="1478727" cy="1478727"/>
          </a:xfrm>
          <a:prstGeom prst="rect">
            <a:avLst/>
          </a:prstGeom>
        </p:spPr>
      </p:pic>
      <p:sp>
        <p:nvSpPr>
          <p:cNvPr id="7" name="TextBox 6">
            <a:extLst>
              <a:ext uri="{FF2B5EF4-FFF2-40B4-BE49-F238E27FC236}">
                <a16:creationId xmlns:a16="http://schemas.microsoft.com/office/drawing/2014/main" id="{F5BEDEA3-7976-92ED-C7DB-DA0201E9833A}"/>
              </a:ext>
            </a:extLst>
          </p:cNvPr>
          <p:cNvSpPr txBox="1"/>
          <p:nvPr/>
        </p:nvSpPr>
        <p:spPr>
          <a:xfrm>
            <a:off x="1214388" y="1021450"/>
            <a:ext cx="2432992" cy="738664"/>
          </a:xfrm>
          <a:prstGeom prst="rect">
            <a:avLst/>
          </a:prstGeom>
          <a:noFill/>
        </p:spPr>
        <p:txBody>
          <a:bodyPr wrap="square" rtlCol="0">
            <a:spAutoFit/>
          </a:bodyPr>
          <a:lstStyle/>
          <a:p>
            <a:pPr algn="ctr"/>
            <a:r>
              <a:rPr lang="en-US" sz="1400" b="1" dirty="0">
                <a:latin typeface="Poppins" panose="00000500000000000000" pitchFamily="2" charset="0"/>
                <a:cs typeface="Poppins" panose="00000500000000000000" pitchFamily="2" charset="0"/>
              </a:rPr>
              <a:t>Plantain &amp; Spice</a:t>
            </a:r>
          </a:p>
          <a:p>
            <a:pPr algn="ctr"/>
            <a:r>
              <a:rPr lang="en-US" sz="1400" dirty="0">
                <a:latin typeface="Poppins" panose="00000500000000000000" pitchFamily="2" charset="0"/>
                <a:cs typeface="Poppins" panose="00000500000000000000" pitchFamily="2" charset="0"/>
              </a:rPr>
              <a:t>Fast-casual Latin American restaurant</a:t>
            </a:r>
          </a:p>
        </p:txBody>
      </p:sp>
      <p:sp>
        <p:nvSpPr>
          <p:cNvPr id="8" name="TextBox 7">
            <a:extLst>
              <a:ext uri="{FF2B5EF4-FFF2-40B4-BE49-F238E27FC236}">
                <a16:creationId xmlns:a16="http://schemas.microsoft.com/office/drawing/2014/main" id="{527816CF-C0E5-7ADF-BE24-E106197617AA}"/>
              </a:ext>
            </a:extLst>
          </p:cNvPr>
          <p:cNvSpPr txBox="1"/>
          <p:nvPr/>
        </p:nvSpPr>
        <p:spPr>
          <a:xfrm>
            <a:off x="3888781" y="1047912"/>
            <a:ext cx="2323582" cy="738664"/>
          </a:xfrm>
          <a:prstGeom prst="rect">
            <a:avLst/>
          </a:prstGeom>
          <a:noFill/>
        </p:spPr>
        <p:txBody>
          <a:bodyPr wrap="square" rtlCol="0">
            <a:spAutoFit/>
          </a:bodyPr>
          <a:lstStyle/>
          <a:p>
            <a:pPr algn="ctr"/>
            <a:r>
              <a:rPr lang="en-US" sz="1400" b="1" dirty="0">
                <a:latin typeface="Poppins" panose="00000500000000000000" pitchFamily="2" charset="0"/>
                <a:cs typeface="Poppins" panose="00000500000000000000" pitchFamily="2" charset="0"/>
              </a:rPr>
              <a:t>Brothers Building</a:t>
            </a:r>
          </a:p>
          <a:p>
            <a:pPr algn="ctr"/>
            <a:r>
              <a:rPr lang="en-US" sz="1400" dirty="0">
                <a:latin typeface="Poppins" panose="00000500000000000000" pitchFamily="2" charset="0"/>
                <a:cs typeface="Poppins" panose="00000500000000000000" pitchFamily="2" charset="0"/>
              </a:rPr>
              <a:t>Residential construction business</a:t>
            </a:r>
          </a:p>
        </p:txBody>
      </p:sp>
      <p:pic>
        <p:nvPicPr>
          <p:cNvPr id="9" name="Picture 8">
            <a:extLst>
              <a:ext uri="{FF2B5EF4-FFF2-40B4-BE49-F238E27FC236}">
                <a16:creationId xmlns:a16="http://schemas.microsoft.com/office/drawing/2014/main" id="{D9AC25CE-FE3B-1E1D-2EF7-2847AFFBF831}"/>
              </a:ext>
            </a:extLst>
          </p:cNvPr>
          <p:cNvPicPr>
            <a:picLocks noChangeAspect="1"/>
          </p:cNvPicPr>
          <p:nvPr/>
        </p:nvPicPr>
        <p:blipFill>
          <a:blip r:embed="rId5"/>
          <a:stretch>
            <a:fillRect/>
          </a:stretch>
        </p:blipFill>
        <p:spPr>
          <a:xfrm>
            <a:off x="7002949" y="1795943"/>
            <a:ext cx="1478727" cy="1478727"/>
          </a:xfrm>
          <a:prstGeom prst="rect">
            <a:avLst/>
          </a:prstGeom>
        </p:spPr>
      </p:pic>
      <p:sp>
        <p:nvSpPr>
          <p:cNvPr id="10" name="TextBox 9">
            <a:extLst>
              <a:ext uri="{FF2B5EF4-FFF2-40B4-BE49-F238E27FC236}">
                <a16:creationId xmlns:a16="http://schemas.microsoft.com/office/drawing/2014/main" id="{ED5B4C53-D5A5-F50C-42C9-F5DAA876CCCA}"/>
              </a:ext>
            </a:extLst>
          </p:cNvPr>
          <p:cNvSpPr txBox="1"/>
          <p:nvPr/>
        </p:nvSpPr>
        <p:spPr>
          <a:xfrm>
            <a:off x="6537865" y="1021450"/>
            <a:ext cx="2323582" cy="738664"/>
          </a:xfrm>
          <a:prstGeom prst="rect">
            <a:avLst/>
          </a:prstGeom>
          <a:noFill/>
        </p:spPr>
        <p:txBody>
          <a:bodyPr wrap="square" rtlCol="0">
            <a:spAutoFit/>
          </a:bodyPr>
          <a:lstStyle/>
          <a:p>
            <a:pPr algn="ctr"/>
            <a:r>
              <a:rPr lang="en-US" sz="1400" b="1" dirty="0">
                <a:latin typeface="Poppins" panose="00000500000000000000" pitchFamily="2" charset="0"/>
                <a:cs typeface="Poppins" panose="00000500000000000000" pitchFamily="2" charset="0"/>
              </a:rPr>
              <a:t>Infinite Pixels</a:t>
            </a:r>
          </a:p>
          <a:p>
            <a:pPr algn="ctr"/>
            <a:r>
              <a:rPr lang="en-US" sz="1400" dirty="0">
                <a:latin typeface="Poppins" panose="00000500000000000000" pitchFamily="2" charset="0"/>
                <a:cs typeface="Poppins" panose="00000500000000000000" pitchFamily="2" charset="0"/>
              </a:rPr>
              <a:t>Startup looking to hire its first employees</a:t>
            </a:r>
          </a:p>
        </p:txBody>
      </p:sp>
      <p:sp>
        <p:nvSpPr>
          <p:cNvPr id="12" name="TextBox 11">
            <a:extLst>
              <a:ext uri="{FF2B5EF4-FFF2-40B4-BE49-F238E27FC236}">
                <a16:creationId xmlns:a16="http://schemas.microsoft.com/office/drawing/2014/main" id="{6757BB41-ED8A-821F-3A85-3F54DF164707}"/>
              </a:ext>
            </a:extLst>
          </p:cNvPr>
          <p:cNvSpPr txBox="1"/>
          <p:nvPr/>
        </p:nvSpPr>
        <p:spPr>
          <a:xfrm>
            <a:off x="1323798" y="3707399"/>
            <a:ext cx="2323582" cy="1169551"/>
          </a:xfrm>
          <a:prstGeom prst="rect">
            <a:avLst/>
          </a:prstGeom>
          <a:noFill/>
        </p:spPr>
        <p:txBody>
          <a:bodyPr wrap="square" rtlCol="0">
            <a:spAutoFit/>
          </a:bodyPr>
          <a:lstStyle/>
          <a:p>
            <a:pPr algn="ctr"/>
            <a:r>
              <a:rPr lang="en-US" sz="1400" dirty="0">
                <a:latin typeface="Poppins" panose="00000500000000000000" pitchFamily="2" charset="0"/>
                <a:cs typeface="Poppins" panose="00000500000000000000" pitchFamily="2" charset="0"/>
              </a:rPr>
              <a:t>Business needs to make a capital investment to open two new locations within the next two years</a:t>
            </a:r>
          </a:p>
        </p:txBody>
      </p:sp>
      <p:sp>
        <p:nvSpPr>
          <p:cNvPr id="13" name="TextBox 12">
            <a:extLst>
              <a:ext uri="{FF2B5EF4-FFF2-40B4-BE49-F238E27FC236}">
                <a16:creationId xmlns:a16="http://schemas.microsoft.com/office/drawing/2014/main" id="{E2AB9882-AA72-6F0E-0245-4ADBFDC2D48E}"/>
              </a:ext>
            </a:extLst>
          </p:cNvPr>
          <p:cNvSpPr txBox="1"/>
          <p:nvPr/>
        </p:nvSpPr>
        <p:spPr>
          <a:xfrm>
            <a:off x="4015121" y="3724440"/>
            <a:ext cx="2121178" cy="1169551"/>
          </a:xfrm>
          <a:prstGeom prst="rect">
            <a:avLst/>
          </a:prstGeom>
          <a:noFill/>
        </p:spPr>
        <p:txBody>
          <a:bodyPr wrap="square" rtlCol="0">
            <a:spAutoFit/>
          </a:bodyPr>
          <a:lstStyle/>
          <a:p>
            <a:pPr algn="ctr"/>
            <a:r>
              <a:rPr lang="en-US" sz="1400" dirty="0">
                <a:latin typeface="Poppins" panose="00000500000000000000" pitchFamily="2" charset="0"/>
                <a:cs typeface="Poppins" panose="00000500000000000000" pitchFamily="2" charset="0"/>
              </a:rPr>
              <a:t>Business needs to buy expensive equipment to complete projects more effectively</a:t>
            </a:r>
          </a:p>
        </p:txBody>
      </p:sp>
      <p:sp>
        <p:nvSpPr>
          <p:cNvPr id="14" name="TextBox 13">
            <a:extLst>
              <a:ext uri="{FF2B5EF4-FFF2-40B4-BE49-F238E27FC236}">
                <a16:creationId xmlns:a16="http://schemas.microsoft.com/office/drawing/2014/main" id="{8EC9B2D1-C10A-EC78-8CEB-FA0958D8CF93}"/>
              </a:ext>
            </a:extLst>
          </p:cNvPr>
          <p:cNvSpPr txBox="1"/>
          <p:nvPr/>
        </p:nvSpPr>
        <p:spPr>
          <a:xfrm>
            <a:off x="6515940" y="3537023"/>
            <a:ext cx="2452744" cy="1384995"/>
          </a:xfrm>
          <a:prstGeom prst="rect">
            <a:avLst/>
          </a:prstGeom>
          <a:noFill/>
        </p:spPr>
        <p:txBody>
          <a:bodyPr wrap="square" rtlCol="0">
            <a:spAutoFit/>
          </a:bodyPr>
          <a:lstStyle/>
          <a:p>
            <a:pPr algn="ctr"/>
            <a:r>
              <a:rPr lang="en-US" sz="1400" dirty="0">
                <a:latin typeface="Poppins" panose="00000500000000000000" pitchFamily="2" charset="0"/>
                <a:cs typeface="Poppins" panose="00000500000000000000" pitchFamily="2" charset="0"/>
              </a:rPr>
              <a:t>To get started and achieve rapid growth and meet client deadlines, the business needs to hire its first 10 paid employees</a:t>
            </a:r>
          </a:p>
        </p:txBody>
      </p:sp>
    </p:spTree>
    <p:extLst>
      <p:ext uri="{BB962C8B-B14F-4D97-AF65-F5344CB8AC3E}">
        <p14:creationId xmlns:p14="http://schemas.microsoft.com/office/powerpoint/2010/main" val="3143769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111382"/>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Why get financing?</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Different ways of getting financing</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Advantages/disadvantages of different financing methods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Examples of businesses getting financing</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Credit readiness - due diligence and creditworthiness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Tree>
    <p:extLst>
      <p:ext uri="{BB962C8B-B14F-4D97-AF65-F5344CB8AC3E}">
        <p14:creationId xmlns:p14="http://schemas.microsoft.com/office/powerpoint/2010/main" val="2879689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10671"/>
            <a:ext cx="8769573" cy="369332"/>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Advantages/disadvantages</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graphicFrame>
        <p:nvGraphicFramePr>
          <p:cNvPr id="5" name="Table 4">
            <a:extLst>
              <a:ext uri="{FF2B5EF4-FFF2-40B4-BE49-F238E27FC236}">
                <a16:creationId xmlns:a16="http://schemas.microsoft.com/office/drawing/2014/main" id="{78BC009E-0C14-AC83-F048-BD13BB583849}"/>
              </a:ext>
            </a:extLst>
          </p:cNvPr>
          <p:cNvGraphicFramePr>
            <a:graphicFrameLocks noGrp="1"/>
          </p:cNvGraphicFramePr>
          <p:nvPr>
            <p:extLst>
              <p:ext uri="{D42A27DB-BD31-4B8C-83A1-F6EECF244321}">
                <p14:modId xmlns:p14="http://schemas.microsoft.com/office/powerpoint/2010/main" val="1927078594"/>
              </p:ext>
            </p:extLst>
          </p:nvPr>
        </p:nvGraphicFramePr>
        <p:xfrm>
          <a:off x="187213" y="870336"/>
          <a:ext cx="8769572" cy="5926536"/>
        </p:xfrm>
        <a:graphic>
          <a:graphicData uri="http://schemas.openxmlformats.org/drawingml/2006/table">
            <a:tbl>
              <a:tblPr firstRow="1" bandRow="1">
                <a:tableStyleId>{5C22544A-7EE6-4342-B048-85BDC9FD1C3A}</a:tableStyleId>
              </a:tblPr>
              <a:tblGrid>
                <a:gridCol w="1078061">
                  <a:extLst>
                    <a:ext uri="{9D8B030D-6E8A-4147-A177-3AD203B41FA5}">
                      <a16:colId xmlns:a16="http://schemas.microsoft.com/office/drawing/2014/main" val="4056512952"/>
                    </a:ext>
                  </a:extLst>
                </a:gridCol>
                <a:gridCol w="2213422">
                  <a:extLst>
                    <a:ext uri="{9D8B030D-6E8A-4147-A177-3AD203B41FA5}">
                      <a16:colId xmlns:a16="http://schemas.microsoft.com/office/drawing/2014/main" val="3058627175"/>
                    </a:ext>
                  </a:extLst>
                </a:gridCol>
                <a:gridCol w="3051313">
                  <a:extLst>
                    <a:ext uri="{9D8B030D-6E8A-4147-A177-3AD203B41FA5}">
                      <a16:colId xmlns:a16="http://schemas.microsoft.com/office/drawing/2014/main" val="3711323939"/>
                    </a:ext>
                  </a:extLst>
                </a:gridCol>
                <a:gridCol w="2426776">
                  <a:extLst>
                    <a:ext uri="{9D8B030D-6E8A-4147-A177-3AD203B41FA5}">
                      <a16:colId xmlns:a16="http://schemas.microsoft.com/office/drawing/2014/main" val="3250926449"/>
                    </a:ext>
                  </a:extLst>
                </a:gridCol>
              </a:tblGrid>
              <a:tr h="441048">
                <a:tc>
                  <a:txBody>
                    <a:bodyPr/>
                    <a:lstStyle/>
                    <a:p>
                      <a:r>
                        <a:rPr lang="en-US" sz="1200" dirty="0">
                          <a:solidFill>
                            <a:schemeClr val="tx1"/>
                          </a:solidFill>
                        </a:rPr>
                        <a:t>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rPr>
                        <a:t>Major sub-types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rPr>
                        <a:t>Possible major</a:t>
                      </a:r>
                    </a:p>
                    <a:p>
                      <a:r>
                        <a:rPr lang="en-US" sz="1200" dirty="0">
                          <a:solidFill>
                            <a:schemeClr val="tx1"/>
                          </a:solidFill>
                        </a:rPr>
                        <a:t>advantage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rPr>
                        <a:t>Possible major disadvantage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1601082"/>
                  </a:ext>
                </a:extLst>
              </a:tr>
              <a:tr h="441048">
                <a:tc rowSpan="4">
                  <a:txBody>
                    <a:bodyPr/>
                    <a:lstStyle/>
                    <a:p>
                      <a:r>
                        <a:rPr lang="en-US" sz="1100" dirty="0">
                          <a:solidFill>
                            <a:schemeClr val="tx1"/>
                          </a:solidFill>
                        </a:rPr>
                        <a:t>Debt-based &amp; related hybrid forms of financing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rPr>
                        <a:t>SBA (Small Business Administration) bank loan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rPr>
                        <a:t>Better repayment terms and lower interest rates than non-SBA loans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rPr>
                        <a:t>Relatively large amount of paperwork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8081893"/>
                  </a:ext>
                </a:extLst>
              </a:tr>
              <a:tr h="378084">
                <a:tc vMerge="1">
                  <a:txBody>
                    <a:bodyPr/>
                    <a:lstStyle/>
                    <a:p>
                      <a:endParaRPr lang="en-US"/>
                    </a:p>
                  </a:txBody>
                  <a:tcPr/>
                </a:tc>
                <a:tc>
                  <a:txBody>
                    <a:bodyPr/>
                    <a:lstStyle/>
                    <a:p>
                      <a:r>
                        <a:rPr lang="en-US" sz="1100" dirty="0">
                          <a:solidFill>
                            <a:schemeClr val="tx1"/>
                          </a:solidFill>
                        </a:rPr>
                        <a:t>Non-SBA bank loan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rPr>
                        <a:t>Possibly less paperwork and faster approval than SBA loans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rPr>
                        <a:t>Worse repayment terms or higher interest rates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3520949"/>
                  </a:ext>
                </a:extLst>
              </a:tr>
              <a:tr h="441048">
                <a:tc vMerge="1">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rPr>
                        <a:t>Use of personal or business credit cards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rPr>
                        <a:t>Quick access to money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rPr>
                        <a:t>High to very high interest rates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0014153"/>
                  </a:ext>
                </a:extLst>
              </a:tr>
              <a:tr h="526616">
                <a:tc v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Funding in exchange for share of future profits (profit-sharing)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rPr>
                        <a:t>Ability to avoid paying interest on loans and keeping equity (ownership)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rPr>
                        <a:t>Possible longer-term loss of needed profits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2125233"/>
                  </a:ext>
                </a:extLst>
              </a:tr>
              <a:tr h="675149">
                <a:tc rowSpan="2">
                  <a:txBody>
                    <a:bodyPr/>
                    <a:lstStyle/>
                    <a:p>
                      <a:r>
                        <a:rPr lang="en-US" sz="1100" dirty="0">
                          <a:solidFill>
                            <a:schemeClr val="tx1"/>
                          </a:solidFill>
                        </a:rPr>
                        <a:t>Equity-based &amp; related hybrid forms of financing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rPr>
                        <a:t>Money from an angel investor or venture capital firm in exchange for equity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rPr>
                        <a:t>Avoiding making loan payments (preserving cash) and getting experienced investors who can provide insight and connections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rPr>
                        <a:t>Loss of equity in business and loss of flexibility in how to run one’s business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3351831"/>
                  </a:ext>
                </a:extLst>
              </a:tr>
              <a:tr h="675149">
                <a:tc vMerge="1">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Convertible debt to equity funding from an angel or venture capital firm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rPr>
                        <a:t>Avoiding making loan payments (preserving cash); obtain equity investment while avoiding/delaying lengthy valuation and legal negotiation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rPr>
                        <a:t>Delayed debt-to-equity conversion due to no other interested investor.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8733278"/>
                  </a:ext>
                </a:extLst>
              </a:tr>
              <a:tr h="378084">
                <a:tc rowSpan="2">
                  <a:txBody>
                    <a:bodyPr/>
                    <a:lstStyle/>
                    <a:p>
                      <a:r>
                        <a:rPr lang="en-US" sz="1100" dirty="0">
                          <a:solidFill>
                            <a:schemeClr val="tx1"/>
                          </a:solidFill>
                        </a:rPr>
                        <a:t>Alternative approaches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rPr>
                        <a:t>Trade credit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rPr>
                        <a:t>Ability to quickly obtain needed supplies/materials</a:t>
                      </a:r>
                      <a:endParaRPr lang="en-US" sz="1100" strike="sngStrik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rPr>
                        <a:t>Not always available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1561293"/>
                  </a:ext>
                </a:extLst>
              </a:tr>
              <a:tr h="378084">
                <a:tc vMerge="1">
                  <a:txBody>
                    <a:bodyPr/>
                    <a:lstStyle/>
                    <a:p>
                      <a:endParaRPr lang="en-US"/>
                    </a:p>
                  </a:txBody>
                  <a:tcPr/>
                </a:tc>
                <a:tc>
                  <a:txBody>
                    <a:bodyPr/>
                    <a:lstStyle/>
                    <a:p>
                      <a:r>
                        <a:rPr lang="en-US" sz="1100" dirty="0">
                          <a:solidFill>
                            <a:schemeClr val="tx1"/>
                          </a:solidFill>
                        </a:rPr>
                        <a:t>Factoring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Ability to quickly obtain needed supplies/materials</a:t>
                      </a:r>
                      <a:endParaRPr lang="en-US" sz="1100" strike="sngStrike"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Potentially high expense if unable to pay back quickly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014750"/>
                  </a:ext>
                </a:extLst>
              </a:tr>
              <a:tr h="526616">
                <a:tc rowSpan="2">
                  <a:txBody>
                    <a:bodyPr/>
                    <a:lstStyle/>
                    <a:p>
                      <a:r>
                        <a:rPr lang="en-US" sz="1100" dirty="0">
                          <a:solidFill>
                            <a:schemeClr val="tx1"/>
                          </a:solidFill>
                        </a:rPr>
                        <a:t>Grants or no-/low-interest loans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rPr>
                        <a:t>Grant from a nonprofit or government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rPr>
                        <a:t>Free money (no need to pay interest or offer ownership)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rPr>
                        <a:t>Not always available, lower amounts, and large amount of paperwork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3492496"/>
                  </a:ext>
                </a:extLst>
              </a:tr>
              <a:tr h="526616">
                <a:tc v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rPr>
                        <a:t>Low/no-interest loan with possible forgiveness of principal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rPr>
                        <a:t>Free or low-cost money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Not always available, lower amounts, and large amount of paperwork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2237399"/>
                  </a:ext>
                </a:extLst>
              </a:tr>
            </a:tbl>
          </a:graphicData>
        </a:graphic>
      </p:graphicFrame>
    </p:spTree>
    <p:extLst>
      <p:ext uri="{BB962C8B-B14F-4D97-AF65-F5344CB8AC3E}">
        <p14:creationId xmlns:p14="http://schemas.microsoft.com/office/powerpoint/2010/main" val="3423540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751344"/>
            <a:ext cx="8769573" cy="4062651"/>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Our approach</a:t>
            </a:r>
            <a:endParaRPr lang="en-US" dirty="0">
              <a:latin typeface="Poppins" panose="00000500000000000000" pitchFamily="2" charset="0"/>
              <a:cs typeface="Poppins" panose="00000500000000000000" pitchFamily="2" charset="0"/>
            </a:endParaRPr>
          </a:p>
          <a:p>
            <a:endParaRPr lang="en-US" dirty="0">
              <a:latin typeface="Poppins" panose="00000500000000000000" pitchFamily="2" charset="0"/>
              <a:cs typeface="Poppins" panose="00000500000000000000" pitchFamily="2" charset="0"/>
            </a:endParaRPr>
          </a:p>
          <a:p>
            <a:r>
              <a:rPr lang="en-US" dirty="0">
                <a:latin typeface="Poppins" panose="00000500000000000000" pitchFamily="2" charset="0"/>
                <a:cs typeface="Poppins" panose="00000500000000000000" pitchFamily="2" charset="0"/>
              </a:rPr>
              <a:t>Throughout the REACH Hub, we aim to ensure that resources SPEAK, that is, that they are:</a:t>
            </a: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Simple</a:t>
            </a:r>
            <a:r>
              <a:rPr lang="en-US" dirty="0">
                <a:latin typeface="Poppins" panose="00000500000000000000" pitchFamily="2" charset="0"/>
                <a:cs typeface="Poppins" panose="00000500000000000000" pitchFamily="2" charset="0"/>
              </a:rPr>
              <a:t> – clear and without unnecessarily complication</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Psychological</a:t>
            </a:r>
            <a:r>
              <a:rPr lang="en-US" dirty="0">
                <a:latin typeface="Poppins" panose="00000500000000000000" pitchFamily="2" charset="0"/>
                <a:cs typeface="Poppins" panose="00000500000000000000" pitchFamily="2" charset="0"/>
              </a:rPr>
              <a:t> – focused on helping entrepreneurs think effectively</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Empowering</a:t>
            </a:r>
            <a:r>
              <a:rPr lang="en-US" dirty="0">
                <a:latin typeface="Poppins" panose="00000500000000000000" pitchFamily="2" charset="0"/>
                <a:cs typeface="Poppins" panose="00000500000000000000" pitchFamily="2" charset="0"/>
              </a:rPr>
              <a:t> – centered on SEDI populations</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Aligned</a:t>
            </a:r>
            <a:r>
              <a:rPr lang="en-US" dirty="0">
                <a:latin typeface="Poppins" panose="00000500000000000000" pitchFamily="2" charset="0"/>
                <a:cs typeface="Poppins" panose="00000500000000000000" pitchFamily="2" charset="0"/>
              </a:rPr>
              <a:t> – relevant to and linked with other approaches</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Knowledge-based</a:t>
            </a:r>
            <a:r>
              <a:rPr lang="en-US" dirty="0">
                <a:latin typeface="Poppins" panose="00000500000000000000" pitchFamily="2" charset="0"/>
                <a:cs typeface="Poppins" panose="00000500000000000000" pitchFamily="2" charset="0"/>
              </a:rPr>
              <a:t> – built on research-based insights</a:t>
            </a:r>
          </a:p>
        </p:txBody>
      </p:sp>
      <p:sp>
        <p:nvSpPr>
          <p:cNvPr id="3" name="TextBox 2">
            <a:extLst>
              <a:ext uri="{FF2B5EF4-FFF2-40B4-BE49-F238E27FC236}">
                <a16:creationId xmlns:a16="http://schemas.microsoft.com/office/drawing/2014/main" id="{1211577D-59F1-32A0-BCF5-169272445B3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Tree>
    <p:extLst>
      <p:ext uri="{BB962C8B-B14F-4D97-AF65-F5344CB8AC3E}">
        <p14:creationId xmlns:p14="http://schemas.microsoft.com/office/powerpoint/2010/main" val="1239482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111382"/>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Why get financing?</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Different ways of getting financing</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Advantages/disadvantages of different financing methods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Examples of businesses getting financing</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Credit readiness - due diligence and creditworthiness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Tree>
    <p:extLst>
      <p:ext uri="{BB962C8B-B14F-4D97-AF65-F5344CB8AC3E}">
        <p14:creationId xmlns:p14="http://schemas.microsoft.com/office/powerpoint/2010/main" val="1708094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07" y="737899"/>
            <a:ext cx="8769573" cy="461665"/>
          </a:xfrm>
          <a:prstGeom prst="rect">
            <a:avLst/>
          </a:prstGeom>
          <a:noFill/>
        </p:spPr>
        <p:txBody>
          <a:bodyPr wrap="square" rtlCol="0">
            <a:spAutoFit/>
          </a:bodyPr>
          <a:lstStyle/>
          <a:p>
            <a:pPr algn="ctr"/>
            <a:r>
              <a:rPr lang="en-US" sz="2400" b="1" dirty="0">
                <a:cs typeface="Poppins" panose="00000500000000000000" pitchFamily="2" charset="0"/>
              </a:rPr>
              <a:t>What is due diligence?</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5" name="TextBox 4">
            <a:extLst>
              <a:ext uri="{FF2B5EF4-FFF2-40B4-BE49-F238E27FC236}">
                <a16:creationId xmlns:a16="http://schemas.microsoft.com/office/drawing/2014/main" id="{0F4FED25-224C-D90F-8A0C-F9EAC2FC0095}"/>
              </a:ext>
            </a:extLst>
          </p:cNvPr>
          <p:cNvSpPr txBox="1"/>
          <p:nvPr/>
        </p:nvSpPr>
        <p:spPr>
          <a:xfrm>
            <a:off x="242558" y="1421730"/>
            <a:ext cx="8714222" cy="1323439"/>
          </a:xfrm>
          <a:prstGeom prst="rect">
            <a:avLst/>
          </a:prstGeom>
          <a:noFill/>
        </p:spPr>
        <p:txBody>
          <a:bodyPr wrap="square" rtlCol="0">
            <a:spAutoFit/>
          </a:bodyPr>
          <a:lstStyle/>
          <a:p>
            <a:pPr algn="ctr"/>
            <a:r>
              <a:rPr lang="en-US" sz="2000" dirty="0"/>
              <a:t>Due diligence is the comprehensive process of investigating and evaluating a business before a decision is made about lending or investing. Investigations will also sometimes take place throughout the relationship of an investor/lender with the business.</a:t>
            </a:r>
            <a:endParaRPr lang="en-US" sz="2000" dirty="0">
              <a:cs typeface="Poppins" panose="00000500000000000000" pitchFamily="2" charset="0"/>
            </a:endParaRPr>
          </a:p>
        </p:txBody>
      </p:sp>
      <p:sp>
        <p:nvSpPr>
          <p:cNvPr id="3" name="TextBox 2">
            <a:extLst>
              <a:ext uri="{FF2B5EF4-FFF2-40B4-BE49-F238E27FC236}">
                <a16:creationId xmlns:a16="http://schemas.microsoft.com/office/drawing/2014/main" id="{831F2838-9F36-1394-CDDB-4505B88E1242}"/>
              </a:ext>
            </a:extLst>
          </p:cNvPr>
          <p:cNvSpPr txBox="1"/>
          <p:nvPr/>
        </p:nvSpPr>
        <p:spPr>
          <a:xfrm>
            <a:off x="187207" y="3178445"/>
            <a:ext cx="8769573" cy="461665"/>
          </a:xfrm>
          <a:prstGeom prst="rect">
            <a:avLst/>
          </a:prstGeom>
          <a:noFill/>
        </p:spPr>
        <p:txBody>
          <a:bodyPr wrap="square" rtlCol="0">
            <a:spAutoFit/>
          </a:bodyPr>
          <a:lstStyle/>
          <a:p>
            <a:pPr algn="ctr"/>
            <a:r>
              <a:rPr lang="en-US" sz="2400" b="1" dirty="0">
                <a:cs typeface="Poppins" panose="00000500000000000000" pitchFamily="2" charset="0"/>
              </a:rPr>
              <a:t>Why is due diligence important for a business?</a:t>
            </a:r>
            <a:endParaRPr lang="en-US" sz="2400" dirty="0">
              <a:cs typeface="Poppins" panose="00000500000000000000" pitchFamily="2" charset="0"/>
            </a:endParaRPr>
          </a:p>
        </p:txBody>
      </p:sp>
      <p:sp>
        <p:nvSpPr>
          <p:cNvPr id="4" name="TextBox 3">
            <a:extLst>
              <a:ext uri="{FF2B5EF4-FFF2-40B4-BE49-F238E27FC236}">
                <a16:creationId xmlns:a16="http://schemas.microsoft.com/office/drawing/2014/main" id="{94FA2A9A-A0A7-05C4-4A0A-9B18FEF13A19}"/>
              </a:ext>
            </a:extLst>
          </p:cNvPr>
          <p:cNvSpPr txBox="1"/>
          <p:nvPr/>
        </p:nvSpPr>
        <p:spPr>
          <a:xfrm>
            <a:off x="1403955" y="3873332"/>
            <a:ext cx="6123423" cy="1938992"/>
          </a:xfrm>
          <a:prstGeom prst="rect">
            <a:avLst/>
          </a:prstGeom>
          <a:noFill/>
        </p:spPr>
        <p:txBody>
          <a:bodyPr wrap="square" rtlCol="0">
            <a:spAutoFit/>
          </a:bodyPr>
          <a:lstStyle/>
          <a:p>
            <a:pPr algn="ctr"/>
            <a:r>
              <a:rPr lang="en-US" sz="2000" dirty="0">
                <a:cs typeface="Poppins" panose="00000500000000000000" pitchFamily="2" charset="0"/>
              </a:rPr>
              <a:t>Prior to receiving financing there will often be a thorough due diligence process. For some debt-based lenders like banks that provide smaller loans, they will engage in a more focused due-diligence process known as a creditworthiness analysis.</a:t>
            </a:r>
          </a:p>
        </p:txBody>
      </p:sp>
    </p:spTree>
    <p:extLst>
      <p:ext uri="{BB962C8B-B14F-4D97-AF65-F5344CB8AC3E}">
        <p14:creationId xmlns:p14="http://schemas.microsoft.com/office/powerpoint/2010/main" val="2249860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07" y="737899"/>
            <a:ext cx="8769573" cy="461665"/>
          </a:xfrm>
          <a:prstGeom prst="rect">
            <a:avLst/>
          </a:prstGeom>
          <a:noFill/>
        </p:spPr>
        <p:txBody>
          <a:bodyPr wrap="square" rtlCol="0">
            <a:spAutoFit/>
          </a:bodyPr>
          <a:lstStyle/>
          <a:p>
            <a:pPr algn="ctr"/>
            <a:r>
              <a:rPr lang="en-US" sz="2400" b="1" dirty="0">
                <a:cs typeface="Poppins" panose="00000500000000000000" pitchFamily="2" charset="0"/>
              </a:rPr>
              <a:t>What factors are included in due diligence?</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5" name="TextBox 4">
            <a:extLst>
              <a:ext uri="{FF2B5EF4-FFF2-40B4-BE49-F238E27FC236}">
                <a16:creationId xmlns:a16="http://schemas.microsoft.com/office/drawing/2014/main" id="{0F4FED25-224C-D90F-8A0C-F9EAC2FC0095}"/>
              </a:ext>
            </a:extLst>
          </p:cNvPr>
          <p:cNvSpPr txBox="1"/>
          <p:nvPr/>
        </p:nvSpPr>
        <p:spPr>
          <a:xfrm>
            <a:off x="242558" y="1441928"/>
            <a:ext cx="8714222" cy="1631216"/>
          </a:xfrm>
          <a:prstGeom prst="rect">
            <a:avLst/>
          </a:prstGeom>
          <a:noFill/>
        </p:spPr>
        <p:txBody>
          <a:bodyPr wrap="square" rtlCol="0">
            <a:spAutoFit/>
          </a:bodyPr>
          <a:lstStyle/>
          <a:p>
            <a:pPr algn="ctr"/>
            <a:r>
              <a:rPr lang="en-US" sz="2000" dirty="0">
                <a:cs typeface="Poppins" panose="00000500000000000000" pitchFamily="2" charset="0"/>
              </a:rPr>
              <a:t>There are many factors considered by lenders or investors in a due diligence process, but they fall into groups of considerations. These considerations broadly align with the “5S” framework explained in the </a:t>
            </a:r>
            <a:r>
              <a:rPr lang="en-US" sz="2000" u="sng" dirty="0">
                <a:cs typeface="Poppins" panose="00000500000000000000" pitchFamily="2" charset="0"/>
              </a:rPr>
              <a:t>Business Idea Sketch</a:t>
            </a:r>
            <a:r>
              <a:rPr lang="en-US" sz="2000" dirty="0">
                <a:cs typeface="Poppins" panose="00000500000000000000" pitchFamily="2" charset="0"/>
              </a:rPr>
              <a:t> presentation. We will explore each one of these considerations in greater depth on the following slides.</a:t>
            </a:r>
          </a:p>
        </p:txBody>
      </p:sp>
      <p:pic>
        <p:nvPicPr>
          <p:cNvPr id="6" name="Picture 5">
            <a:extLst>
              <a:ext uri="{FF2B5EF4-FFF2-40B4-BE49-F238E27FC236}">
                <a16:creationId xmlns:a16="http://schemas.microsoft.com/office/drawing/2014/main" id="{7865F2B2-1124-4E90-FFDD-AE5A577F6BF7}"/>
              </a:ext>
            </a:extLst>
          </p:cNvPr>
          <p:cNvPicPr>
            <a:picLocks noChangeAspect="1"/>
          </p:cNvPicPr>
          <p:nvPr/>
        </p:nvPicPr>
        <p:blipFill>
          <a:blip r:embed="rId2"/>
          <a:stretch>
            <a:fillRect/>
          </a:stretch>
        </p:blipFill>
        <p:spPr>
          <a:xfrm>
            <a:off x="2038738" y="3315508"/>
            <a:ext cx="5066524" cy="3035449"/>
          </a:xfrm>
          <a:prstGeom prst="rect">
            <a:avLst/>
          </a:prstGeom>
        </p:spPr>
      </p:pic>
    </p:spTree>
    <p:extLst>
      <p:ext uri="{BB962C8B-B14F-4D97-AF65-F5344CB8AC3E}">
        <p14:creationId xmlns:p14="http://schemas.microsoft.com/office/powerpoint/2010/main" val="4094537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pic>
        <p:nvPicPr>
          <p:cNvPr id="27" name="Picture 26">
            <a:extLst>
              <a:ext uri="{FF2B5EF4-FFF2-40B4-BE49-F238E27FC236}">
                <a16:creationId xmlns:a16="http://schemas.microsoft.com/office/drawing/2014/main" id="{CB2BDF3E-4FA1-07E4-C3B5-70193B8F7143}"/>
              </a:ext>
            </a:extLst>
          </p:cNvPr>
          <p:cNvPicPr>
            <a:picLocks noChangeAspect="1"/>
          </p:cNvPicPr>
          <p:nvPr/>
        </p:nvPicPr>
        <p:blipFill>
          <a:blip r:embed="rId3"/>
          <a:stretch>
            <a:fillRect/>
          </a:stretch>
        </p:blipFill>
        <p:spPr>
          <a:xfrm>
            <a:off x="2638918" y="3121479"/>
            <a:ext cx="4310874" cy="1937045"/>
          </a:xfrm>
          <a:prstGeom prst="rect">
            <a:avLst/>
          </a:prstGeom>
        </p:spPr>
      </p:pic>
      <p:sp>
        <p:nvSpPr>
          <p:cNvPr id="28" name="TextBox 27">
            <a:extLst>
              <a:ext uri="{FF2B5EF4-FFF2-40B4-BE49-F238E27FC236}">
                <a16:creationId xmlns:a16="http://schemas.microsoft.com/office/drawing/2014/main" id="{47099CA5-46FA-B0C0-2F66-7EAFAFD3D87E}"/>
              </a:ext>
            </a:extLst>
          </p:cNvPr>
          <p:cNvSpPr txBox="1"/>
          <p:nvPr/>
        </p:nvSpPr>
        <p:spPr>
          <a:xfrm>
            <a:off x="6991336" y="5898244"/>
            <a:ext cx="1724025" cy="646331"/>
          </a:xfrm>
          <a:prstGeom prst="rect">
            <a:avLst/>
          </a:prstGeom>
          <a:noFill/>
        </p:spPr>
        <p:txBody>
          <a:bodyPr wrap="square" rtlCol="0">
            <a:spAutoFit/>
          </a:bodyPr>
          <a:lstStyle/>
          <a:p>
            <a:pPr algn="ctr"/>
            <a:r>
              <a:rPr lang="en-US" dirty="0"/>
              <a:t>Key financial ratios</a:t>
            </a:r>
          </a:p>
        </p:txBody>
      </p:sp>
      <p:sp>
        <p:nvSpPr>
          <p:cNvPr id="29" name="TextBox 28">
            <a:extLst>
              <a:ext uri="{FF2B5EF4-FFF2-40B4-BE49-F238E27FC236}">
                <a16:creationId xmlns:a16="http://schemas.microsoft.com/office/drawing/2014/main" id="{5AEEC8D6-6C53-86F0-6532-8D09095CD667}"/>
              </a:ext>
            </a:extLst>
          </p:cNvPr>
          <p:cNvSpPr txBox="1"/>
          <p:nvPr/>
        </p:nvSpPr>
        <p:spPr>
          <a:xfrm>
            <a:off x="7153769" y="2705205"/>
            <a:ext cx="1724025" cy="646331"/>
          </a:xfrm>
          <a:prstGeom prst="rect">
            <a:avLst/>
          </a:prstGeom>
          <a:noFill/>
        </p:spPr>
        <p:txBody>
          <a:bodyPr wrap="square" rtlCol="0">
            <a:spAutoFit/>
          </a:bodyPr>
          <a:lstStyle/>
          <a:p>
            <a:pPr algn="ctr"/>
            <a:r>
              <a:rPr lang="en-US" dirty="0"/>
              <a:t>Nature of industry</a:t>
            </a:r>
          </a:p>
        </p:txBody>
      </p:sp>
      <p:sp>
        <p:nvSpPr>
          <p:cNvPr id="30" name="TextBox 29">
            <a:extLst>
              <a:ext uri="{FF2B5EF4-FFF2-40B4-BE49-F238E27FC236}">
                <a16:creationId xmlns:a16="http://schemas.microsoft.com/office/drawing/2014/main" id="{34DAA45F-61AF-FB2D-FBEA-17B3C2C48D60}"/>
              </a:ext>
            </a:extLst>
          </p:cNvPr>
          <p:cNvSpPr txBox="1"/>
          <p:nvPr/>
        </p:nvSpPr>
        <p:spPr>
          <a:xfrm>
            <a:off x="6192576" y="1694892"/>
            <a:ext cx="2053506" cy="646331"/>
          </a:xfrm>
          <a:prstGeom prst="rect">
            <a:avLst/>
          </a:prstGeom>
          <a:noFill/>
        </p:spPr>
        <p:txBody>
          <a:bodyPr wrap="square" rtlCol="0">
            <a:spAutoFit/>
          </a:bodyPr>
          <a:lstStyle/>
          <a:p>
            <a:pPr algn="ctr"/>
            <a:r>
              <a:rPr lang="en-US" dirty="0"/>
              <a:t>Nature and size of market</a:t>
            </a:r>
          </a:p>
        </p:txBody>
      </p:sp>
      <p:sp>
        <p:nvSpPr>
          <p:cNvPr id="31" name="TextBox 30">
            <a:extLst>
              <a:ext uri="{FF2B5EF4-FFF2-40B4-BE49-F238E27FC236}">
                <a16:creationId xmlns:a16="http://schemas.microsoft.com/office/drawing/2014/main" id="{2B5C562E-2AFE-4D99-1CCC-CCC581AD3BA7}"/>
              </a:ext>
            </a:extLst>
          </p:cNvPr>
          <p:cNvSpPr txBox="1"/>
          <p:nvPr/>
        </p:nvSpPr>
        <p:spPr>
          <a:xfrm>
            <a:off x="521404" y="2419236"/>
            <a:ext cx="1724025" cy="923330"/>
          </a:xfrm>
          <a:prstGeom prst="rect">
            <a:avLst/>
          </a:prstGeom>
          <a:noFill/>
        </p:spPr>
        <p:txBody>
          <a:bodyPr wrap="square" rtlCol="0">
            <a:spAutoFit/>
          </a:bodyPr>
          <a:lstStyle/>
          <a:p>
            <a:pPr algn="ctr"/>
            <a:r>
              <a:rPr lang="en-US" dirty="0"/>
              <a:t>Experience and track record of team</a:t>
            </a:r>
          </a:p>
        </p:txBody>
      </p:sp>
      <p:sp>
        <p:nvSpPr>
          <p:cNvPr id="32" name="TextBox 31">
            <a:extLst>
              <a:ext uri="{FF2B5EF4-FFF2-40B4-BE49-F238E27FC236}">
                <a16:creationId xmlns:a16="http://schemas.microsoft.com/office/drawing/2014/main" id="{B856EF55-8189-C84A-CC4E-C2B8FA657F77}"/>
              </a:ext>
            </a:extLst>
          </p:cNvPr>
          <p:cNvSpPr txBox="1"/>
          <p:nvPr/>
        </p:nvSpPr>
        <p:spPr>
          <a:xfrm>
            <a:off x="305294" y="4463940"/>
            <a:ext cx="1635513" cy="369332"/>
          </a:xfrm>
          <a:prstGeom prst="rect">
            <a:avLst/>
          </a:prstGeom>
          <a:noFill/>
        </p:spPr>
        <p:txBody>
          <a:bodyPr wrap="square" rtlCol="0">
            <a:spAutoFit/>
          </a:bodyPr>
          <a:lstStyle/>
          <a:p>
            <a:pPr algn="ctr"/>
            <a:r>
              <a:rPr lang="en-US" dirty="0"/>
              <a:t>Legal risks</a:t>
            </a:r>
          </a:p>
        </p:txBody>
      </p:sp>
      <p:sp>
        <p:nvSpPr>
          <p:cNvPr id="33" name="TextBox 32">
            <a:extLst>
              <a:ext uri="{FF2B5EF4-FFF2-40B4-BE49-F238E27FC236}">
                <a16:creationId xmlns:a16="http://schemas.microsoft.com/office/drawing/2014/main" id="{C65E4DE7-0F66-CE5C-4D49-52E4EB62E7E4}"/>
              </a:ext>
            </a:extLst>
          </p:cNvPr>
          <p:cNvSpPr txBox="1"/>
          <p:nvPr/>
        </p:nvSpPr>
        <p:spPr>
          <a:xfrm>
            <a:off x="7343281" y="4325440"/>
            <a:ext cx="1724025" cy="646331"/>
          </a:xfrm>
          <a:prstGeom prst="rect">
            <a:avLst/>
          </a:prstGeom>
          <a:noFill/>
        </p:spPr>
        <p:txBody>
          <a:bodyPr wrap="square" rtlCol="0">
            <a:spAutoFit/>
          </a:bodyPr>
          <a:lstStyle/>
          <a:p>
            <a:pPr algn="ctr"/>
            <a:r>
              <a:rPr lang="en-US" dirty="0"/>
              <a:t>Comparative advantage</a:t>
            </a:r>
          </a:p>
        </p:txBody>
      </p:sp>
      <p:sp>
        <p:nvSpPr>
          <p:cNvPr id="34" name="TextBox 33">
            <a:extLst>
              <a:ext uri="{FF2B5EF4-FFF2-40B4-BE49-F238E27FC236}">
                <a16:creationId xmlns:a16="http://schemas.microsoft.com/office/drawing/2014/main" id="{B85ABF7E-DA20-EB2C-5193-B0B73FE44959}"/>
              </a:ext>
            </a:extLst>
          </p:cNvPr>
          <p:cNvSpPr txBox="1"/>
          <p:nvPr/>
        </p:nvSpPr>
        <p:spPr>
          <a:xfrm>
            <a:off x="1776905" y="1698106"/>
            <a:ext cx="1724025" cy="646331"/>
          </a:xfrm>
          <a:prstGeom prst="rect">
            <a:avLst/>
          </a:prstGeom>
          <a:noFill/>
        </p:spPr>
        <p:txBody>
          <a:bodyPr wrap="square" rtlCol="0">
            <a:spAutoFit/>
          </a:bodyPr>
          <a:lstStyle/>
          <a:p>
            <a:pPr algn="ctr"/>
            <a:r>
              <a:rPr lang="en-US" dirty="0"/>
              <a:t>Revenue drivers</a:t>
            </a:r>
          </a:p>
        </p:txBody>
      </p:sp>
      <p:sp>
        <p:nvSpPr>
          <p:cNvPr id="35" name="TextBox 34">
            <a:extLst>
              <a:ext uri="{FF2B5EF4-FFF2-40B4-BE49-F238E27FC236}">
                <a16:creationId xmlns:a16="http://schemas.microsoft.com/office/drawing/2014/main" id="{45348339-FC8C-A0A0-160C-5865FED148C8}"/>
              </a:ext>
            </a:extLst>
          </p:cNvPr>
          <p:cNvSpPr txBox="1"/>
          <p:nvPr/>
        </p:nvSpPr>
        <p:spPr>
          <a:xfrm>
            <a:off x="76694" y="530652"/>
            <a:ext cx="8990612" cy="923330"/>
          </a:xfrm>
          <a:prstGeom prst="rect">
            <a:avLst/>
          </a:prstGeom>
          <a:noFill/>
        </p:spPr>
        <p:txBody>
          <a:bodyPr wrap="square">
            <a:spAutoFit/>
          </a:bodyPr>
          <a:lstStyle/>
          <a:p>
            <a:pPr algn="ctr"/>
            <a:r>
              <a:rPr lang="en-US" b="1" dirty="0">
                <a:latin typeface="Poppins" panose="00000500000000000000" pitchFamily="2" charset="0"/>
                <a:cs typeface="Poppins" panose="00000500000000000000" pitchFamily="2" charset="0"/>
              </a:rPr>
              <a:t>Ten key factors</a:t>
            </a:r>
          </a:p>
          <a:p>
            <a:pPr algn="ctr"/>
            <a:r>
              <a:rPr lang="en-US" dirty="0">
                <a:latin typeface="Poppins" panose="00000500000000000000" pitchFamily="2" charset="0"/>
                <a:cs typeface="Poppins" panose="00000500000000000000" pitchFamily="2" charset="0"/>
              </a:rPr>
              <a:t>There are at least nine factors related to one or more of our “S” framework that matter a lot to investors and in some cases to lenders </a:t>
            </a:r>
            <a:endParaRPr lang="en-US" u="none" dirty="0">
              <a:solidFill>
                <a:schemeClr val="tx1"/>
              </a:solidFill>
              <a:latin typeface="Poppins" panose="00000500000000000000" pitchFamily="2" charset="0"/>
              <a:cs typeface="Poppins" panose="00000500000000000000" pitchFamily="2" charset="0"/>
            </a:endParaRPr>
          </a:p>
        </p:txBody>
      </p:sp>
      <p:cxnSp>
        <p:nvCxnSpPr>
          <p:cNvPr id="36" name="Straight Arrow Connector 35">
            <a:extLst>
              <a:ext uri="{FF2B5EF4-FFF2-40B4-BE49-F238E27FC236}">
                <a16:creationId xmlns:a16="http://schemas.microsoft.com/office/drawing/2014/main" id="{73FFDE62-2E15-CF11-24CF-EB294C1F56A1}"/>
              </a:ext>
            </a:extLst>
          </p:cNvPr>
          <p:cNvCxnSpPr>
            <a:cxnSpLocks/>
            <a:endCxn id="32" idx="3"/>
          </p:cNvCxnSpPr>
          <p:nvPr/>
        </p:nvCxnSpPr>
        <p:spPr>
          <a:xfrm flipH="1">
            <a:off x="1940807" y="3744035"/>
            <a:ext cx="698111" cy="904571"/>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1EF3705E-90EC-CB12-5678-5ED955A068A1}"/>
              </a:ext>
            </a:extLst>
          </p:cNvPr>
          <p:cNvCxnSpPr>
            <a:cxnSpLocks/>
            <a:endCxn id="31" idx="3"/>
          </p:cNvCxnSpPr>
          <p:nvPr/>
        </p:nvCxnSpPr>
        <p:spPr>
          <a:xfrm flipH="1" flipV="1">
            <a:off x="2245429" y="2880901"/>
            <a:ext cx="393489" cy="863134"/>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16171479-9C55-42C9-ED26-F2102473DFB0}"/>
              </a:ext>
            </a:extLst>
          </p:cNvPr>
          <p:cNvCxnSpPr>
            <a:cxnSpLocks/>
            <a:stCxn id="27" idx="0"/>
            <a:endCxn id="34" idx="2"/>
          </p:cNvCxnSpPr>
          <p:nvPr/>
        </p:nvCxnSpPr>
        <p:spPr>
          <a:xfrm flipH="1" flipV="1">
            <a:off x="2638918" y="2344437"/>
            <a:ext cx="2155437" cy="777042"/>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FD2D58B-798B-F4A4-1095-CE156301B456}"/>
              </a:ext>
            </a:extLst>
          </p:cNvPr>
          <p:cNvCxnSpPr>
            <a:cxnSpLocks/>
            <a:stCxn id="27" idx="0"/>
            <a:endCxn id="30" idx="2"/>
          </p:cNvCxnSpPr>
          <p:nvPr/>
        </p:nvCxnSpPr>
        <p:spPr>
          <a:xfrm flipV="1">
            <a:off x="4794355" y="2341223"/>
            <a:ext cx="2424974" cy="780256"/>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F5A64C89-B227-F375-5484-A5ADE2896DD0}"/>
              </a:ext>
            </a:extLst>
          </p:cNvPr>
          <p:cNvCxnSpPr>
            <a:cxnSpLocks/>
            <a:stCxn id="43" idx="0"/>
            <a:endCxn id="27" idx="2"/>
          </p:cNvCxnSpPr>
          <p:nvPr/>
        </p:nvCxnSpPr>
        <p:spPr>
          <a:xfrm flipV="1">
            <a:off x="1524811" y="5058524"/>
            <a:ext cx="3269544" cy="936708"/>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0EFDB226-28F8-F3A5-E475-BE1BD52F7F14}"/>
              </a:ext>
            </a:extLst>
          </p:cNvPr>
          <p:cNvCxnSpPr>
            <a:cxnSpLocks/>
            <a:endCxn id="27" idx="2"/>
          </p:cNvCxnSpPr>
          <p:nvPr/>
        </p:nvCxnSpPr>
        <p:spPr>
          <a:xfrm flipV="1">
            <a:off x="4794355" y="5058524"/>
            <a:ext cx="0" cy="767060"/>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FCFE70FF-DC3F-2469-CACB-B64992DD3BB2}"/>
              </a:ext>
            </a:extLst>
          </p:cNvPr>
          <p:cNvCxnSpPr>
            <a:cxnSpLocks/>
            <a:stCxn id="28" idx="0"/>
            <a:endCxn id="27" idx="2"/>
          </p:cNvCxnSpPr>
          <p:nvPr/>
        </p:nvCxnSpPr>
        <p:spPr>
          <a:xfrm flipH="1" flipV="1">
            <a:off x="4794355" y="5058524"/>
            <a:ext cx="3058994" cy="839720"/>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ED239E50-3C80-F587-89AC-D6945BFBB7E8}"/>
              </a:ext>
            </a:extLst>
          </p:cNvPr>
          <p:cNvSpPr txBox="1"/>
          <p:nvPr/>
        </p:nvSpPr>
        <p:spPr>
          <a:xfrm>
            <a:off x="305294" y="5995232"/>
            <a:ext cx="2439033" cy="369332"/>
          </a:xfrm>
          <a:prstGeom prst="rect">
            <a:avLst/>
          </a:prstGeom>
          <a:noFill/>
        </p:spPr>
        <p:txBody>
          <a:bodyPr wrap="square" rtlCol="0">
            <a:spAutoFit/>
          </a:bodyPr>
          <a:lstStyle/>
          <a:p>
            <a:pPr algn="ctr"/>
            <a:r>
              <a:rPr lang="en-US" dirty="0"/>
              <a:t>Creditworthiness</a:t>
            </a:r>
          </a:p>
        </p:txBody>
      </p:sp>
      <p:sp>
        <p:nvSpPr>
          <p:cNvPr id="44" name="TextBox 43">
            <a:extLst>
              <a:ext uri="{FF2B5EF4-FFF2-40B4-BE49-F238E27FC236}">
                <a16:creationId xmlns:a16="http://schemas.microsoft.com/office/drawing/2014/main" id="{8BB9CB5F-9983-34AF-9BB0-947779C56760}"/>
              </a:ext>
            </a:extLst>
          </p:cNvPr>
          <p:cNvSpPr txBox="1"/>
          <p:nvPr/>
        </p:nvSpPr>
        <p:spPr>
          <a:xfrm>
            <a:off x="3625896" y="5950967"/>
            <a:ext cx="2266950" cy="369332"/>
          </a:xfrm>
          <a:prstGeom prst="rect">
            <a:avLst/>
          </a:prstGeom>
          <a:noFill/>
        </p:spPr>
        <p:txBody>
          <a:bodyPr wrap="square" rtlCol="0">
            <a:spAutoFit/>
          </a:bodyPr>
          <a:lstStyle/>
          <a:p>
            <a:pPr algn="ctr"/>
            <a:r>
              <a:rPr lang="en-US" dirty="0"/>
              <a:t>Cash flow</a:t>
            </a:r>
          </a:p>
        </p:txBody>
      </p:sp>
      <p:cxnSp>
        <p:nvCxnSpPr>
          <p:cNvPr id="45" name="Straight Arrow Connector 44">
            <a:extLst>
              <a:ext uri="{FF2B5EF4-FFF2-40B4-BE49-F238E27FC236}">
                <a16:creationId xmlns:a16="http://schemas.microsoft.com/office/drawing/2014/main" id="{AA5FAA14-E305-083B-5DFC-1E003AE7F2A5}"/>
              </a:ext>
            </a:extLst>
          </p:cNvPr>
          <p:cNvCxnSpPr>
            <a:cxnSpLocks/>
            <a:stCxn id="33" idx="1"/>
          </p:cNvCxnSpPr>
          <p:nvPr/>
        </p:nvCxnSpPr>
        <p:spPr>
          <a:xfrm flipH="1" flipV="1">
            <a:off x="6991336" y="3767810"/>
            <a:ext cx="351945" cy="880796"/>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F451E565-D806-ADC2-40C5-1EC8A47A82FC}"/>
              </a:ext>
            </a:extLst>
          </p:cNvPr>
          <p:cNvCxnSpPr>
            <a:cxnSpLocks/>
          </p:cNvCxnSpPr>
          <p:nvPr/>
        </p:nvCxnSpPr>
        <p:spPr>
          <a:xfrm flipH="1">
            <a:off x="6970564" y="3121479"/>
            <a:ext cx="497530" cy="613586"/>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3192E193-C39F-686D-4891-91186F2EC9C0}"/>
              </a:ext>
            </a:extLst>
          </p:cNvPr>
          <p:cNvCxnSpPr>
            <a:cxnSpLocks/>
            <a:stCxn id="27" idx="0"/>
            <a:endCxn id="10" idx="2"/>
          </p:cNvCxnSpPr>
          <p:nvPr/>
        </p:nvCxnSpPr>
        <p:spPr>
          <a:xfrm flipV="1">
            <a:off x="4794355" y="2344437"/>
            <a:ext cx="0" cy="777042"/>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224964D-F8E9-945C-E22A-E746622FE98B}"/>
              </a:ext>
            </a:extLst>
          </p:cNvPr>
          <p:cNvSpPr txBox="1"/>
          <p:nvPr/>
        </p:nvSpPr>
        <p:spPr>
          <a:xfrm>
            <a:off x="3841963" y="1698106"/>
            <a:ext cx="1904784" cy="646331"/>
          </a:xfrm>
          <a:prstGeom prst="rect">
            <a:avLst/>
          </a:prstGeom>
          <a:noFill/>
        </p:spPr>
        <p:txBody>
          <a:bodyPr wrap="square" rtlCol="0">
            <a:spAutoFit/>
          </a:bodyPr>
          <a:lstStyle/>
          <a:p>
            <a:pPr algn="ctr"/>
            <a:r>
              <a:rPr lang="en-US" dirty="0"/>
              <a:t>Product/ service appeal</a:t>
            </a:r>
          </a:p>
        </p:txBody>
      </p:sp>
    </p:spTree>
    <p:extLst>
      <p:ext uri="{BB962C8B-B14F-4D97-AF65-F5344CB8AC3E}">
        <p14:creationId xmlns:p14="http://schemas.microsoft.com/office/powerpoint/2010/main" val="1710311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pic>
        <p:nvPicPr>
          <p:cNvPr id="27" name="Picture 26">
            <a:extLst>
              <a:ext uri="{FF2B5EF4-FFF2-40B4-BE49-F238E27FC236}">
                <a16:creationId xmlns:a16="http://schemas.microsoft.com/office/drawing/2014/main" id="{CB2BDF3E-4FA1-07E4-C3B5-70193B8F7143}"/>
              </a:ext>
            </a:extLst>
          </p:cNvPr>
          <p:cNvPicPr>
            <a:picLocks noChangeAspect="1"/>
          </p:cNvPicPr>
          <p:nvPr/>
        </p:nvPicPr>
        <p:blipFill>
          <a:blip r:embed="rId3"/>
          <a:stretch>
            <a:fillRect/>
          </a:stretch>
        </p:blipFill>
        <p:spPr>
          <a:xfrm>
            <a:off x="2638918" y="3121479"/>
            <a:ext cx="4310874" cy="1937045"/>
          </a:xfrm>
          <a:prstGeom prst="rect">
            <a:avLst/>
          </a:prstGeom>
        </p:spPr>
      </p:pic>
      <p:sp>
        <p:nvSpPr>
          <p:cNvPr id="28" name="TextBox 27">
            <a:extLst>
              <a:ext uri="{FF2B5EF4-FFF2-40B4-BE49-F238E27FC236}">
                <a16:creationId xmlns:a16="http://schemas.microsoft.com/office/drawing/2014/main" id="{47099CA5-46FA-B0C0-2F66-7EAFAFD3D87E}"/>
              </a:ext>
            </a:extLst>
          </p:cNvPr>
          <p:cNvSpPr txBox="1"/>
          <p:nvPr/>
        </p:nvSpPr>
        <p:spPr>
          <a:xfrm>
            <a:off x="6991336" y="5898244"/>
            <a:ext cx="1724025" cy="646331"/>
          </a:xfrm>
          <a:prstGeom prst="rect">
            <a:avLst/>
          </a:prstGeom>
          <a:noFill/>
        </p:spPr>
        <p:txBody>
          <a:bodyPr wrap="square" rtlCol="0">
            <a:spAutoFit/>
          </a:bodyPr>
          <a:lstStyle/>
          <a:p>
            <a:pPr algn="ctr"/>
            <a:r>
              <a:rPr lang="en-US" dirty="0"/>
              <a:t>Key financial ratios</a:t>
            </a:r>
          </a:p>
        </p:txBody>
      </p:sp>
      <p:sp>
        <p:nvSpPr>
          <p:cNvPr id="29" name="TextBox 28">
            <a:extLst>
              <a:ext uri="{FF2B5EF4-FFF2-40B4-BE49-F238E27FC236}">
                <a16:creationId xmlns:a16="http://schemas.microsoft.com/office/drawing/2014/main" id="{5AEEC8D6-6C53-86F0-6532-8D09095CD667}"/>
              </a:ext>
            </a:extLst>
          </p:cNvPr>
          <p:cNvSpPr txBox="1"/>
          <p:nvPr/>
        </p:nvSpPr>
        <p:spPr>
          <a:xfrm>
            <a:off x="7153769" y="2705205"/>
            <a:ext cx="1724025" cy="646331"/>
          </a:xfrm>
          <a:prstGeom prst="rect">
            <a:avLst/>
          </a:prstGeom>
          <a:noFill/>
        </p:spPr>
        <p:txBody>
          <a:bodyPr wrap="square" rtlCol="0">
            <a:spAutoFit/>
          </a:bodyPr>
          <a:lstStyle/>
          <a:p>
            <a:pPr algn="ctr"/>
            <a:r>
              <a:rPr lang="en-US" dirty="0"/>
              <a:t>Nature of industry</a:t>
            </a:r>
          </a:p>
        </p:txBody>
      </p:sp>
      <p:sp>
        <p:nvSpPr>
          <p:cNvPr id="30" name="TextBox 29">
            <a:extLst>
              <a:ext uri="{FF2B5EF4-FFF2-40B4-BE49-F238E27FC236}">
                <a16:creationId xmlns:a16="http://schemas.microsoft.com/office/drawing/2014/main" id="{34DAA45F-61AF-FB2D-FBEA-17B3C2C48D60}"/>
              </a:ext>
            </a:extLst>
          </p:cNvPr>
          <p:cNvSpPr txBox="1"/>
          <p:nvPr/>
        </p:nvSpPr>
        <p:spPr>
          <a:xfrm>
            <a:off x="6192576" y="1694892"/>
            <a:ext cx="2053506" cy="646331"/>
          </a:xfrm>
          <a:prstGeom prst="rect">
            <a:avLst/>
          </a:prstGeom>
          <a:noFill/>
        </p:spPr>
        <p:txBody>
          <a:bodyPr wrap="square" rtlCol="0">
            <a:spAutoFit/>
          </a:bodyPr>
          <a:lstStyle/>
          <a:p>
            <a:pPr algn="ctr"/>
            <a:r>
              <a:rPr lang="en-US" dirty="0"/>
              <a:t>Nature and size of market</a:t>
            </a:r>
          </a:p>
        </p:txBody>
      </p:sp>
      <p:sp>
        <p:nvSpPr>
          <p:cNvPr id="31" name="TextBox 30">
            <a:extLst>
              <a:ext uri="{FF2B5EF4-FFF2-40B4-BE49-F238E27FC236}">
                <a16:creationId xmlns:a16="http://schemas.microsoft.com/office/drawing/2014/main" id="{2B5C562E-2AFE-4D99-1CCC-CCC581AD3BA7}"/>
              </a:ext>
            </a:extLst>
          </p:cNvPr>
          <p:cNvSpPr txBox="1"/>
          <p:nvPr/>
        </p:nvSpPr>
        <p:spPr>
          <a:xfrm>
            <a:off x="521404" y="2419236"/>
            <a:ext cx="1724025" cy="923330"/>
          </a:xfrm>
          <a:prstGeom prst="rect">
            <a:avLst/>
          </a:prstGeom>
          <a:noFill/>
        </p:spPr>
        <p:txBody>
          <a:bodyPr wrap="square" rtlCol="0">
            <a:spAutoFit/>
          </a:bodyPr>
          <a:lstStyle/>
          <a:p>
            <a:pPr algn="ctr"/>
            <a:r>
              <a:rPr lang="en-US" dirty="0"/>
              <a:t>Experience and track record of team</a:t>
            </a:r>
          </a:p>
        </p:txBody>
      </p:sp>
      <p:sp>
        <p:nvSpPr>
          <p:cNvPr id="32" name="TextBox 31">
            <a:extLst>
              <a:ext uri="{FF2B5EF4-FFF2-40B4-BE49-F238E27FC236}">
                <a16:creationId xmlns:a16="http://schemas.microsoft.com/office/drawing/2014/main" id="{B856EF55-8189-C84A-CC4E-C2B8FA657F77}"/>
              </a:ext>
            </a:extLst>
          </p:cNvPr>
          <p:cNvSpPr txBox="1"/>
          <p:nvPr/>
        </p:nvSpPr>
        <p:spPr>
          <a:xfrm>
            <a:off x="305294" y="4463940"/>
            <a:ext cx="1635513" cy="369332"/>
          </a:xfrm>
          <a:prstGeom prst="rect">
            <a:avLst/>
          </a:prstGeom>
          <a:noFill/>
        </p:spPr>
        <p:txBody>
          <a:bodyPr wrap="square" rtlCol="0">
            <a:spAutoFit/>
          </a:bodyPr>
          <a:lstStyle/>
          <a:p>
            <a:pPr algn="ctr"/>
            <a:r>
              <a:rPr lang="en-US" dirty="0"/>
              <a:t>Legal risks</a:t>
            </a:r>
          </a:p>
        </p:txBody>
      </p:sp>
      <p:sp>
        <p:nvSpPr>
          <p:cNvPr id="33" name="TextBox 32">
            <a:extLst>
              <a:ext uri="{FF2B5EF4-FFF2-40B4-BE49-F238E27FC236}">
                <a16:creationId xmlns:a16="http://schemas.microsoft.com/office/drawing/2014/main" id="{C65E4DE7-0F66-CE5C-4D49-52E4EB62E7E4}"/>
              </a:ext>
            </a:extLst>
          </p:cNvPr>
          <p:cNvSpPr txBox="1"/>
          <p:nvPr/>
        </p:nvSpPr>
        <p:spPr>
          <a:xfrm>
            <a:off x="7343281" y="4325440"/>
            <a:ext cx="1724025" cy="646331"/>
          </a:xfrm>
          <a:prstGeom prst="rect">
            <a:avLst/>
          </a:prstGeom>
          <a:noFill/>
        </p:spPr>
        <p:txBody>
          <a:bodyPr wrap="square" rtlCol="0">
            <a:spAutoFit/>
          </a:bodyPr>
          <a:lstStyle/>
          <a:p>
            <a:pPr algn="ctr"/>
            <a:r>
              <a:rPr lang="en-US" dirty="0"/>
              <a:t>Comparative advantage</a:t>
            </a:r>
          </a:p>
        </p:txBody>
      </p:sp>
      <p:sp>
        <p:nvSpPr>
          <p:cNvPr id="34" name="TextBox 33">
            <a:extLst>
              <a:ext uri="{FF2B5EF4-FFF2-40B4-BE49-F238E27FC236}">
                <a16:creationId xmlns:a16="http://schemas.microsoft.com/office/drawing/2014/main" id="{B85ABF7E-DA20-EB2C-5193-B0B73FE44959}"/>
              </a:ext>
            </a:extLst>
          </p:cNvPr>
          <p:cNvSpPr txBox="1"/>
          <p:nvPr/>
        </p:nvSpPr>
        <p:spPr>
          <a:xfrm>
            <a:off x="1776905" y="1698106"/>
            <a:ext cx="1724025" cy="646331"/>
          </a:xfrm>
          <a:prstGeom prst="rect">
            <a:avLst/>
          </a:prstGeom>
          <a:noFill/>
        </p:spPr>
        <p:txBody>
          <a:bodyPr wrap="square" rtlCol="0">
            <a:spAutoFit/>
          </a:bodyPr>
          <a:lstStyle/>
          <a:p>
            <a:pPr algn="ctr"/>
            <a:r>
              <a:rPr lang="en-US" dirty="0"/>
              <a:t>Revenue drivers</a:t>
            </a:r>
          </a:p>
        </p:txBody>
      </p:sp>
      <p:sp>
        <p:nvSpPr>
          <p:cNvPr id="35" name="TextBox 34">
            <a:extLst>
              <a:ext uri="{FF2B5EF4-FFF2-40B4-BE49-F238E27FC236}">
                <a16:creationId xmlns:a16="http://schemas.microsoft.com/office/drawing/2014/main" id="{45348339-FC8C-A0A0-160C-5865FED148C8}"/>
              </a:ext>
            </a:extLst>
          </p:cNvPr>
          <p:cNvSpPr txBox="1"/>
          <p:nvPr/>
        </p:nvSpPr>
        <p:spPr>
          <a:xfrm>
            <a:off x="76694" y="530652"/>
            <a:ext cx="8990612" cy="923330"/>
          </a:xfrm>
          <a:prstGeom prst="rect">
            <a:avLst/>
          </a:prstGeom>
          <a:noFill/>
        </p:spPr>
        <p:txBody>
          <a:bodyPr wrap="square">
            <a:spAutoFit/>
          </a:bodyPr>
          <a:lstStyle/>
          <a:p>
            <a:pPr algn="ctr"/>
            <a:r>
              <a:rPr lang="en-US" b="1" dirty="0">
                <a:latin typeface="Poppins" panose="00000500000000000000" pitchFamily="2" charset="0"/>
                <a:cs typeface="Poppins" panose="00000500000000000000" pitchFamily="2" charset="0"/>
              </a:rPr>
              <a:t>Ten key factors</a:t>
            </a:r>
          </a:p>
          <a:p>
            <a:pPr algn="ctr"/>
            <a:r>
              <a:rPr lang="en-US" dirty="0">
                <a:latin typeface="Poppins" panose="00000500000000000000" pitchFamily="2" charset="0"/>
                <a:cs typeface="Poppins" panose="00000500000000000000" pitchFamily="2" charset="0"/>
              </a:rPr>
              <a:t>There are at least nine factors related to one or more of our “S” framework that matter a lot to investors and in some cases to lenders </a:t>
            </a:r>
            <a:endParaRPr lang="en-US" u="none" dirty="0">
              <a:solidFill>
                <a:schemeClr val="tx1"/>
              </a:solidFill>
              <a:latin typeface="Poppins" panose="00000500000000000000" pitchFamily="2" charset="0"/>
              <a:cs typeface="Poppins" panose="00000500000000000000" pitchFamily="2" charset="0"/>
            </a:endParaRPr>
          </a:p>
        </p:txBody>
      </p:sp>
      <p:cxnSp>
        <p:nvCxnSpPr>
          <p:cNvPr id="36" name="Straight Arrow Connector 35">
            <a:extLst>
              <a:ext uri="{FF2B5EF4-FFF2-40B4-BE49-F238E27FC236}">
                <a16:creationId xmlns:a16="http://schemas.microsoft.com/office/drawing/2014/main" id="{73FFDE62-2E15-CF11-24CF-EB294C1F56A1}"/>
              </a:ext>
            </a:extLst>
          </p:cNvPr>
          <p:cNvCxnSpPr>
            <a:cxnSpLocks/>
            <a:endCxn id="32" idx="3"/>
          </p:cNvCxnSpPr>
          <p:nvPr/>
        </p:nvCxnSpPr>
        <p:spPr>
          <a:xfrm flipH="1">
            <a:off x="1940807" y="3744035"/>
            <a:ext cx="698111" cy="904571"/>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1EF3705E-90EC-CB12-5678-5ED955A068A1}"/>
              </a:ext>
            </a:extLst>
          </p:cNvPr>
          <p:cNvCxnSpPr>
            <a:cxnSpLocks/>
            <a:endCxn id="31" idx="3"/>
          </p:cNvCxnSpPr>
          <p:nvPr/>
        </p:nvCxnSpPr>
        <p:spPr>
          <a:xfrm flipH="1" flipV="1">
            <a:off x="2245429" y="2880901"/>
            <a:ext cx="393489" cy="863134"/>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16171479-9C55-42C9-ED26-F2102473DFB0}"/>
              </a:ext>
            </a:extLst>
          </p:cNvPr>
          <p:cNvCxnSpPr>
            <a:cxnSpLocks/>
            <a:stCxn id="27" idx="0"/>
            <a:endCxn id="34" idx="2"/>
          </p:cNvCxnSpPr>
          <p:nvPr/>
        </p:nvCxnSpPr>
        <p:spPr>
          <a:xfrm flipH="1" flipV="1">
            <a:off x="2638918" y="2344437"/>
            <a:ext cx="2155437" cy="777042"/>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FD2D58B-798B-F4A4-1095-CE156301B456}"/>
              </a:ext>
            </a:extLst>
          </p:cNvPr>
          <p:cNvCxnSpPr>
            <a:cxnSpLocks/>
            <a:stCxn id="27" idx="0"/>
            <a:endCxn id="30" idx="2"/>
          </p:cNvCxnSpPr>
          <p:nvPr/>
        </p:nvCxnSpPr>
        <p:spPr>
          <a:xfrm flipV="1">
            <a:off x="4794355" y="2341223"/>
            <a:ext cx="2424974" cy="780256"/>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F5A64C89-B227-F375-5484-A5ADE2896DD0}"/>
              </a:ext>
            </a:extLst>
          </p:cNvPr>
          <p:cNvCxnSpPr>
            <a:cxnSpLocks/>
            <a:stCxn id="43" idx="0"/>
            <a:endCxn id="27" idx="2"/>
          </p:cNvCxnSpPr>
          <p:nvPr/>
        </p:nvCxnSpPr>
        <p:spPr>
          <a:xfrm flipV="1">
            <a:off x="1524811" y="5058524"/>
            <a:ext cx="3269544" cy="936708"/>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0EFDB226-28F8-F3A5-E475-BE1BD52F7F14}"/>
              </a:ext>
            </a:extLst>
          </p:cNvPr>
          <p:cNvCxnSpPr>
            <a:cxnSpLocks/>
            <a:endCxn id="27" idx="2"/>
          </p:cNvCxnSpPr>
          <p:nvPr/>
        </p:nvCxnSpPr>
        <p:spPr>
          <a:xfrm flipV="1">
            <a:off x="4794355" y="5058524"/>
            <a:ext cx="0" cy="767060"/>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FCFE70FF-DC3F-2469-CACB-B64992DD3BB2}"/>
              </a:ext>
            </a:extLst>
          </p:cNvPr>
          <p:cNvCxnSpPr>
            <a:cxnSpLocks/>
            <a:stCxn id="28" idx="0"/>
            <a:endCxn id="27" idx="2"/>
          </p:cNvCxnSpPr>
          <p:nvPr/>
        </p:nvCxnSpPr>
        <p:spPr>
          <a:xfrm flipH="1" flipV="1">
            <a:off x="4794355" y="5058524"/>
            <a:ext cx="3058994" cy="839720"/>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ED239E50-3C80-F587-89AC-D6945BFBB7E8}"/>
              </a:ext>
            </a:extLst>
          </p:cNvPr>
          <p:cNvSpPr txBox="1"/>
          <p:nvPr/>
        </p:nvSpPr>
        <p:spPr>
          <a:xfrm>
            <a:off x="305294" y="5995232"/>
            <a:ext cx="2439033" cy="369332"/>
          </a:xfrm>
          <a:prstGeom prst="rect">
            <a:avLst/>
          </a:prstGeom>
          <a:noFill/>
        </p:spPr>
        <p:txBody>
          <a:bodyPr wrap="square" rtlCol="0">
            <a:spAutoFit/>
          </a:bodyPr>
          <a:lstStyle/>
          <a:p>
            <a:pPr algn="ctr"/>
            <a:r>
              <a:rPr lang="en-US" dirty="0"/>
              <a:t>Creditworthiness</a:t>
            </a:r>
          </a:p>
        </p:txBody>
      </p:sp>
      <p:sp>
        <p:nvSpPr>
          <p:cNvPr id="44" name="TextBox 43">
            <a:extLst>
              <a:ext uri="{FF2B5EF4-FFF2-40B4-BE49-F238E27FC236}">
                <a16:creationId xmlns:a16="http://schemas.microsoft.com/office/drawing/2014/main" id="{8BB9CB5F-9983-34AF-9BB0-947779C56760}"/>
              </a:ext>
            </a:extLst>
          </p:cNvPr>
          <p:cNvSpPr txBox="1"/>
          <p:nvPr/>
        </p:nvSpPr>
        <p:spPr>
          <a:xfrm>
            <a:off x="3625896" y="5950967"/>
            <a:ext cx="2266950" cy="369332"/>
          </a:xfrm>
          <a:prstGeom prst="rect">
            <a:avLst/>
          </a:prstGeom>
          <a:noFill/>
        </p:spPr>
        <p:txBody>
          <a:bodyPr wrap="square" rtlCol="0">
            <a:spAutoFit/>
          </a:bodyPr>
          <a:lstStyle/>
          <a:p>
            <a:pPr algn="ctr"/>
            <a:r>
              <a:rPr lang="en-US" dirty="0"/>
              <a:t>Cash flow</a:t>
            </a:r>
          </a:p>
        </p:txBody>
      </p:sp>
      <p:cxnSp>
        <p:nvCxnSpPr>
          <p:cNvPr id="45" name="Straight Arrow Connector 44">
            <a:extLst>
              <a:ext uri="{FF2B5EF4-FFF2-40B4-BE49-F238E27FC236}">
                <a16:creationId xmlns:a16="http://schemas.microsoft.com/office/drawing/2014/main" id="{AA5FAA14-E305-083B-5DFC-1E003AE7F2A5}"/>
              </a:ext>
            </a:extLst>
          </p:cNvPr>
          <p:cNvCxnSpPr>
            <a:cxnSpLocks/>
            <a:stCxn id="33" idx="1"/>
          </p:cNvCxnSpPr>
          <p:nvPr/>
        </p:nvCxnSpPr>
        <p:spPr>
          <a:xfrm flipH="1" flipV="1">
            <a:off x="6991336" y="3767810"/>
            <a:ext cx="351945" cy="880796"/>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F451E565-D806-ADC2-40C5-1EC8A47A82FC}"/>
              </a:ext>
            </a:extLst>
          </p:cNvPr>
          <p:cNvCxnSpPr>
            <a:cxnSpLocks/>
          </p:cNvCxnSpPr>
          <p:nvPr/>
        </p:nvCxnSpPr>
        <p:spPr>
          <a:xfrm flipH="1">
            <a:off x="6970564" y="3121479"/>
            <a:ext cx="497530" cy="613586"/>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3192E193-C39F-686D-4891-91186F2EC9C0}"/>
              </a:ext>
            </a:extLst>
          </p:cNvPr>
          <p:cNvCxnSpPr>
            <a:cxnSpLocks/>
            <a:stCxn id="27" idx="0"/>
            <a:endCxn id="10" idx="2"/>
          </p:cNvCxnSpPr>
          <p:nvPr/>
        </p:nvCxnSpPr>
        <p:spPr>
          <a:xfrm flipV="1">
            <a:off x="4794355" y="2344437"/>
            <a:ext cx="0" cy="777042"/>
          </a:xfrm>
          <a:prstGeom prst="straightConnector1">
            <a:avLst/>
          </a:prstGeom>
          <a:ln w="41275">
            <a:solidFill>
              <a:schemeClr val="tx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224964D-F8E9-945C-E22A-E746622FE98B}"/>
              </a:ext>
            </a:extLst>
          </p:cNvPr>
          <p:cNvSpPr txBox="1"/>
          <p:nvPr/>
        </p:nvSpPr>
        <p:spPr>
          <a:xfrm>
            <a:off x="3841963" y="1698106"/>
            <a:ext cx="1904784" cy="646331"/>
          </a:xfrm>
          <a:prstGeom prst="rect">
            <a:avLst/>
          </a:prstGeom>
          <a:noFill/>
        </p:spPr>
        <p:txBody>
          <a:bodyPr wrap="square" rtlCol="0">
            <a:spAutoFit/>
          </a:bodyPr>
          <a:lstStyle/>
          <a:p>
            <a:pPr algn="ctr"/>
            <a:r>
              <a:rPr lang="en-US" dirty="0"/>
              <a:t>Product/ service appeal</a:t>
            </a:r>
          </a:p>
        </p:txBody>
      </p:sp>
      <p:sp>
        <p:nvSpPr>
          <p:cNvPr id="14" name="Rectangle 13">
            <a:extLst>
              <a:ext uri="{FF2B5EF4-FFF2-40B4-BE49-F238E27FC236}">
                <a16:creationId xmlns:a16="http://schemas.microsoft.com/office/drawing/2014/main" id="{E654FCC7-CFC5-05D3-4536-1965BF4985AD}"/>
              </a:ext>
            </a:extLst>
          </p:cNvPr>
          <p:cNvSpPr/>
          <p:nvPr/>
        </p:nvSpPr>
        <p:spPr>
          <a:xfrm>
            <a:off x="-4899" y="1"/>
            <a:ext cx="9148900" cy="1794035"/>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3801E63-867D-F132-7AD5-7A7E5B91812C}"/>
              </a:ext>
            </a:extLst>
          </p:cNvPr>
          <p:cNvSpPr/>
          <p:nvPr/>
        </p:nvSpPr>
        <p:spPr>
          <a:xfrm>
            <a:off x="3054095" y="1794036"/>
            <a:ext cx="6089905" cy="5076664"/>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8B88B2F-B3A9-6664-C3AF-7144C0AF6070}"/>
              </a:ext>
            </a:extLst>
          </p:cNvPr>
          <p:cNvSpPr/>
          <p:nvPr/>
        </p:nvSpPr>
        <p:spPr>
          <a:xfrm>
            <a:off x="0" y="1786776"/>
            <a:ext cx="3054094" cy="3775824"/>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04AE0A2-D06E-0E0E-8B93-7EBBA92BB35B}"/>
              </a:ext>
            </a:extLst>
          </p:cNvPr>
          <p:cNvSpPr/>
          <p:nvPr/>
        </p:nvSpPr>
        <p:spPr>
          <a:xfrm>
            <a:off x="2477697" y="1919419"/>
            <a:ext cx="4813300" cy="31246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2610E73-5416-3975-8C4B-E2D2B6BD22BD}"/>
              </a:ext>
            </a:extLst>
          </p:cNvPr>
          <p:cNvSpPr txBox="1"/>
          <p:nvPr/>
        </p:nvSpPr>
        <p:spPr>
          <a:xfrm>
            <a:off x="2751157" y="2234634"/>
            <a:ext cx="4406900" cy="2554545"/>
          </a:xfrm>
          <a:prstGeom prst="rect">
            <a:avLst/>
          </a:prstGeom>
          <a:noFill/>
        </p:spPr>
        <p:txBody>
          <a:bodyPr wrap="square">
            <a:spAutoFit/>
          </a:bodyPr>
          <a:lstStyle/>
          <a:p>
            <a:pPr algn="ctr"/>
            <a:r>
              <a:rPr lang="en-US" sz="1600" b="1" dirty="0">
                <a:latin typeface="Poppins" panose="00000500000000000000" pitchFamily="2" charset="0"/>
                <a:cs typeface="Poppins" panose="00000500000000000000" pitchFamily="2" charset="0"/>
              </a:rPr>
              <a:t>Creditworthiness</a:t>
            </a:r>
          </a:p>
          <a:p>
            <a:pPr algn="ctr"/>
            <a:endParaRPr lang="en-US" sz="1600" dirty="0">
              <a:solidFill>
                <a:schemeClr val="tx1"/>
              </a:solidFill>
              <a:latin typeface="Poppins" panose="00000500000000000000" pitchFamily="2" charset="0"/>
              <a:cs typeface="Poppins" panose="00000500000000000000" pitchFamily="2" charset="0"/>
            </a:endParaRPr>
          </a:p>
          <a:p>
            <a:pPr algn="ctr"/>
            <a:r>
              <a:rPr lang="en-US" sz="1600" dirty="0">
                <a:latin typeface="Poppins" panose="00000500000000000000" pitchFamily="2" charset="0"/>
                <a:cs typeface="Poppins" panose="00000500000000000000" pitchFamily="2" charset="0"/>
              </a:rPr>
              <a:t>The creditworthiness of a business is of special importance to debt-based lenders like banks who might at times be less focused on other issues in a broader due diligence process – especially for smaller and shorter loan amounts. We cover creditworthiness in greater depth below.</a:t>
            </a:r>
            <a:endParaRPr lang="en-US" sz="1600" dirty="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237063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graphicFrame>
        <p:nvGraphicFramePr>
          <p:cNvPr id="2" name="Table 1">
            <a:extLst>
              <a:ext uri="{FF2B5EF4-FFF2-40B4-BE49-F238E27FC236}">
                <a16:creationId xmlns:a16="http://schemas.microsoft.com/office/drawing/2014/main" id="{2305B952-9298-5467-BA8B-641336206B25}"/>
              </a:ext>
            </a:extLst>
          </p:cNvPr>
          <p:cNvGraphicFramePr>
            <a:graphicFrameLocks noGrp="1"/>
          </p:cNvGraphicFramePr>
          <p:nvPr>
            <p:extLst>
              <p:ext uri="{D42A27DB-BD31-4B8C-83A1-F6EECF244321}">
                <p14:modId xmlns:p14="http://schemas.microsoft.com/office/powerpoint/2010/main" val="1064678355"/>
              </p:ext>
            </p:extLst>
          </p:nvPr>
        </p:nvGraphicFramePr>
        <p:xfrm>
          <a:off x="256540" y="584200"/>
          <a:ext cx="8630920" cy="6050423"/>
        </p:xfrm>
        <a:graphic>
          <a:graphicData uri="http://schemas.openxmlformats.org/drawingml/2006/table">
            <a:tbl>
              <a:tblPr firstRow="1" bandRow="1">
                <a:tableStyleId>{5C22544A-7EE6-4342-B048-85BDC9FD1C3A}</a:tableStyleId>
              </a:tblPr>
              <a:tblGrid>
                <a:gridCol w="2404657">
                  <a:extLst>
                    <a:ext uri="{9D8B030D-6E8A-4147-A177-3AD203B41FA5}">
                      <a16:colId xmlns:a16="http://schemas.microsoft.com/office/drawing/2014/main" val="469761482"/>
                    </a:ext>
                  </a:extLst>
                </a:gridCol>
                <a:gridCol w="4412385">
                  <a:extLst>
                    <a:ext uri="{9D8B030D-6E8A-4147-A177-3AD203B41FA5}">
                      <a16:colId xmlns:a16="http://schemas.microsoft.com/office/drawing/2014/main" val="3148605811"/>
                    </a:ext>
                  </a:extLst>
                </a:gridCol>
                <a:gridCol w="1813878">
                  <a:extLst>
                    <a:ext uri="{9D8B030D-6E8A-4147-A177-3AD203B41FA5}">
                      <a16:colId xmlns:a16="http://schemas.microsoft.com/office/drawing/2014/main" val="2820554015"/>
                    </a:ext>
                  </a:extLst>
                </a:gridCol>
              </a:tblGrid>
              <a:tr h="4967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1" u="none" dirty="0">
                          <a:solidFill>
                            <a:schemeClr val="tx1"/>
                          </a:solidFill>
                          <a:latin typeface="Poppins" panose="00000500000000000000" pitchFamily="2" charset="0"/>
                          <a:cs typeface="Poppins" panose="00000500000000000000" pitchFamily="2" charset="0"/>
                        </a:rPr>
                        <a:t>Factor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1" u="none" dirty="0">
                          <a:solidFill>
                            <a:schemeClr val="tx1"/>
                          </a:solidFill>
                          <a:latin typeface="Poppins" panose="00000500000000000000" pitchFamily="2" charset="0"/>
                          <a:cs typeface="Poppins" panose="00000500000000000000" pitchFamily="2" charset="0"/>
                        </a:rPr>
                        <a:t>Definition / key considerations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1" u="none" dirty="0">
                          <a:solidFill>
                            <a:schemeClr val="tx1"/>
                          </a:solidFill>
                          <a:latin typeface="Poppins" panose="00000500000000000000" pitchFamily="2" charset="0"/>
                          <a:cs typeface="Poppins" panose="00000500000000000000" pitchFamily="2" charset="0"/>
                        </a:rPr>
                        <a:t>Where also considered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094841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Product/service appeal and technical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tx1"/>
                          </a:solidFill>
                          <a:latin typeface="Poppins" panose="00000500000000000000" pitchFamily="2" charset="0"/>
                          <a:cs typeface="Poppins" panose="00000500000000000000" pitchFamily="2" charset="0"/>
                        </a:rPr>
                        <a:t>Whether the product/service meets customer needs and whether there might be any problems with making/delivering them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u="sng" dirty="0">
                          <a:solidFill>
                            <a:schemeClr val="tx1"/>
                          </a:solidFill>
                          <a:latin typeface="Poppins" panose="00000500000000000000" pitchFamily="2" charset="0"/>
                          <a:cs typeface="Poppins" panose="00000500000000000000" pitchFamily="2" charset="0"/>
                        </a:rPr>
                        <a:t>Business Idea Sketch presentation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0320930"/>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Revenue drivers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tx1"/>
                          </a:solidFill>
                          <a:latin typeface="Poppins" panose="00000500000000000000" pitchFamily="2" charset="0"/>
                          <a:cs typeface="Poppins" panose="00000500000000000000" pitchFamily="2" charset="0"/>
                        </a:rPr>
                        <a:t>Ways to increase revenue – for example via recurring customers and different types of revenue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u="sng" dirty="0">
                          <a:solidFill>
                            <a:schemeClr val="tx1"/>
                          </a:solidFill>
                          <a:latin typeface="Poppins" panose="00000500000000000000" pitchFamily="2" charset="0"/>
                          <a:cs typeface="Poppins" panose="00000500000000000000" pitchFamily="2" charset="0"/>
                        </a:rPr>
                        <a:t>Pitch deck presentation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420948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Nature and size of market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tx1"/>
                          </a:solidFill>
                          <a:latin typeface="Poppins" panose="00000500000000000000" pitchFamily="2" charset="0"/>
                          <a:cs typeface="Poppins" panose="00000500000000000000" pitchFamily="2" charset="0"/>
                        </a:rPr>
                        <a:t>Whether there is a large and growing set of potential customers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u="sng" dirty="0">
                          <a:solidFill>
                            <a:schemeClr val="tx1"/>
                          </a:solidFill>
                          <a:latin typeface="Poppins" panose="00000500000000000000" pitchFamily="2" charset="0"/>
                          <a:cs typeface="Poppins" panose="00000500000000000000" pitchFamily="2" charset="0"/>
                        </a:rPr>
                        <a:t>Business plan presentation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8643454"/>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Nature of industry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tx1"/>
                          </a:solidFill>
                          <a:latin typeface="Poppins" panose="00000500000000000000" pitchFamily="2" charset="0"/>
                          <a:cs typeface="Poppins" panose="00000500000000000000" pitchFamily="2" charset="0"/>
                        </a:rPr>
                        <a:t>Are there rapid changes to your industry and is it growing?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u="sng" dirty="0">
                          <a:solidFill>
                            <a:schemeClr val="tx1"/>
                          </a:solidFill>
                          <a:latin typeface="Poppins" panose="00000500000000000000" pitchFamily="2" charset="0"/>
                          <a:cs typeface="Poppins" panose="00000500000000000000" pitchFamily="2" charset="0"/>
                        </a:rPr>
                        <a:t>Business plan presentation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572412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Comparative advantage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tx1"/>
                          </a:solidFill>
                          <a:latin typeface="Poppins" panose="00000500000000000000" pitchFamily="2" charset="0"/>
                          <a:cs typeface="Poppins" panose="00000500000000000000" pitchFamily="2" charset="0"/>
                        </a:rPr>
                        <a:t>Does your business have a way of being better than competitors  in the long-term?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u="sng" dirty="0">
                          <a:solidFill>
                            <a:schemeClr val="tx1"/>
                          </a:solidFill>
                          <a:latin typeface="Poppins" panose="00000500000000000000" pitchFamily="2" charset="0"/>
                          <a:cs typeface="Poppins" panose="00000500000000000000" pitchFamily="2" charset="0"/>
                        </a:rPr>
                        <a:t>Pitch deck </a:t>
                      </a:r>
                    </a:p>
                    <a:p>
                      <a:pPr algn="ctr"/>
                      <a:r>
                        <a:rPr lang="en-US" sz="1200" b="0" u="sng" dirty="0">
                          <a:solidFill>
                            <a:schemeClr val="tx1"/>
                          </a:solidFill>
                          <a:latin typeface="Poppins" panose="00000500000000000000" pitchFamily="2" charset="0"/>
                          <a:cs typeface="Poppins" panose="00000500000000000000" pitchFamily="2" charset="0"/>
                        </a:rPr>
                        <a:t>presentation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3652876"/>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Key financial ratios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tx1"/>
                          </a:solidFill>
                          <a:latin typeface="Poppins" panose="00000500000000000000" pitchFamily="2" charset="0"/>
                          <a:cs typeface="Poppins" panose="00000500000000000000" pitchFamily="2" charset="0"/>
                        </a:rPr>
                        <a:t>Are you performing financially according to key metrics like debt-to-equity ratios?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u="sng" dirty="0">
                          <a:solidFill>
                            <a:schemeClr val="tx1"/>
                          </a:solidFill>
                          <a:latin typeface="Poppins" panose="00000500000000000000" pitchFamily="2" charset="0"/>
                          <a:cs typeface="Poppins" panose="00000500000000000000" pitchFamily="2" charset="0"/>
                        </a:rPr>
                        <a:t>Financial Statement presentation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6414789"/>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Cash 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tx1"/>
                          </a:solidFill>
                          <a:latin typeface="Poppins" panose="00000500000000000000" pitchFamily="2" charset="0"/>
                          <a:cs typeface="Poppins" panose="00000500000000000000" pitchFamily="2" charset="0"/>
                        </a:rPr>
                        <a:t>Does your business have enough cash to pay for expenses and loan payments?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u="sng" dirty="0">
                          <a:solidFill>
                            <a:schemeClr val="tx1"/>
                          </a:solidFill>
                          <a:latin typeface="Poppins" panose="00000500000000000000" pitchFamily="2" charset="0"/>
                          <a:cs typeface="Poppins" panose="00000500000000000000" pitchFamily="2" charset="0"/>
                        </a:rPr>
                        <a:t>Financial Statement presentation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3931279"/>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Legal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tx1"/>
                          </a:solidFill>
                          <a:latin typeface="Poppins" panose="00000500000000000000" pitchFamily="2" charset="0"/>
                          <a:cs typeface="Poppins" panose="00000500000000000000" pitchFamily="2" charset="0"/>
                        </a:rPr>
                        <a:t>Are ideas and inventions protected and are there legal/insurance risks that are unaccounted for?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u="sng" dirty="0">
                          <a:solidFill>
                            <a:schemeClr val="tx1"/>
                          </a:solidFill>
                          <a:latin typeface="Poppins" panose="00000500000000000000" pitchFamily="2" charset="0"/>
                          <a:cs typeface="Poppins" panose="00000500000000000000" pitchFamily="2" charset="0"/>
                        </a:rPr>
                        <a:t>Business plan presentation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5762884"/>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Experience and track-record of team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tx1"/>
                          </a:solidFill>
                          <a:latin typeface="Poppins" panose="00000500000000000000" pitchFamily="2" charset="0"/>
                          <a:cs typeface="Poppins" panose="00000500000000000000" pitchFamily="2" charset="0"/>
                        </a:rPr>
                        <a:t>Is the ownership/leadership team experienced in the right way to continue growing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u="sng" dirty="0">
                          <a:solidFill>
                            <a:schemeClr val="tx1"/>
                          </a:solidFill>
                          <a:latin typeface="Poppins" panose="00000500000000000000" pitchFamily="2" charset="0"/>
                          <a:cs typeface="Poppins" panose="00000500000000000000" pitchFamily="2" charset="0"/>
                        </a:rPr>
                        <a:t>Business plan presentation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2653568"/>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Creditworthiness &amp; collateral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tx1"/>
                          </a:solidFill>
                          <a:latin typeface="Poppins" panose="00000500000000000000" pitchFamily="2" charset="0"/>
                          <a:cs typeface="Poppins" panose="00000500000000000000" pitchFamily="2" charset="0"/>
                        </a:rPr>
                        <a:t>What is the business owner and business’ credit score and is there collateral for a loan?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u="sng" dirty="0">
                          <a:solidFill>
                            <a:schemeClr val="tx1"/>
                          </a:solidFill>
                          <a:latin typeface="Poppins" panose="00000500000000000000" pitchFamily="2" charset="0"/>
                          <a:cs typeface="Poppins" panose="00000500000000000000" pitchFamily="2" charset="0"/>
                        </a:rPr>
                        <a:t>In the section below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8416802"/>
                  </a:ext>
                </a:extLst>
              </a:tr>
            </a:tbl>
          </a:graphicData>
        </a:graphic>
      </p:graphicFrame>
    </p:spTree>
    <p:extLst>
      <p:ext uri="{BB962C8B-B14F-4D97-AF65-F5344CB8AC3E}">
        <p14:creationId xmlns:p14="http://schemas.microsoft.com/office/powerpoint/2010/main" val="4177475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graphicFrame>
        <p:nvGraphicFramePr>
          <p:cNvPr id="2" name="Table 1">
            <a:extLst>
              <a:ext uri="{FF2B5EF4-FFF2-40B4-BE49-F238E27FC236}">
                <a16:creationId xmlns:a16="http://schemas.microsoft.com/office/drawing/2014/main" id="{2305B952-9298-5467-BA8B-641336206B25}"/>
              </a:ext>
            </a:extLst>
          </p:cNvPr>
          <p:cNvGraphicFramePr>
            <a:graphicFrameLocks noGrp="1"/>
          </p:cNvGraphicFramePr>
          <p:nvPr/>
        </p:nvGraphicFramePr>
        <p:xfrm>
          <a:off x="256540" y="584200"/>
          <a:ext cx="8630920" cy="6050423"/>
        </p:xfrm>
        <a:graphic>
          <a:graphicData uri="http://schemas.openxmlformats.org/drawingml/2006/table">
            <a:tbl>
              <a:tblPr firstRow="1" bandRow="1">
                <a:tableStyleId>{5C22544A-7EE6-4342-B048-85BDC9FD1C3A}</a:tableStyleId>
              </a:tblPr>
              <a:tblGrid>
                <a:gridCol w="2404657">
                  <a:extLst>
                    <a:ext uri="{9D8B030D-6E8A-4147-A177-3AD203B41FA5}">
                      <a16:colId xmlns:a16="http://schemas.microsoft.com/office/drawing/2014/main" val="469761482"/>
                    </a:ext>
                  </a:extLst>
                </a:gridCol>
                <a:gridCol w="4412385">
                  <a:extLst>
                    <a:ext uri="{9D8B030D-6E8A-4147-A177-3AD203B41FA5}">
                      <a16:colId xmlns:a16="http://schemas.microsoft.com/office/drawing/2014/main" val="3148605811"/>
                    </a:ext>
                  </a:extLst>
                </a:gridCol>
                <a:gridCol w="1813878">
                  <a:extLst>
                    <a:ext uri="{9D8B030D-6E8A-4147-A177-3AD203B41FA5}">
                      <a16:colId xmlns:a16="http://schemas.microsoft.com/office/drawing/2014/main" val="2820554015"/>
                    </a:ext>
                  </a:extLst>
                </a:gridCol>
              </a:tblGrid>
              <a:tr h="4967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1" u="none" dirty="0">
                          <a:solidFill>
                            <a:schemeClr val="tx1"/>
                          </a:solidFill>
                          <a:latin typeface="Poppins" panose="00000500000000000000" pitchFamily="2" charset="0"/>
                          <a:cs typeface="Poppins" panose="00000500000000000000" pitchFamily="2" charset="0"/>
                        </a:rPr>
                        <a:t>Factor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1" u="none" dirty="0">
                          <a:solidFill>
                            <a:schemeClr val="tx1"/>
                          </a:solidFill>
                          <a:latin typeface="Poppins" panose="00000500000000000000" pitchFamily="2" charset="0"/>
                          <a:cs typeface="Poppins" panose="00000500000000000000" pitchFamily="2" charset="0"/>
                        </a:rPr>
                        <a:t>Definition / key considerations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1" u="none" dirty="0">
                          <a:solidFill>
                            <a:schemeClr val="tx1"/>
                          </a:solidFill>
                          <a:latin typeface="Poppins" panose="00000500000000000000" pitchFamily="2" charset="0"/>
                          <a:cs typeface="Poppins" panose="00000500000000000000" pitchFamily="2" charset="0"/>
                        </a:rPr>
                        <a:t>Where also considered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094841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Product/service appeal and technical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tx1"/>
                          </a:solidFill>
                          <a:latin typeface="Poppins" panose="00000500000000000000" pitchFamily="2" charset="0"/>
                          <a:cs typeface="Poppins" panose="00000500000000000000" pitchFamily="2" charset="0"/>
                        </a:rPr>
                        <a:t>Whether the product/service meets customer needs and whether there might be any problems with making/delivering them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u="sng" dirty="0">
                          <a:solidFill>
                            <a:schemeClr val="tx1"/>
                          </a:solidFill>
                          <a:latin typeface="Poppins" panose="00000500000000000000" pitchFamily="2" charset="0"/>
                          <a:cs typeface="Poppins" panose="00000500000000000000" pitchFamily="2" charset="0"/>
                        </a:rPr>
                        <a:t>Business Idea Sketch presentation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0320930"/>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Revenue drivers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tx1"/>
                          </a:solidFill>
                          <a:latin typeface="Poppins" panose="00000500000000000000" pitchFamily="2" charset="0"/>
                          <a:cs typeface="Poppins" panose="00000500000000000000" pitchFamily="2" charset="0"/>
                        </a:rPr>
                        <a:t>Ways to increase revenue – for example via recurring customers and different types of revenue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u="sng" dirty="0">
                          <a:solidFill>
                            <a:schemeClr val="tx1"/>
                          </a:solidFill>
                          <a:latin typeface="Poppins" panose="00000500000000000000" pitchFamily="2" charset="0"/>
                          <a:cs typeface="Poppins" panose="00000500000000000000" pitchFamily="2" charset="0"/>
                        </a:rPr>
                        <a:t>Pitch deck presentation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420948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Nature and size of market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tx1"/>
                          </a:solidFill>
                          <a:latin typeface="Poppins" panose="00000500000000000000" pitchFamily="2" charset="0"/>
                          <a:cs typeface="Poppins" panose="00000500000000000000" pitchFamily="2" charset="0"/>
                        </a:rPr>
                        <a:t>Whether there is a large and growing set of potential customers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u="sng" dirty="0">
                          <a:solidFill>
                            <a:schemeClr val="tx1"/>
                          </a:solidFill>
                          <a:latin typeface="Poppins" panose="00000500000000000000" pitchFamily="2" charset="0"/>
                          <a:cs typeface="Poppins" panose="00000500000000000000" pitchFamily="2" charset="0"/>
                        </a:rPr>
                        <a:t>Business plan presentation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8643454"/>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Nature of industry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tx1"/>
                          </a:solidFill>
                          <a:latin typeface="Poppins" panose="00000500000000000000" pitchFamily="2" charset="0"/>
                          <a:cs typeface="Poppins" panose="00000500000000000000" pitchFamily="2" charset="0"/>
                        </a:rPr>
                        <a:t>Are there rapid changes to your industry and is it growing?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u="sng" dirty="0">
                          <a:solidFill>
                            <a:schemeClr val="tx1"/>
                          </a:solidFill>
                          <a:latin typeface="Poppins" panose="00000500000000000000" pitchFamily="2" charset="0"/>
                          <a:cs typeface="Poppins" panose="00000500000000000000" pitchFamily="2" charset="0"/>
                        </a:rPr>
                        <a:t>Business plan presentation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572412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Comparative advantage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tx1"/>
                          </a:solidFill>
                          <a:latin typeface="Poppins" panose="00000500000000000000" pitchFamily="2" charset="0"/>
                          <a:cs typeface="Poppins" panose="00000500000000000000" pitchFamily="2" charset="0"/>
                        </a:rPr>
                        <a:t>Does your business have a way of being better than competitors  in the long-term?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u="sng" dirty="0">
                          <a:solidFill>
                            <a:schemeClr val="tx1"/>
                          </a:solidFill>
                          <a:latin typeface="Poppins" panose="00000500000000000000" pitchFamily="2" charset="0"/>
                          <a:cs typeface="Poppins" panose="00000500000000000000" pitchFamily="2" charset="0"/>
                        </a:rPr>
                        <a:t>Pitch deck </a:t>
                      </a:r>
                    </a:p>
                    <a:p>
                      <a:pPr algn="ctr"/>
                      <a:r>
                        <a:rPr lang="en-US" sz="1200" b="0" u="sng" dirty="0">
                          <a:solidFill>
                            <a:schemeClr val="tx1"/>
                          </a:solidFill>
                          <a:latin typeface="Poppins" panose="00000500000000000000" pitchFamily="2" charset="0"/>
                          <a:cs typeface="Poppins" panose="00000500000000000000" pitchFamily="2" charset="0"/>
                        </a:rPr>
                        <a:t>presentation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3652876"/>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Key financial ratios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tx1"/>
                          </a:solidFill>
                          <a:latin typeface="Poppins" panose="00000500000000000000" pitchFamily="2" charset="0"/>
                          <a:cs typeface="Poppins" panose="00000500000000000000" pitchFamily="2" charset="0"/>
                        </a:rPr>
                        <a:t>Are you performing financially according to key metrics like debt-to-equity ratios?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u="sng" dirty="0">
                          <a:solidFill>
                            <a:schemeClr val="tx1"/>
                          </a:solidFill>
                          <a:latin typeface="Poppins" panose="00000500000000000000" pitchFamily="2" charset="0"/>
                          <a:cs typeface="Poppins" panose="00000500000000000000" pitchFamily="2" charset="0"/>
                        </a:rPr>
                        <a:t>Financial Statement presentation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6414789"/>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Cash 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tx1"/>
                          </a:solidFill>
                          <a:latin typeface="Poppins" panose="00000500000000000000" pitchFamily="2" charset="0"/>
                          <a:cs typeface="Poppins" panose="00000500000000000000" pitchFamily="2" charset="0"/>
                        </a:rPr>
                        <a:t>Does your business have enough cash to pay for expenses and loan payments?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u="sng" dirty="0">
                          <a:solidFill>
                            <a:schemeClr val="tx1"/>
                          </a:solidFill>
                          <a:latin typeface="Poppins" panose="00000500000000000000" pitchFamily="2" charset="0"/>
                          <a:cs typeface="Poppins" panose="00000500000000000000" pitchFamily="2" charset="0"/>
                        </a:rPr>
                        <a:t>Financial Statement presentation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3931279"/>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Legal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tx1"/>
                          </a:solidFill>
                          <a:latin typeface="Poppins" panose="00000500000000000000" pitchFamily="2" charset="0"/>
                          <a:cs typeface="Poppins" panose="00000500000000000000" pitchFamily="2" charset="0"/>
                        </a:rPr>
                        <a:t>Are ideas and inventions protected and are there legal/insurance risks that are unaccounted for?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u="sng" dirty="0">
                          <a:solidFill>
                            <a:schemeClr val="tx1"/>
                          </a:solidFill>
                          <a:latin typeface="Poppins" panose="00000500000000000000" pitchFamily="2" charset="0"/>
                          <a:cs typeface="Poppins" panose="00000500000000000000" pitchFamily="2" charset="0"/>
                        </a:rPr>
                        <a:t>Business plan presentation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5762884"/>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Experience and track-record of team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tx1"/>
                          </a:solidFill>
                          <a:latin typeface="Poppins" panose="00000500000000000000" pitchFamily="2" charset="0"/>
                          <a:cs typeface="Poppins" panose="00000500000000000000" pitchFamily="2" charset="0"/>
                        </a:rPr>
                        <a:t>Is the ownership/leadership team experienced in the right way to continue growing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u="sng" dirty="0">
                          <a:solidFill>
                            <a:schemeClr val="tx1"/>
                          </a:solidFill>
                          <a:latin typeface="Poppins" panose="00000500000000000000" pitchFamily="2" charset="0"/>
                          <a:cs typeface="Poppins" panose="00000500000000000000" pitchFamily="2" charset="0"/>
                        </a:rPr>
                        <a:t>Business plan presentation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2653568"/>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Creditworthiness &amp; collateral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tx1"/>
                          </a:solidFill>
                          <a:latin typeface="Poppins" panose="00000500000000000000" pitchFamily="2" charset="0"/>
                          <a:cs typeface="Poppins" panose="00000500000000000000" pitchFamily="2" charset="0"/>
                        </a:rPr>
                        <a:t>What is the business owner and business’ credit score and is there collateral for a loan?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u="sng" dirty="0">
                          <a:solidFill>
                            <a:schemeClr val="tx1"/>
                          </a:solidFill>
                          <a:latin typeface="Poppins" panose="00000500000000000000" pitchFamily="2" charset="0"/>
                          <a:cs typeface="Poppins" panose="00000500000000000000" pitchFamily="2" charset="0"/>
                        </a:rPr>
                        <a:t>In the section above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8416802"/>
                  </a:ext>
                </a:extLst>
              </a:tr>
            </a:tbl>
          </a:graphicData>
        </a:graphic>
      </p:graphicFrame>
      <p:sp>
        <p:nvSpPr>
          <p:cNvPr id="3" name="Rectangle 2">
            <a:extLst>
              <a:ext uri="{FF2B5EF4-FFF2-40B4-BE49-F238E27FC236}">
                <a16:creationId xmlns:a16="http://schemas.microsoft.com/office/drawing/2014/main" id="{5280AB2A-F28F-D684-24BD-17CB3F616660}"/>
              </a:ext>
            </a:extLst>
          </p:cNvPr>
          <p:cNvSpPr/>
          <p:nvPr/>
        </p:nvSpPr>
        <p:spPr>
          <a:xfrm>
            <a:off x="0" y="0"/>
            <a:ext cx="9144000" cy="6886564"/>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9B3F8FA-8FB5-4298-281A-E577900C506D}"/>
              </a:ext>
            </a:extLst>
          </p:cNvPr>
          <p:cNvSpPr/>
          <p:nvPr/>
        </p:nvSpPr>
        <p:spPr>
          <a:xfrm>
            <a:off x="2184400" y="1435100"/>
            <a:ext cx="4813300" cy="41402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8242EBB-B410-338D-07D1-D3D5E7A8B381}"/>
              </a:ext>
            </a:extLst>
          </p:cNvPr>
          <p:cNvSpPr txBox="1"/>
          <p:nvPr/>
        </p:nvSpPr>
        <p:spPr>
          <a:xfrm>
            <a:off x="2368550" y="1735485"/>
            <a:ext cx="4406900" cy="3539430"/>
          </a:xfrm>
          <a:prstGeom prst="rect">
            <a:avLst/>
          </a:prstGeom>
          <a:noFill/>
        </p:spPr>
        <p:txBody>
          <a:bodyPr wrap="square">
            <a:spAutoFit/>
          </a:bodyPr>
          <a:lstStyle/>
          <a:p>
            <a:pPr algn="ctr"/>
            <a:r>
              <a:rPr lang="en-US" sz="1600" b="1" dirty="0">
                <a:latin typeface="Poppins" panose="00000500000000000000" pitchFamily="2" charset="0"/>
                <a:cs typeface="Poppins" panose="00000500000000000000" pitchFamily="2" charset="0"/>
              </a:rPr>
              <a:t>Additional debt-based and equity-based considerations</a:t>
            </a:r>
          </a:p>
          <a:p>
            <a:pPr algn="ctr"/>
            <a:r>
              <a:rPr lang="en-US" sz="1600" dirty="0">
                <a:solidFill>
                  <a:schemeClr val="tx1"/>
                </a:solidFill>
                <a:latin typeface="Poppins" panose="00000500000000000000" pitchFamily="2" charset="0"/>
                <a:cs typeface="Poppins" panose="00000500000000000000" pitchFamily="2" charset="0"/>
              </a:rPr>
              <a:t>Beyond what is mentioned here, a </a:t>
            </a:r>
            <a:r>
              <a:rPr lang="en-US" sz="1600" dirty="0">
                <a:latin typeface="Poppins" panose="00000500000000000000" pitchFamily="2" charset="0"/>
                <a:cs typeface="Poppins" panose="00000500000000000000" pitchFamily="2" charset="0"/>
              </a:rPr>
              <a:t>key aspect of due diligence for equity-based investors is the nature of current ownership and future ownership issues. These topics are discussed in greater depth in the </a:t>
            </a:r>
            <a:r>
              <a:rPr lang="en-US" sz="1600" u="sng" dirty="0">
                <a:latin typeface="Poppins" panose="00000500000000000000" pitchFamily="2" charset="0"/>
                <a:cs typeface="Poppins" panose="00000500000000000000" pitchFamily="2" charset="0"/>
              </a:rPr>
              <a:t>Money from Investors</a:t>
            </a:r>
            <a:r>
              <a:rPr lang="en-US" sz="1600" dirty="0">
                <a:latin typeface="Poppins" panose="00000500000000000000" pitchFamily="2" charset="0"/>
                <a:cs typeface="Poppins" panose="00000500000000000000" pitchFamily="2" charset="0"/>
              </a:rPr>
              <a:t> presentation. In addition, for debt-based lenders, a key consideration is the priority they might have on claims over the borrower’s assets. These issues are discussed in greater detail in the </a:t>
            </a:r>
            <a:r>
              <a:rPr lang="en-US" sz="1600" u="sng" dirty="0">
                <a:latin typeface="Poppins" panose="00000500000000000000" pitchFamily="2" charset="0"/>
                <a:cs typeface="Poppins" panose="00000500000000000000" pitchFamily="2" charset="0"/>
              </a:rPr>
              <a:t>Money from Lenders</a:t>
            </a:r>
            <a:r>
              <a:rPr lang="en-US" sz="1600" dirty="0">
                <a:latin typeface="Poppins" panose="00000500000000000000" pitchFamily="2" charset="0"/>
                <a:cs typeface="Poppins" panose="00000500000000000000" pitchFamily="2" charset="0"/>
              </a:rPr>
              <a:t> presentation.</a:t>
            </a:r>
            <a:endParaRPr lang="en-US" sz="1600" dirty="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172950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3" name="TextBox 2">
            <a:extLst>
              <a:ext uri="{FF2B5EF4-FFF2-40B4-BE49-F238E27FC236}">
                <a16:creationId xmlns:a16="http://schemas.microsoft.com/office/drawing/2014/main" id="{9C52C5C1-DBF3-866C-F9C3-5F3B114507DD}"/>
              </a:ext>
            </a:extLst>
          </p:cNvPr>
          <p:cNvSpPr txBox="1"/>
          <p:nvPr/>
        </p:nvSpPr>
        <p:spPr>
          <a:xfrm>
            <a:off x="2844801" y="656776"/>
            <a:ext cx="5778500" cy="4031873"/>
          </a:xfrm>
          <a:prstGeom prst="rect">
            <a:avLst/>
          </a:prstGeom>
          <a:noFill/>
        </p:spPr>
        <p:txBody>
          <a:bodyPr wrap="square" rtlCol="0">
            <a:spAutoFit/>
          </a:bodyPr>
          <a:lstStyle/>
          <a:p>
            <a:r>
              <a:rPr lang="en-US" sz="1600" dirty="0"/>
              <a:t>Investors are likely to be first and foremost interested in the existing or potential appeal of a product and/or service that a business is offering to potential customers. As explained in the </a:t>
            </a:r>
            <a:r>
              <a:rPr lang="en-US" sz="1600" u="sng" dirty="0"/>
              <a:t>Business Idea Sketch presentation</a:t>
            </a:r>
            <a:r>
              <a:rPr lang="en-US" sz="1600" dirty="0"/>
              <a:t>, this is a question of the “fit” between customer problems and the solution to that problem represented by the product/service. Related factors include:</a:t>
            </a:r>
          </a:p>
          <a:p>
            <a:endParaRPr lang="en-US" sz="1600" dirty="0"/>
          </a:p>
          <a:p>
            <a:pPr marL="285750" indent="-285750">
              <a:buFont typeface="Arial" panose="020B0604020202020204" pitchFamily="34" charset="0"/>
              <a:buChar char="•"/>
            </a:pPr>
            <a:r>
              <a:rPr lang="en-US" sz="1600" dirty="0"/>
              <a:t>Evidence of </a:t>
            </a:r>
            <a:r>
              <a:rPr lang="en-US" sz="1600" b="1" dirty="0"/>
              <a:t>product-solution fit</a:t>
            </a:r>
            <a:r>
              <a:rPr lang="en-US" sz="1600" dirty="0"/>
              <a:t> if the product/service has not been sold for a long time or to many customers;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Any </a:t>
            </a:r>
            <a:r>
              <a:rPr lang="en-US" sz="1600" b="1" dirty="0"/>
              <a:t>technical/operational risks </a:t>
            </a:r>
            <a:r>
              <a:rPr lang="en-US" sz="1600" dirty="0"/>
              <a:t>involved in the product/service not working properly, not being built properly, or not being delivered properly.</a:t>
            </a:r>
          </a:p>
        </p:txBody>
      </p:sp>
      <p:graphicFrame>
        <p:nvGraphicFramePr>
          <p:cNvPr id="4" name="Table 3">
            <a:extLst>
              <a:ext uri="{FF2B5EF4-FFF2-40B4-BE49-F238E27FC236}">
                <a16:creationId xmlns:a16="http://schemas.microsoft.com/office/drawing/2014/main" id="{A989AC51-E826-D157-8B5E-CDAE98133C4A}"/>
              </a:ext>
            </a:extLst>
          </p:cNvPr>
          <p:cNvGraphicFramePr>
            <a:graphicFrameLocks noGrp="1"/>
          </p:cNvGraphicFramePr>
          <p:nvPr>
            <p:extLst>
              <p:ext uri="{D42A27DB-BD31-4B8C-83A1-F6EECF244321}">
                <p14:modId xmlns:p14="http://schemas.microsoft.com/office/powerpoint/2010/main" val="3947088638"/>
              </p:ext>
            </p:extLst>
          </p:nvPr>
        </p:nvGraphicFramePr>
        <p:xfrm>
          <a:off x="205740" y="656776"/>
          <a:ext cx="2404657" cy="5956301"/>
        </p:xfrm>
        <a:graphic>
          <a:graphicData uri="http://schemas.openxmlformats.org/drawingml/2006/table">
            <a:tbl>
              <a:tblPr firstRow="1" bandRow="1">
                <a:tableStyleId>{5C22544A-7EE6-4342-B048-85BDC9FD1C3A}</a:tableStyleId>
              </a:tblPr>
              <a:tblGrid>
                <a:gridCol w="2404657">
                  <a:extLst>
                    <a:ext uri="{9D8B030D-6E8A-4147-A177-3AD203B41FA5}">
                      <a16:colId xmlns:a16="http://schemas.microsoft.com/office/drawing/2014/main" val="469761482"/>
                    </a:ext>
                  </a:extLst>
                </a:gridCol>
              </a:tblGrid>
              <a:tr h="4967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1" u="none" dirty="0">
                          <a:solidFill>
                            <a:schemeClr val="tx1"/>
                          </a:solidFill>
                          <a:latin typeface="Poppins" panose="00000500000000000000" pitchFamily="2" charset="0"/>
                          <a:cs typeface="Poppins" panose="00000500000000000000" pitchFamily="2" charset="0"/>
                        </a:rPr>
                        <a:t>Factor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094841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Product/service appeal and technical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770320930"/>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Revenue drivers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420948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Nature and size of market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8643454"/>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Nature of industry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572412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Comparative advantage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3652876"/>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Key financial ratios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6414789"/>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Cash 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3931279"/>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Legal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5762884"/>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Experience and track-record of team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2653568"/>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Creditworthiness &amp; collateral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8416802"/>
                  </a:ext>
                </a:extLst>
              </a:tr>
            </a:tbl>
          </a:graphicData>
        </a:graphic>
      </p:graphicFrame>
    </p:spTree>
    <p:extLst>
      <p:ext uri="{BB962C8B-B14F-4D97-AF65-F5344CB8AC3E}">
        <p14:creationId xmlns:p14="http://schemas.microsoft.com/office/powerpoint/2010/main" val="3126131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3" name="TextBox 2">
            <a:extLst>
              <a:ext uri="{FF2B5EF4-FFF2-40B4-BE49-F238E27FC236}">
                <a16:creationId xmlns:a16="http://schemas.microsoft.com/office/drawing/2014/main" id="{9C52C5C1-DBF3-866C-F9C3-5F3B114507DD}"/>
              </a:ext>
            </a:extLst>
          </p:cNvPr>
          <p:cNvSpPr txBox="1"/>
          <p:nvPr/>
        </p:nvSpPr>
        <p:spPr>
          <a:xfrm>
            <a:off x="2844801" y="656776"/>
            <a:ext cx="5778500" cy="6001643"/>
          </a:xfrm>
          <a:prstGeom prst="rect">
            <a:avLst/>
          </a:prstGeom>
          <a:noFill/>
        </p:spPr>
        <p:txBody>
          <a:bodyPr wrap="square" rtlCol="0">
            <a:spAutoFit/>
          </a:bodyPr>
          <a:lstStyle/>
          <a:p>
            <a:r>
              <a:rPr lang="en-US" sz="1600" dirty="0"/>
              <a:t>Investors prioritize a business that can easily drive revenue – see the discussion of revenue drivers in the </a:t>
            </a:r>
            <a:r>
              <a:rPr lang="en-US" sz="1600" u="sng" dirty="0"/>
              <a:t>Business Pitch</a:t>
            </a:r>
            <a:r>
              <a:rPr lang="en-US" sz="1600" dirty="0"/>
              <a:t> presentation; broadly they will look for one or more of the following:</a:t>
            </a:r>
          </a:p>
          <a:p>
            <a:pPr marL="742950" lvl="1" indent="-285750">
              <a:buFont typeface="Courier New" panose="02070309020205020404" pitchFamily="49" charset="0"/>
              <a:buChar char="o"/>
            </a:pPr>
            <a:endParaRPr lang="en-US" sz="1600" dirty="0"/>
          </a:p>
          <a:p>
            <a:pPr marL="228600" lvl="1" indent="-228600">
              <a:buFont typeface="Arial" panose="020B0604020202020204" pitchFamily="34" charset="0"/>
              <a:buChar char="•"/>
            </a:pPr>
            <a:r>
              <a:rPr lang="en-US" sz="1600" b="1" dirty="0"/>
              <a:t>Repeat sales opportunities </a:t>
            </a:r>
            <a:r>
              <a:rPr lang="en-US" sz="1600" dirty="0"/>
              <a:t>– satisfied customers with desire to purchase the same product again and again or to keep buying different products/services from the same company; </a:t>
            </a:r>
          </a:p>
          <a:p>
            <a:pPr marL="228600" lvl="1" indent="-228600">
              <a:buFont typeface="Arial" panose="020B0604020202020204" pitchFamily="34" charset="0"/>
              <a:buChar char="•"/>
            </a:pPr>
            <a:endParaRPr lang="en-US" sz="1600" dirty="0"/>
          </a:p>
          <a:p>
            <a:pPr marL="228600" lvl="1" indent="-228600">
              <a:buFont typeface="Arial" panose="020B0604020202020204" pitchFamily="34" charset="0"/>
              <a:buChar char="•"/>
            </a:pPr>
            <a:r>
              <a:rPr lang="en-US" sz="1600" b="1" dirty="0"/>
              <a:t>Cross-selling </a:t>
            </a:r>
            <a:r>
              <a:rPr lang="en-US" sz="1600" dirty="0"/>
              <a:t>– having the opportunity to sell multiple different types of products to one customer during a single interaction;</a:t>
            </a:r>
          </a:p>
          <a:p>
            <a:pPr marL="228600" indent="-228600">
              <a:buFont typeface="Arial" panose="020B0604020202020204" pitchFamily="34" charset="0"/>
              <a:buChar char="•"/>
            </a:pPr>
            <a:endParaRPr lang="en-US" sz="1600" dirty="0"/>
          </a:p>
          <a:p>
            <a:pPr marL="228600" lvl="1" indent="-228600">
              <a:buFont typeface="Arial" panose="020B0604020202020204" pitchFamily="34" charset="0"/>
              <a:buChar char="•"/>
            </a:pPr>
            <a:r>
              <a:rPr lang="en-US" sz="1600" b="1" dirty="0"/>
              <a:t>Annual revenue growth </a:t>
            </a:r>
            <a:r>
              <a:rPr lang="en-US" sz="1600" dirty="0"/>
              <a:t>– some investors expect significant year-on-year growth;</a:t>
            </a:r>
          </a:p>
          <a:p>
            <a:pPr marL="228600" lvl="1" indent="-228600">
              <a:buFont typeface="Arial" panose="020B0604020202020204" pitchFamily="34" charset="0"/>
              <a:buChar char="•"/>
            </a:pPr>
            <a:endParaRPr lang="en-US" sz="1600" dirty="0"/>
          </a:p>
          <a:p>
            <a:pPr marL="228600" lvl="1" indent="-228600">
              <a:buFont typeface="Arial" panose="020B0604020202020204" pitchFamily="34" charset="0"/>
              <a:buChar char="•"/>
            </a:pPr>
            <a:r>
              <a:rPr lang="en-US" sz="1600" b="1" dirty="0"/>
              <a:t>Short sales cycles </a:t>
            </a:r>
            <a:r>
              <a:rPr lang="en-US" sz="1600" dirty="0"/>
              <a:t>– quicker turnaround between prospecting a client and closing a deal;</a:t>
            </a:r>
          </a:p>
          <a:p>
            <a:pPr marL="228600" lvl="1" indent="-228600">
              <a:buFont typeface="Arial" panose="020B0604020202020204" pitchFamily="34" charset="0"/>
              <a:buChar char="•"/>
            </a:pPr>
            <a:endParaRPr lang="en-US" sz="1600" dirty="0"/>
          </a:p>
          <a:p>
            <a:pPr marL="228600" lvl="1" indent="-228600">
              <a:buFont typeface="Arial" panose="020B0604020202020204" pitchFamily="34" charset="0"/>
              <a:buChar char="•"/>
            </a:pPr>
            <a:r>
              <a:rPr lang="en-US" sz="1600" b="1" dirty="0"/>
              <a:t>Research &amp; development </a:t>
            </a:r>
            <a:r>
              <a:rPr lang="en-US" sz="1600" dirty="0"/>
              <a:t>- the active development of new products/services, and clear opportunities for new and better ones.</a:t>
            </a:r>
          </a:p>
          <a:p>
            <a:pPr marL="742950" lvl="1" indent="-285750">
              <a:buFont typeface="Courier New" panose="02070309020205020404" pitchFamily="49" charset="0"/>
              <a:buChar char="o"/>
            </a:pPr>
            <a:endParaRPr lang="en-US" sz="1600" dirty="0"/>
          </a:p>
        </p:txBody>
      </p:sp>
      <p:graphicFrame>
        <p:nvGraphicFramePr>
          <p:cNvPr id="4" name="Table 3">
            <a:extLst>
              <a:ext uri="{FF2B5EF4-FFF2-40B4-BE49-F238E27FC236}">
                <a16:creationId xmlns:a16="http://schemas.microsoft.com/office/drawing/2014/main" id="{A989AC51-E826-D157-8B5E-CDAE98133C4A}"/>
              </a:ext>
            </a:extLst>
          </p:cNvPr>
          <p:cNvGraphicFramePr>
            <a:graphicFrameLocks noGrp="1"/>
          </p:cNvGraphicFramePr>
          <p:nvPr/>
        </p:nvGraphicFramePr>
        <p:xfrm>
          <a:off x="205740" y="656776"/>
          <a:ext cx="2404657" cy="5956301"/>
        </p:xfrm>
        <a:graphic>
          <a:graphicData uri="http://schemas.openxmlformats.org/drawingml/2006/table">
            <a:tbl>
              <a:tblPr firstRow="1" bandRow="1">
                <a:tableStyleId>{5C22544A-7EE6-4342-B048-85BDC9FD1C3A}</a:tableStyleId>
              </a:tblPr>
              <a:tblGrid>
                <a:gridCol w="2404657">
                  <a:extLst>
                    <a:ext uri="{9D8B030D-6E8A-4147-A177-3AD203B41FA5}">
                      <a16:colId xmlns:a16="http://schemas.microsoft.com/office/drawing/2014/main" val="469761482"/>
                    </a:ext>
                  </a:extLst>
                </a:gridCol>
              </a:tblGrid>
              <a:tr h="4967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1" u="none" dirty="0">
                          <a:solidFill>
                            <a:schemeClr val="tx1"/>
                          </a:solidFill>
                          <a:latin typeface="Poppins" panose="00000500000000000000" pitchFamily="2" charset="0"/>
                          <a:cs typeface="Poppins" panose="00000500000000000000" pitchFamily="2" charset="0"/>
                        </a:rPr>
                        <a:t>Factor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094841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Product/service appeal and technical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0320930"/>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Revenue drivers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99420948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Nature and size of market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8643454"/>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Nature of industry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572412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Comparative advantage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3652876"/>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Key financial ratios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6414789"/>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Cash 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3931279"/>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Legal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5762884"/>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Experience and track-record of team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2653568"/>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Creditworthiness &amp; collateral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8416802"/>
                  </a:ext>
                </a:extLst>
              </a:tr>
            </a:tbl>
          </a:graphicData>
        </a:graphic>
      </p:graphicFrame>
    </p:spTree>
    <p:extLst>
      <p:ext uri="{BB962C8B-B14F-4D97-AF65-F5344CB8AC3E}">
        <p14:creationId xmlns:p14="http://schemas.microsoft.com/office/powerpoint/2010/main" val="3494467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3" name="TextBox 2">
            <a:extLst>
              <a:ext uri="{FF2B5EF4-FFF2-40B4-BE49-F238E27FC236}">
                <a16:creationId xmlns:a16="http://schemas.microsoft.com/office/drawing/2014/main" id="{9C52C5C1-DBF3-866C-F9C3-5F3B114507DD}"/>
              </a:ext>
            </a:extLst>
          </p:cNvPr>
          <p:cNvSpPr txBox="1"/>
          <p:nvPr/>
        </p:nvSpPr>
        <p:spPr>
          <a:xfrm>
            <a:off x="2844801" y="656776"/>
            <a:ext cx="5778500" cy="4524315"/>
          </a:xfrm>
          <a:prstGeom prst="rect">
            <a:avLst/>
          </a:prstGeom>
          <a:noFill/>
        </p:spPr>
        <p:txBody>
          <a:bodyPr wrap="square" rtlCol="0">
            <a:spAutoFit/>
          </a:bodyPr>
          <a:lstStyle/>
          <a:p>
            <a:r>
              <a:rPr lang="en-US" sz="1600" dirty="0"/>
              <a:t>Investors prioritize a business that is selling to a market (group of potential customers – including both businesses or consumers) that are one or more of the following:</a:t>
            </a:r>
          </a:p>
          <a:p>
            <a:pPr marL="0" lvl="1"/>
            <a:endParaRPr lang="en-US" sz="1600" dirty="0"/>
          </a:p>
          <a:p>
            <a:pPr marL="228600" lvl="1" indent="-228600">
              <a:buFont typeface="Arial" panose="020B0604020202020204" pitchFamily="34" charset="0"/>
              <a:buChar char="•"/>
            </a:pPr>
            <a:r>
              <a:rPr lang="en-US" sz="1600" dirty="0"/>
              <a:t>A </a:t>
            </a:r>
            <a:r>
              <a:rPr lang="en-US" sz="1600" b="1" dirty="0"/>
              <a:t>well-defined</a:t>
            </a:r>
            <a:r>
              <a:rPr lang="en-US" sz="1600" dirty="0"/>
              <a:t> group of potential customers (with clear numbers and estimates of size, preferences, etc.);</a:t>
            </a:r>
          </a:p>
          <a:p>
            <a:pPr marL="228600" lvl="1" indent="-228600">
              <a:buFont typeface="Arial" panose="020B0604020202020204" pitchFamily="34" charset="0"/>
              <a:buChar char="•"/>
            </a:pPr>
            <a:endParaRPr lang="en-US" sz="1600" dirty="0"/>
          </a:p>
          <a:p>
            <a:pPr marL="228600" lvl="1" indent="-228600">
              <a:buFont typeface="Arial" panose="020B0604020202020204" pitchFamily="34" charset="0"/>
              <a:buChar char="•"/>
            </a:pPr>
            <a:r>
              <a:rPr lang="en-US" sz="1600" b="1" dirty="0"/>
              <a:t>Many</a:t>
            </a:r>
            <a:r>
              <a:rPr lang="en-US" sz="1600" dirty="0"/>
              <a:t> potential customers;</a:t>
            </a:r>
          </a:p>
          <a:p>
            <a:pPr marL="228600" lvl="1" indent="-228600">
              <a:buFont typeface="Arial" panose="020B0604020202020204" pitchFamily="34" charset="0"/>
              <a:buChar char="•"/>
            </a:pPr>
            <a:endParaRPr lang="en-US" sz="1600" dirty="0"/>
          </a:p>
          <a:p>
            <a:pPr marL="228600" lvl="1" indent="-228600">
              <a:buFont typeface="Arial" panose="020B0604020202020204" pitchFamily="34" charset="0"/>
              <a:buChar char="•"/>
            </a:pPr>
            <a:r>
              <a:rPr lang="en-US" sz="1600" dirty="0"/>
              <a:t>A group of potential customers </a:t>
            </a:r>
            <a:r>
              <a:rPr lang="en-US" sz="1600" b="1" dirty="0"/>
              <a:t>growing in number</a:t>
            </a:r>
            <a:r>
              <a:rPr lang="en-US" sz="1600" dirty="0"/>
              <a:t>;</a:t>
            </a:r>
          </a:p>
          <a:p>
            <a:pPr marL="228600" lvl="1" indent="-228600">
              <a:buFont typeface="Arial" panose="020B0604020202020204" pitchFamily="34" charset="0"/>
              <a:buChar char="•"/>
            </a:pPr>
            <a:endParaRPr lang="en-US" sz="1600" dirty="0"/>
          </a:p>
          <a:p>
            <a:pPr marL="228600" lvl="1" indent="-228600">
              <a:buFont typeface="Arial" panose="020B0604020202020204" pitchFamily="34" charset="0"/>
              <a:buChar char="•"/>
            </a:pPr>
            <a:r>
              <a:rPr lang="en-US" sz="1600" dirty="0"/>
              <a:t>Has </a:t>
            </a:r>
            <a:r>
              <a:rPr lang="en-US" sz="1600" b="1" dirty="0"/>
              <a:t>discretionary income </a:t>
            </a:r>
            <a:r>
              <a:rPr lang="en-US" sz="1600" dirty="0"/>
              <a:t>or is growing more prosperous economically;</a:t>
            </a:r>
          </a:p>
          <a:p>
            <a:pPr marL="228600" lvl="1" indent="-228600">
              <a:buFont typeface="Arial" panose="020B0604020202020204" pitchFamily="34" charset="0"/>
              <a:buChar char="•"/>
            </a:pPr>
            <a:endParaRPr lang="en-US" sz="1600" dirty="0"/>
          </a:p>
          <a:p>
            <a:pPr marL="228600" lvl="1" indent="-228600">
              <a:buFont typeface="Arial" panose="020B0604020202020204" pitchFamily="34" charset="0"/>
              <a:buChar char="•"/>
            </a:pPr>
            <a:r>
              <a:rPr lang="en-US" sz="1600" dirty="0"/>
              <a:t>Is </a:t>
            </a:r>
            <a:r>
              <a:rPr lang="en-US" sz="1600" b="1" dirty="0"/>
              <a:t>easy to reach </a:t>
            </a:r>
            <a:r>
              <a:rPr lang="en-US" sz="1600" dirty="0"/>
              <a:t>both via marketing and to get products/services to.</a:t>
            </a:r>
          </a:p>
        </p:txBody>
      </p:sp>
      <p:graphicFrame>
        <p:nvGraphicFramePr>
          <p:cNvPr id="4" name="Table 3">
            <a:extLst>
              <a:ext uri="{FF2B5EF4-FFF2-40B4-BE49-F238E27FC236}">
                <a16:creationId xmlns:a16="http://schemas.microsoft.com/office/drawing/2014/main" id="{06C64876-E0A8-A2E9-D3EF-99F9BEDD228C}"/>
              </a:ext>
            </a:extLst>
          </p:cNvPr>
          <p:cNvGraphicFramePr>
            <a:graphicFrameLocks noGrp="1"/>
          </p:cNvGraphicFramePr>
          <p:nvPr>
            <p:extLst>
              <p:ext uri="{D42A27DB-BD31-4B8C-83A1-F6EECF244321}">
                <p14:modId xmlns:p14="http://schemas.microsoft.com/office/powerpoint/2010/main" val="2570803972"/>
              </p:ext>
            </p:extLst>
          </p:nvPr>
        </p:nvGraphicFramePr>
        <p:xfrm>
          <a:off x="205740" y="656776"/>
          <a:ext cx="2404657" cy="5956301"/>
        </p:xfrm>
        <a:graphic>
          <a:graphicData uri="http://schemas.openxmlformats.org/drawingml/2006/table">
            <a:tbl>
              <a:tblPr firstRow="1" bandRow="1">
                <a:tableStyleId>{5C22544A-7EE6-4342-B048-85BDC9FD1C3A}</a:tableStyleId>
              </a:tblPr>
              <a:tblGrid>
                <a:gridCol w="2404657">
                  <a:extLst>
                    <a:ext uri="{9D8B030D-6E8A-4147-A177-3AD203B41FA5}">
                      <a16:colId xmlns:a16="http://schemas.microsoft.com/office/drawing/2014/main" val="469761482"/>
                    </a:ext>
                  </a:extLst>
                </a:gridCol>
              </a:tblGrid>
              <a:tr h="4967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1" u="none" dirty="0">
                          <a:solidFill>
                            <a:schemeClr val="tx1"/>
                          </a:solidFill>
                          <a:latin typeface="Poppins" panose="00000500000000000000" pitchFamily="2" charset="0"/>
                          <a:cs typeface="Poppins" panose="00000500000000000000" pitchFamily="2" charset="0"/>
                        </a:rPr>
                        <a:t>Factor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094841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Product/service appeal and technical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0320930"/>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Revenue drivers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420948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Nature and size of market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098643454"/>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Nature of industry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572412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Comparative advantage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3652876"/>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Key financial ratios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6414789"/>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Cash 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3931279"/>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Legal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5762884"/>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Experience and track-record of team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2653568"/>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Creditworthiness &amp; collateral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8416802"/>
                  </a:ext>
                </a:extLst>
              </a:tr>
            </a:tbl>
          </a:graphicData>
        </a:graphic>
      </p:graphicFrame>
    </p:spTree>
    <p:extLst>
      <p:ext uri="{BB962C8B-B14F-4D97-AF65-F5344CB8AC3E}">
        <p14:creationId xmlns:p14="http://schemas.microsoft.com/office/powerpoint/2010/main" val="1358048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751344"/>
            <a:ext cx="8769573" cy="4062651"/>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Our approach</a:t>
            </a:r>
            <a:endParaRPr lang="en-US" dirty="0">
              <a:latin typeface="Poppins" panose="00000500000000000000" pitchFamily="2" charset="0"/>
              <a:cs typeface="Poppins" panose="00000500000000000000" pitchFamily="2" charset="0"/>
            </a:endParaRPr>
          </a:p>
          <a:p>
            <a:endParaRPr lang="en-US" dirty="0">
              <a:latin typeface="Poppins" panose="00000500000000000000" pitchFamily="2" charset="0"/>
              <a:cs typeface="Poppins" panose="00000500000000000000" pitchFamily="2" charset="0"/>
            </a:endParaRPr>
          </a:p>
          <a:p>
            <a:r>
              <a:rPr lang="en-US" dirty="0">
                <a:latin typeface="Poppins" panose="00000500000000000000" pitchFamily="2" charset="0"/>
                <a:cs typeface="Poppins" panose="00000500000000000000" pitchFamily="2" charset="0"/>
              </a:rPr>
              <a:t>Throughout the REACH Hub, we aim to ensure that resources SPEAK, that is, that they are:</a:t>
            </a: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Simple</a:t>
            </a:r>
            <a:r>
              <a:rPr lang="en-US" dirty="0">
                <a:latin typeface="Poppins" panose="00000500000000000000" pitchFamily="2" charset="0"/>
                <a:cs typeface="Poppins" panose="00000500000000000000" pitchFamily="2" charset="0"/>
              </a:rPr>
              <a:t> – clear and without unnecessarily complication</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Psychological</a:t>
            </a:r>
            <a:r>
              <a:rPr lang="en-US" dirty="0">
                <a:latin typeface="Poppins" panose="00000500000000000000" pitchFamily="2" charset="0"/>
                <a:cs typeface="Poppins" panose="00000500000000000000" pitchFamily="2" charset="0"/>
              </a:rPr>
              <a:t> – focused on helping entrepreneurs think effectively</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Empowering</a:t>
            </a:r>
            <a:r>
              <a:rPr lang="en-US" dirty="0">
                <a:latin typeface="Poppins" panose="00000500000000000000" pitchFamily="2" charset="0"/>
                <a:cs typeface="Poppins" panose="00000500000000000000" pitchFamily="2" charset="0"/>
              </a:rPr>
              <a:t> – centered on SEDI populations</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Aligned</a:t>
            </a:r>
            <a:r>
              <a:rPr lang="en-US" dirty="0">
                <a:latin typeface="Poppins" panose="00000500000000000000" pitchFamily="2" charset="0"/>
                <a:cs typeface="Poppins" panose="00000500000000000000" pitchFamily="2" charset="0"/>
              </a:rPr>
              <a:t> – relevant to and linked with other approaches</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Knowledge-based</a:t>
            </a:r>
            <a:r>
              <a:rPr lang="en-US" dirty="0">
                <a:latin typeface="Poppins" panose="00000500000000000000" pitchFamily="2" charset="0"/>
                <a:cs typeface="Poppins" panose="00000500000000000000" pitchFamily="2" charset="0"/>
              </a:rPr>
              <a:t> – built on research-based insights</a:t>
            </a:r>
          </a:p>
        </p:txBody>
      </p:sp>
      <p:sp>
        <p:nvSpPr>
          <p:cNvPr id="3" name="TextBox 2">
            <a:extLst>
              <a:ext uri="{FF2B5EF4-FFF2-40B4-BE49-F238E27FC236}">
                <a16:creationId xmlns:a16="http://schemas.microsoft.com/office/drawing/2014/main" id="{1211577D-59F1-32A0-BCF5-169272445B3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4" name="Rectangle 3">
            <a:extLst>
              <a:ext uri="{FF2B5EF4-FFF2-40B4-BE49-F238E27FC236}">
                <a16:creationId xmlns:a16="http://schemas.microsoft.com/office/drawing/2014/main" id="{963AEBBE-0E79-B96D-F298-902232300EEC}"/>
              </a:ext>
            </a:extLst>
          </p:cNvPr>
          <p:cNvSpPr/>
          <p:nvPr/>
        </p:nvSpPr>
        <p:spPr>
          <a:xfrm>
            <a:off x="0" y="0"/>
            <a:ext cx="9144000" cy="6886564"/>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DCF10C5-01DF-1394-CB18-156A0725D52F}"/>
              </a:ext>
            </a:extLst>
          </p:cNvPr>
          <p:cNvSpPr txBox="1"/>
          <p:nvPr/>
        </p:nvSpPr>
        <p:spPr>
          <a:xfrm>
            <a:off x="2189156" y="751344"/>
            <a:ext cx="4714985" cy="1323439"/>
          </a:xfrm>
          <a:prstGeom prst="rect">
            <a:avLst/>
          </a:prstGeom>
          <a:solidFill>
            <a:schemeClr val="bg1"/>
          </a:solidFill>
          <a:ln>
            <a:solidFill>
              <a:schemeClr val="tx1"/>
            </a:solidFill>
          </a:ln>
        </p:spPr>
        <p:txBody>
          <a:bodyPr wrap="square">
            <a:spAutoFit/>
          </a:bodyPr>
          <a:lstStyle/>
          <a:p>
            <a:pPr algn="ctr"/>
            <a:r>
              <a:rPr lang="en-US" sz="1600" b="1" dirty="0">
                <a:latin typeface="Poppins" panose="00000500000000000000" pitchFamily="2" charset="0"/>
                <a:cs typeface="Poppins" panose="00000500000000000000" pitchFamily="2" charset="0"/>
              </a:rPr>
              <a:t>Helpful call-outs</a:t>
            </a:r>
            <a:endParaRPr lang="en-US" sz="1600" dirty="0">
              <a:latin typeface="Poppins" panose="00000500000000000000" pitchFamily="2" charset="0"/>
              <a:cs typeface="Poppins" panose="00000500000000000000" pitchFamily="2" charset="0"/>
            </a:endParaRPr>
          </a:p>
          <a:p>
            <a:pPr algn="ctr"/>
            <a:r>
              <a:rPr lang="en-US" sz="1600" dirty="0">
                <a:latin typeface="Poppins" panose="00000500000000000000" pitchFamily="2" charset="0"/>
                <a:cs typeface="Poppins" panose="00000500000000000000" pitchFamily="2" charset="0"/>
              </a:rPr>
              <a:t>Throughout this presentation, there are special slides that provide additional information. They are indicated by transparent grey backgrounds like this one.</a:t>
            </a:r>
          </a:p>
        </p:txBody>
      </p:sp>
      <p:sp>
        <p:nvSpPr>
          <p:cNvPr id="7" name="TextBox 6">
            <a:extLst>
              <a:ext uri="{FF2B5EF4-FFF2-40B4-BE49-F238E27FC236}">
                <a16:creationId xmlns:a16="http://schemas.microsoft.com/office/drawing/2014/main" id="{8B7C6B45-ECAD-79B7-614D-655EFB1645F0}"/>
              </a:ext>
            </a:extLst>
          </p:cNvPr>
          <p:cNvSpPr txBox="1"/>
          <p:nvPr/>
        </p:nvSpPr>
        <p:spPr>
          <a:xfrm>
            <a:off x="2189156" y="5206283"/>
            <a:ext cx="4714985" cy="1077218"/>
          </a:xfrm>
          <a:prstGeom prst="rect">
            <a:avLst/>
          </a:prstGeom>
          <a:solidFill>
            <a:schemeClr val="bg1"/>
          </a:solidFill>
          <a:ln>
            <a:solidFill>
              <a:schemeClr val="tx1"/>
            </a:solidFill>
          </a:ln>
        </p:spPr>
        <p:txBody>
          <a:bodyPr wrap="square">
            <a:spAutoFit/>
          </a:bodyPr>
          <a:lstStyle/>
          <a:p>
            <a:pPr algn="ctr"/>
            <a:r>
              <a:rPr lang="en-US" sz="1600" b="1" dirty="0">
                <a:latin typeface="Poppins" panose="00000500000000000000" pitchFamily="2" charset="0"/>
                <a:cs typeface="Poppins" panose="00000500000000000000" pitchFamily="2" charset="0"/>
              </a:rPr>
              <a:t>Links are underlined</a:t>
            </a:r>
            <a:endParaRPr lang="en-US" sz="1600" dirty="0">
              <a:latin typeface="Poppins" panose="00000500000000000000" pitchFamily="2" charset="0"/>
              <a:cs typeface="Poppins" panose="00000500000000000000" pitchFamily="2" charset="0"/>
            </a:endParaRPr>
          </a:p>
          <a:p>
            <a:pPr algn="ctr"/>
            <a:r>
              <a:rPr lang="en-US" sz="1600" b="0" dirty="0">
                <a:solidFill>
                  <a:schemeClr val="tx1"/>
                </a:solidFill>
                <a:latin typeface="Poppins" panose="00000500000000000000" pitchFamily="2" charset="0"/>
                <a:cs typeface="Poppins" panose="00000500000000000000" pitchFamily="2" charset="0"/>
              </a:rPr>
              <a:t>This presentation includes links to other resources in the REACH Hub indicated by </a:t>
            </a:r>
            <a:r>
              <a:rPr lang="en-US" sz="1600" b="0" u="sng" dirty="0">
                <a:solidFill>
                  <a:schemeClr val="tx1"/>
                </a:solidFill>
                <a:latin typeface="Poppins" panose="00000500000000000000" pitchFamily="2" charset="0"/>
                <a:cs typeface="Poppins" panose="00000500000000000000" pitchFamily="2" charset="0"/>
              </a:rPr>
              <a:t>underlined text</a:t>
            </a:r>
            <a:endParaRPr lang="en-US" sz="1600" b="0" dirty="0">
              <a:solidFill>
                <a:schemeClr val="tx1"/>
              </a:solidFill>
              <a:latin typeface="Poppins" panose="00000500000000000000" pitchFamily="2" charset="0"/>
              <a:cs typeface="Poppins" panose="00000500000000000000" pitchFamily="2" charset="0"/>
            </a:endParaRPr>
          </a:p>
        </p:txBody>
      </p:sp>
      <p:sp>
        <p:nvSpPr>
          <p:cNvPr id="13" name="Rectangle 12">
            <a:extLst>
              <a:ext uri="{FF2B5EF4-FFF2-40B4-BE49-F238E27FC236}">
                <a16:creationId xmlns:a16="http://schemas.microsoft.com/office/drawing/2014/main" id="{E92DEE9C-9BC6-D23D-5834-07E8A3B5AC72}"/>
              </a:ext>
            </a:extLst>
          </p:cNvPr>
          <p:cNvSpPr/>
          <p:nvPr/>
        </p:nvSpPr>
        <p:spPr>
          <a:xfrm>
            <a:off x="342900" y="2232849"/>
            <a:ext cx="4229100" cy="27663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1A5BFCA-F82D-F29D-630D-D02AF2CE10AF}"/>
              </a:ext>
            </a:extLst>
          </p:cNvPr>
          <p:cNvSpPr/>
          <p:nvPr/>
        </p:nvSpPr>
        <p:spPr>
          <a:xfrm>
            <a:off x="4727686" y="2232848"/>
            <a:ext cx="4229100" cy="27663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erson standing on a wave&#10;&#10;Description automatically generated">
            <a:extLst>
              <a:ext uri="{FF2B5EF4-FFF2-40B4-BE49-F238E27FC236}">
                <a16:creationId xmlns:a16="http://schemas.microsoft.com/office/drawing/2014/main" id="{9593BB76-E4F4-4916-379D-0E032F442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313" y="2978590"/>
            <a:ext cx="1678045" cy="1249115"/>
          </a:xfrm>
          <a:prstGeom prst="rect">
            <a:avLst/>
          </a:prstGeom>
        </p:spPr>
      </p:pic>
      <p:pic>
        <p:nvPicPr>
          <p:cNvPr id="15" name="Picture 14" descr="A blue logo with a couple of people climbing a mountain&#10;&#10;Description automatically generated">
            <a:extLst>
              <a:ext uri="{FF2B5EF4-FFF2-40B4-BE49-F238E27FC236}">
                <a16:creationId xmlns:a16="http://schemas.microsoft.com/office/drawing/2014/main" id="{14FD60BA-539C-90C6-AA7A-87598C1AC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847" y="3010697"/>
            <a:ext cx="1574829" cy="1258754"/>
          </a:xfrm>
          <a:prstGeom prst="rect">
            <a:avLst/>
          </a:prstGeom>
        </p:spPr>
      </p:pic>
      <p:sp>
        <p:nvSpPr>
          <p:cNvPr id="10" name="TextBox 9">
            <a:extLst>
              <a:ext uri="{FF2B5EF4-FFF2-40B4-BE49-F238E27FC236}">
                <a16:creationId xmlns:a16="http://schemas.microsoft.com/office/drawing/2014/main" id="{6B724F60-5101-6086-0842-75D44A4389B5}"/>
              </a:ext>
            </a:extLst>
          </p:cNvPr>
          <p:cNvSpPr txBox="1"/>
          <p:nvPr/>
        </p:nvSpPr>
        <p:spPr>
          <a:xfrm>
            <a:off x="2139998" y="2461837"/>
            <a:ext cx="2312948" cy="2308324"/>
          </a:xfrm>
          <a:prstGeom prst="rect">
            <a:avLst/>
          </a:prstGeom>
          <a:noFill/>
        </p:spPr>
        <p:txBody>
          <a:bodyPr wrap="square">
            <a:spAutoFit/>
          </a:bodyPr>
          <a:lstStyle/>
          <a:p>
            <a:pPr algn="r"/>
            <a:r>
              <a:rPr lang="en-US" sz="1600" b="1" dirty="0">
                <a:solidFill>
                  <a:schemeClr val="tx1"/>
                </a:solidFill>
                <a:latin typeface="Poppins" panose="00000500000000000000" pitchFamily="2" charset="0"/>
                <a:cs typeface="Poppins" panose="00000500000000000000" pitchFamily="2" charset="0"/>
              </a:rPr>
              <a:t>Mindset: </a:t>
            </a:r>
            <a:r>
              <a:rPr lang="en-US" sz="1600" b="0" dirty="0">
                <a:solidFill>
                  <a:schemeClr val="tx1"/>
                </a:solidFill>
                <a:latin typeface="Poppins" panose="00000500000000000000" pitchFamily="2" charset="0"/>
                <a:cs typeface="Poppins" panose="00000500000000000000" pitchFamily="2" charset="0"/>
              </a:rPr>
              <a:t>this logo indicates that the call-out is related to an entrepreneurial mindset – a topic covered in the Reach Hub’s </a:t>
            </a:r>
            <a:r>
              <a:rPr lang="en-US" sz="1600" b="0" u="sng" dirty="0">
                <a:solidFill>
                  <a:schemeClr val="tx1"/>
                </a:solidFill>
                <a:latin typeface="Poppins" panose="00000500000000000000" pitchFamily="2" charset="0"/>
                <a:cs typeface="Poppins" panose="00000500000000000000" pitchFamily="2" charset="0"/>
              </a:rPr>
              <a:t>Entrepreneurial Mindset Training</a:t>
            </a:r>
            <a:endParaRPr lang="en-US" sz="1600" dirty="0">
              <a:solidFill>
                <a:schemeClr val="tx1"/>
              </a:solidFill>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17F67FAF-10D6-42C5-0A6C-21780DF724FA}"/>
              </a:ext>
            </a:extLst>
          </p:cNvPr>
          <p:cNvSpPr txBox="1"/>
          <p:nvPr/>
        </p:nvSpPr>
        <p:spPr>
          <a:xfrm>
            <a:off x="4914899" y="2448986"/>
            <a:ext cx="2489202" cy="2308324"/>
          </a:xfrm>
          <a:prstGeom prst="rect">
            <a:avLst/>
          </a:prstGeom>
          <a:noFill/>
        </p:spPr>
        <p:txBody>
          <a:bodyPr wrap="square">
            <a:spAutoFit/>
          </a:bodyPr>
          <a:lstStyle/>
          <a:p>
            <a:r>
              <a:rPr lang="en-US" sz="1600" b="1" dirty="0">
                <a:latin typeface="Poppins" panose="00000500000000000000" pitchFamily="2" charset="0"/>
                <a:cs typeface="Poppins" panose="00000500000000000000" pitchFamily="2" charset="0"/>
              </a:rPr>
              <a:t>Coach/advisor tip</a:t>
            </a:r>
            <a:r>
              <a:rPr lang="en-US" sz="1600" b="1" dirty="0">
                <a:solidFill>
                  <a:schemeClr val="tx1"/>
                </a:solidFill>
                <a:latin typeface="Poppins" panose="00000500000000000000" pitchFamily="2" charset="0"/>
                <a:cs typeface="Poppins" panose="00000500000000000000" pitchFamily="2" charset="0"/>
              </a:rPr>
              <a:t>: </a:t>
            </a:r>
            <a:r>
              <a:rPr lang="en-US" sz="1600" b="0" dirty="0">
                <a:solidFill>
                  <a:schemeClr val="tx1"/>
                </a:solidFill>
                <a:latin typeface="Poppins" panose="00000500000000000000" pitchFamily="2" charset="0"/>
                <a:cs typeface="Poppins" panose="00000500000000000000" pitchFamily="2" charset="0"/>
              </a:rPr>
              <a:t>this logo indicates that the call-out is related to advice designed for a coach or advisor who is working with a small business or entrepreneur</a:t>
            </a:r>
            <a:endParaRPr lang="en-US" sz="1600" dirty="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17102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3" name="TextBox 2">
            <a:extLst>
              <a:ext uri="{FF2B5EF4-FFF2-40B4-BE49-F238E27FC236}">
                <a16:creationId xmlns:a16="http://schemas.microsoft.com/office/drawing/2014/main" id="{9C52C5C1-DBF3-866C-F9C3-5F3B114507DD}"/>
              </a:ext>
            </a:extLst>
          </p:cNvPr>
          <p:cNvSpPr txBox="1"/>
          <p:nvPr/>
        </p:nvSpPr>
        <p:spPr>
          <a:xfrm>
            <a:off x="2844801" y="905254"/>
            <a:ext cx="6042659" cy="5262979"/>
          </a:xfrm>
          <a:prstGeom prst="rect">
            <a:avLst/>
          </a:prstGeom>
          <a:noFill/>
        </p:spPr>
        <p:txBody>
          <a:bodyPr wrap="square" rtlCol="0">
            <a:spAutoFit/>
          </a:bodyPr>
          <a:lstStyle/>
          <a:p>
            <a:r>
              <a:rPr lang="en-US" sz="1400" dirty="0"/>
              <a:t>Investors are often interested in investing in companies that are in </a:t>
            </a:r>
            <a:r>
              <a:rPr lang="en-US" sz="1400" b="1" dirty="0"/>
              <a:t>industries with specific characteristics</a:t>
            </a:r>
            <a:r>
              <a:rPr lang="en-US" sz="1400" dirty="0"/>
              <a:t>, while a business might not, necessarily, be able to change its industry – many businesses operate in different industries simultaneously, thus it might be good to emphasize the most beneficial industrial characteristics – some important characteristics are: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The </a:t>
            </a:r>
            <a:r>
              <a:rPr lang="en-US" sz="1400" b="1" dirty="0"/>
              <a:t>size and growth rates </a:t>
            </a:r>
            <a:r>
              <a:rPr lang="en-US" sz="1400" dirty="0"/>
              <a:t>of the industry (for example, the amount of revenue generated by similar companies);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The </a:t>
            </a:r>
            <a:r>
              <a:rPr lang="en-US" sz="1400" b="1" dirty="0"/>
              <a:t>structure</a:t>
            </a:r>
            <a:r>
              <a:rPr lang="en-US" sz="1400" dirty="0"/>
              <a:t> of the industry – is it consolidated or fragmented and why?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The </a:t>
            </a:r>
            <a:r>
              <a:rPr lang="en-US" sz="1400" b="1" dirty="0"/>
              <a:t>lifecycle</a:t>
            </a:r>
            <a:r>
              <a:rPr lang="en-US" sz="1400" dirty="0"/>
              <a:t> of the industry (that is, whether the industry is emerging, maturing, or declining);</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The </a:t>
            </a:r>
            <a:r>
              <a:rPr lang="en-US" sz="1400" b="1" dirty="0"/>
              <a:t>nature of regulation </a:t>
            </a:r>
            <a:r>
              <a:rPr lang="en-US" sz="1400" dirty="0"/>
              <a:t>in the industry – both how hard it is to enter the industry and whether operating in the industry is made easy/difficult by government or other standards/regulations;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Whether </a:t>
            </a:r>
            <a:r>
              <a:rPr lang="en-US" sz="1400" b="1" dirty="0"/>
              <a:t>societal, political, technological developments </a:t>
            </a:r>
            <a:r>
              <a:rPr lang="en-US" sz="1400" dirty="0"/>
              <a:t>will disrupt or greatly change the nature of the industry in the future (including everything from supply-chain issues to AI).</a:t>
            </a:r>
          </a:p>
        </p:txBody>
      </p:sp>
      <p:graphicFrame>
        <p:nvGraphicFramePr>
          <p:cNvPr id="4" name="Table 3">
            <a:extLst>
              <a:ext uri="{FF2B5EF4-FFF2-40B4-BE49-F238E27FC236}">
                <a16:creationId xmlns:a16="http://schemas.microsoft.com/office/drawing/2014/main" id="{01874C4F-8F9E-BEBB-9F43-F89E47B3200A}"/>
              </a:ext>
            </a:extLst>
          </p:cNvPr>
          <p:cNvGraphicFramePr>
            <a:graphicFrameLocks noGrp="1"/>
          </p:cNvGraphicFramePr>
          <p:nvPr>
            <p:extLst>
              <p:ext uri="{D42A27DB-BD31-4B8C-83A1-F6EECF244321}">
                <p14:modId xmlns:p14="http://schemas.microsoft.com/office/powerpoint/2010/main" val="3079619799"/>
              </p:ext>
            </p:extLst>
          </p:nvPr>
        </p:nvGraphicFramePr>
        <p:xfrm>
          <a:off x="205740" y="656776"/>
          <a:ext cx="2404657" cy="5956301"/>
        </p:xfrm>
        <a:graphic>
          <a:graphicData uri="http://schemas.openxmlformats.org/drawingml/2006/table">
            <a:tbl>
              <a:tblPr firstRow="1" bandRow="1">
                <a:tableStyleId>{5C22544A-7EE6-4342-B048-85BDC9FD1C3A}</a:tableStyleId>
              </a:tblPr>
              <a:tblGrid>
                <a:gridCol w="2404657">
                  <a:extLst>
                    <a:ext uri="{9D8B030D-6E8A-4147-A177-3AD203B41FA5}">
                      <a16:colId xmlns:a16="http://schemas.microsoft.com/office/drawing/2014/main" val="469761482"/>
                    </a:ext>
                  </a:extLst>
                </a:gridCol>
              </a:tblGrid>
              <a:tr h="4967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1" u="none" dirty="0">
                          <a:solidFill>
                            <a:schemeClr val="tx1"/>
                          </a:solidFill>
                          <a:latin typeface="Poppins" panose="00000500000000000000" pitchFamily="2" charset="0"/>
                          <a:cs typeface="Poppins" panose="00000500000000000000" pitchFamily="2" charset="0"/>
                        </a:rPr>
                        <a:t>Factor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094841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Product/service appeal and technical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0320930"/>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Revenue drivers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420948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Nature and size of market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8643454"/>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Nature of industry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45572412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Comparative advantage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3652876"/>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Key financial ratios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6414789"/>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Cash 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3931279"/>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Legal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5762884"/>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Experience and track-record of team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2653568"/>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Creditworthiness &amp; collateral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8416802"/>
                  </a:ext>
                </a:extLst>
              </a:tr>
            </a:tbl>
          </a:graphicData>
        </a:graphic>
      </p:graphicFrame>
    </p:spTree>
    <p:extLst>
      <p:ext uri="{BB962C8B-B14F-4D97-AF65-F5344CB8AC3E}">
        <p14:creationId xmlns:p14="http://schemas.microsoft.com/office/powerpoint/2010/main" val="2652305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3" name="TextBox 2">
            <a:extLst>
              <a:ext uri="{FF2B5EF4-FFF2-40B4-BE49-F238E27FC236}">
                <a16:creationId xmlns:a16="http://schemas.microsoft.com/office/drawing/2014/main" id="{9C52C5C1-DBF3-866C-F9C3-5F3B114507DD}"/>
              </a:ext>
            </a:extLst>
          </p:cNvPr>
          <p:cNvSpPr txBox="1"/>
          <p:nvPr/>
        </p:nvSpPr>
        <p:spPr>
          <a:xfrm>
            <a:off x="2844800" y="656776"/>
            <a:ext cx="6042659" cy="5755422"/>
          </a:xfrm>
          <a:prstGeom prst="rect">
            <a:avLst/>
          </a:prstGeom>
          <a:noFill/>
        </p:spPr>
        <p:txBody>
          <a:bodyPr wrap="square" rtlCol="0">
            <a:spAutoFit/>
          </a:bodyPr>
          <a:lstStyle/>
          <a:p>
            <a:r>
              <a:rPr lang="en-US" sz="1600" dirty="0"/>
              <a:t>Investors are often interested in investing in companies that have a strong comparative advantage in relation to direct and indirect competitors – for more information about such comparisons, see the </a:t>
            </a:r>
            <a:r>
              <a:rPr lang="en-US" sz="1600" u="sng" dirty="0"/>
              <a:t>Business Idea Sketch</a:t>
            </a:r>
            <a:r>
              <a:rPr lang="en-US" sz="1600" dirty="0"/>
              <a:t> presentation. Key concerns include: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a:t>
            </a:r>
            <a:r>
              <a:rPr lang="en-US" sz="1600" b="1" dirty="0"/>
              <a:t>number, size, market share, and power of competitors </a:t>
            </a:r>
            <a:r>
              <a:rPr lang="en-US" sz="1600" dirty="0"/>
              <a:t>(for example, is there one large powerful competitor that could be difficult to compete against?);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a:t>
            </a:r>
            <a:r>
              <a:rPr lang="en-US" sz="1600" b="1" dirty="0"/>
              <a:t>loyalty and behavior of customers </a:t>
            </a:r>
            <a:r>
              <a:rPr lang="en-US" sz="1600" dirty="0"/>
              <a:t>in relation to different competitors – do customers tend to switch easily between competitors?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Competitive intensity </a:t>
            </a:r>
            <a:r>
              <a:rPr lang="en-US" sz="1600" dirty="0"/>
              <a:t>– are changes in prices or features matched quickly by competitors?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Are there </a:t>
            </a:r>
            <a:r>
              <a:rPr lang="en-US" sz="1600" b="1" dirty="0"/>
              <a:t>valuable features of the company’s products/services </a:t>
            </a:r>
            <a:r>
              <a:rPr lang="en-US" sz="1600" dirty="0"/>
              <a:t>that are difficult to imitate?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Is it easy for companies not currently a competitor to </a:t>
            </a:r>
            <a:r>
              <a:rPr lang="en-US" sz="1600" b="1" dirty="0"/>
              <a:t>enter the market </a:t>
            </a:r>
            <a:r>
              <a:rPr lang="en-US" sz="1600" dirty="0"/>
              <a:t>and begin competing?</a:t>
            </a:r>
          </a:p>
        </p:txBody>
      </p:sp>
      <p:graphicFrame>
        <p:nvGraphicFramePr>
          <p:cNvPr id="4" name="Table 3">
            <a:extLst>
              <a:ext uri="{FF2B5EF4-FFF2-40B4-BE49-F238E27FC236}">
                <a16:creationId xmlns:a16="http://schemas.microsoft.com/office/drawing/2014/main" id="{F399406E-E0A6-DFE7-88A9-D6BC99DF9062}"/>
              </a:ext>
            </a:extLst>
          </p:cNvPr>
          <p:cNvGraphicFramePr>
            <a:graphicFrameLocks noGrp="1"/>
          </p:cNvGraphicFramePr>
          <p:nvPr>
            <p:extLst>
              <p:ext uri="{D42A27DB-BD31-4B8C-83A1-F6EECF244321}">
                <p14:modId xmlns:p14="http://schemas.microsoft.com/office/powerpoint/2010/main" val="2217458667"/>
              </p:ext>
            </p:extLst>
          </p:nvPr>
        </p:nvGraphicFramePr>
        <p:xfrm>
          <a:off x="205740" y="656776"/>
          <a:ext cx="2404657" cy="5956301"/>
        </p:xfrm>
        <a:graphic>
          <a:graphicData uri="http://schemas.openxmlformats.org/drawingml/2006/table">
            <a:tbl>
              <a:tblPr firstRow="1" bandRow="1">
                <a:tableStyleId>{5C22544A-7EE6-4342-B048-85BDC9FD1C3A}</a:tableStyleId>
              </a:tblPr>
              <a:tblGrid>
                <a:gridCol w="2404657">
                  <a:extLst>
                    <a:ext uri="{9D8B030D-6E8A-4147-A177-3AD203B41FA5}">
                      <a16:colId xmlns:a16="http://schemas.microsoft.com/office/drawing/2014/main" val="469761482"/>
                    </a:ext>
                  </a:extLst>
                </a:gridCol>
              </a:tblGrid>
              <a:tr h="4967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1" u="none" dirty="0">
                          <a:solidFill>
                            <a:schemeClr val="tx1"/>
                          </a:solidFill>
                          <a:latin typeface="Poppins" panose="00000500000000000000" pitchFamily="2" charset="0"/>
                          <a:cs typeface="Poppins" panose="00000500000000000000" pitchFamily="2" charset="0"/>
                        </a:rPr>
                        <a:t>Factor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094841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Product/service appeal and technical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0320930"/>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Revenue drivers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420948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Nature and size of market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8643454"/>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Nature of industry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72412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Comparative advantage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63652876"/>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Key financial ratios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6414789"/>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Cash 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3931279"/>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Legal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5762884"/>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Experience and track-record of team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2653568"/>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Creditworthiness &amp; collateral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8416802"/>
                  </a:ext>
                </a:extLst>
              </a:tr>
            </a:tbl>
          </a:graphicData>
        </a:graphic>
      </p:graphicFrame>
    </p:spTree>
    <p:extLst>
      <p:ext uri="{BB962C8B-B14F-4D97-AF65-F5344CB8AC3E}">
        <p14:creationId xmlns:p14="http://schemas.microsoft.com/office/powerpoint/2010/main" val="2094410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3" name="TextBox 2">
            <a:extLst>
              <a:ext uri="{FF2B5EF4-FFF2-40B4-BE49-F238E27FC236}">
                <a16:creationId xmlns:a16="http://schemas.microsoft.com/office/drawing/2014/main" id="{9C52C5C1-DBF3-866C-F9C3-5F3B114507DD}"/>
              </a:ext>
            </a:extLst>
          </p:cNvPr>
          <p:cNvSpPr txBox="1"/>
          <p:nvPr/>
        </p:nvSpPr>
        <p:spPr>
          <a:xfrm>
            <a:off x="2844801" y="631376"/>
            <a:ext cx="6042659" cy="6155531"/>
          </a:xfrm>
          <a:prstGeom prst="rect">
            <a:avLst/>
          </a:prstGeom>
          <a:noFill/>
        </p:spPr>
        <p:txBody>
          <a:bodyPr wrap="square" rtlCol="0">
            <a:spAutoFit/>
          </a:bodyPr>
          <a:lstStyle/>
          <a:p>
            <a:r>
              <a:rPr lang="en-US" sz="1600" dirty="0"/>
              <a:t>There are a number of financial considerations that are important for investors/lenders, but many of these considerations are captured in financial ratios. See the broader discussion of financial ratios in the </a:t>
            </a:r>
            <a:r>
              <a:rPr lang="en-US" sz="1600" u="sng" dirty="0"/>
              <a:t>Financial Statements</a:t>
            </a:r>
            <a:r>
              <a:rPr lang="en-US" sz="1600" dirty="0"/>
              <a:t> presentation. Some of the most important ratios for lenders are: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Debt to equity:</a:t>
            </a:r>
            <a:r>
              <a:rPr lang="en-US" sz="1400" dirty="0"/>
              <a:t> an indication of a business’ reliance on debt – a marker of a business being overly leveraged;</a:t>
            </a:r>
            <a:endParaRPr lang="en-US" sz="1400" b="1" dirty="0"/>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400" b="1" dirty="0"/>
              <a:t>Debt service coverage ratio (DSCR):</a:t>
            </a:r>
            <a:r>
              <a:rPr lang="en-US" sz="1400" dirty="0"/>
              <a:t> Measures how much the business relies on debt versus owner investment;</a:t>
            </a:r>
          </a:p>
          <a:p>
            <a:endParaRPr lang="en-US" sz="1400" dirty="0"/>
          </a:p>
          <a:p>
            <a:pPr marL="285750" indent="-285750">
              <a:buFont typeface="Arial" panose="020B0604020202020204" pitchFamily="34" charset="0"/>
              <a:buChar char="•"/>
            </a:pPr>
            <a:r>
              <a:rPr lang="en-US" sz="1400" b="1" dirty="0"/>
              <a:t>Interest coverage ratio: </a:t>
            </a:r>
            <a:r>
              <a:rPr lang="en-US" sz="1400" dirty="0"/>
              <a:t>measures the businesses’ ability to cover interest payments from operating earnings;</a:t>
            </a:r>
            <a:endParaRPr lang="en-US" sz="1400" b="1" dirty="0"/>
          </a:p>
          <a:p>
            <a:endParaRPr lang="en-US" sz="1400" b="1" dirty="0"/>
          </a:p>
          <a:p>
            <a:r>
              <a:rPr lang="en-US" sz="1600" dirty="0"/>
              <a:t>Some of the most important ratios for investors are:</a:t>
            </a:r>
          </a:p>
          <a:p>
            <a:endParaRPr lang="en-US" sz="1600" dirty="0"/>
          </a:p>
          <a:p>
            <a:pPr marL="285750" indent="-285750">
              <a:buFont typeface="Arial" panose="020B0604020202020204" pitchFamily="34" charset="0"/>
              <a:buChar char="•"/>
            </a:pPr>
            <a:r>
              <a:rPr lang="en-US" sz="1400" b="1" dirty="0"/>
              <a:t>Gross margin</a:t>
            </a:r>
            <a:r>
              <a:rPr lang="en-US" sz="1400" dirty="0"/>
              <a:t>: companies with higher gross margins are often safer bets than those with lower ones;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Return on equity</a:t>
            </a:r>
            <a:r>
              <a:rPr lang="en-US" sz="1400" dirty="0"/>
              <a:t>: indicates how investor’s equity will be translated into profits;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Lifetime customer value </a:t>
            </a:r>
            <a:r>
              <a:rPr lang="en-US" sz="1400" dirty="0"/>
              <a:t>and </a:t>
            </a:r>
            <a:r>
              <a:rPr lang="en-US" sz="1400" b="1" dirty="0"/>
              <a:t>customer acquisition cost: </a:t>
            </a:r>
            <a:r>
              <a:rPr lang="en-US" sz="1400" dirty="0"/>
              <a:t>two numbers compared to understand how efficiently a business can turn marketing efforts into revenue from customers.</a:t>
            </a:r>
            <a:endParaRPr lang="en-US" sz="1400" b="1" dirty="0"/>
          </a:p>
        </p:txBody>
      </p:sp>
      <p:graphicFrame>
        <p:nvGraphicFramePr>
          <p:cNvPr id="4" name="Table 3">
            <a:extLst>
              <a:ext uri="{FF2B5EF4-FFF2-40B4-BE49-F238E27FC236}">
                <a16:creationId xmlns:a16="http://schemas.microsoft.com/office/drawing/2014/main" id="{870271CE-39EC-6892-12F4-93EA61835985}"/>
              </a:ext>
            </a:extLst>
          </p:cNvPr>
          <p:cNvGraphicFramePr>
            <a:graphicFrameLocks noGrp="1"/>
          </p:cNvGraphicFramePr>
          <p:nvPr>
            <p:extLst>
              <p:ext uri="{D42A27DB-BD31-4B8C-83A1-F6EECF244321}">
                <p14:modId xmlns:p14="http://schemas.microsoft.com/office/powerpoint/2010/main" val="2238290616"/>
              </p:ext>
            </p:extLst>
          </p:nvPr>
        </p:nvGraphicFramePr>
        <p:xfrm>
          <a:off x="205740" y="656776"/>
          <a:ext cx="2404657" cy="5956301"/>
        </p:xfrm>
        <a:graphic>
          <a:graphicData uri="http://schemas.openxmlformats.org/drawingml/2006/table">
            <a:tbl>
              <a:tblPr firstRow="1" bandRow="1">
                <a:tableStyleId>{5C22544A-7EE6-4342-B048-85BDC9FD1C3A}</a:tableStyleId>
              </a:tblPr>
              <a:tblGrid>
                <a:gridCol w="2404657">
                  <a:extLst>
                    <a:ext uri="{9D8B030D-6E8A-4147-A177-3AD203B41FA5}">
                      <a16:colId xmlns:a16="http://schemas.microsoft.com/office/drawing/2014/main" val="469761482"/>
                    </a:ext>
                  </a:extLst>
                </a:gridCol>
              </a:tblGrid>
              <a:tr h="4967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1" u="none" dirty="0">
                          <a:solidFill>
                            <a:schemeClr val="tx1"/>
                          </a:solidFill>
                          <a:latin typeface="Poppins" panose="00000500000000000000" pitchFamily="2" charset="0"/>
                          <a:cs typeface="Poppins" panose="00000500000000000000" pitchFamily="2" charset="0"/>
                        </a:rPr>
                        <a:t>Factor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094841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Product/service appeal and technical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0320930"/>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Revenue drivers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420948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Nature and size of market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8643454"/>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Nature of industry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72412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Comparative advantage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3652876"/>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Key financial ratios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626414789"/>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Cash 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3931279"/>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Legal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5762884"/>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Experience and track-record of team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2653568"/>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Creditworthiness &amp; collateral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8416802"/>
                  </a:ext>
                </a:extLst>
              </a:tr>
            </a:tbl>
          </a:graphicData>
        </a:graphic>
      </p:graphicFrame>
    </p:spTree>
    <p:extLst>
      <p:ext uri="{BB962C8B-B14F-4D97-AF65-F5344CB8AC3E}">
        <p14:creationId xmlns:p14="http://schemas.microsoft.com/office/powerpoint/2010/main" val="3658164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3" name="TextBox 2">
            <a:extLst>
              <a:ext uri="{FF2B5EF4-FFF2-40B4-BE49-F238E27FC236}">
                <a16:creationId xmlns:a16="http://schemas.microsoft.com/office/drawing/2014/main" id="{9C52C5C1-DBF3-866C-F9C3-5F3B114507DD}"/>
              </a:ext>
            </a:extLst>
          </p:cNvPr>
          <p:cNvSpPr txBox="1"/>
          <p:nvPr/>
        </p:nvSpPr>
        <p:spPr>
          <a:xfrm>
            <a:off x="2812222" y="723900"/>
            <a:ext cx="6184900" cy="5262979"/>
          </a:xfrm>
          <a:prstGeom prst="rect">
            <a:avLst/>
          </a:prstGeom>
          <a:noFill/>
        </p:spPr>
        <p:txBody>
          <a:bodyPr wrap="square" rtlCol="0">
            <a:spAutoFit/>
          </a:bodyPr>
          <a:lstStyle/>
          <a:p>
            <a:r>
              <a:rPr lang="en-US" sz="1400" dirty="0"/>
              <a:t>A critical consideration for the repayment of loans and the continued operation of small businesses is their cash flow – see the </a:t>
            </a:r>
            <a:r>
              <a:rPr lang="en-US" sz="1400" u="sng" dirty="0"/>
              <a:t>Financial Statements</a:t>
            </a:r>
            <a:r>
              <a:rPr lang="en-US" sz="1400" dirty="0"/>
              <a:t> presentation for more information. To understand a healthy cash flow, important factors include: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Analyzing </a:t>
            </a:r>
            <a:r>
              <a:rPr lang="en-US" sz="1400" b="1" dirty="0"/>
              <a:t>cash-flow statements </a:t>
            </a:r>
            <a:r>
              <a:rPr lang="en-US" sz="1400" dirty="0"/>
              <a:t>for consistent positive cash flow – with attention toward:</a:t>
            </a:r>
          </a:p>
          <a:p>
            <a:pPr marL="742950" lvl="1" indent="-285750">
              <a:buFont typeface="Courier New" panose="02070309020205020404" pitchFamily="49" charset="0"/>
              <a:buChar char="o"/>
            </a:pPr>
            <a:r>
              <a:rPr lang="en-US" sz="1400" dirty="0"/>
              <a:t>Cash balance (current)</a:t>
            </a:r>
          </a:p>
          <a:p>
            <a:pPr marL="742950" lvl="1" indent="-285750">
              <a:buFont typeface="Courier New" panose="02070309020205020404" pitchFamily="49" charset="0"/>
              <a:buChar char="o"/>
            </a:pPr>
            <a:r>
              <a:rPr lang="en-US" sz="1400" dirty="0"/>
              <a:t>Cash burn rate (how quickly a startup/high-growth business is spending cash reserves;</a:t>
            </a:r>
          </a:p>
          <a:p>
            <a:pPr marL="742950" lvl="1" indent="-285750">
              <a:buFont typeface="Courier New" panose="02070309020205020404" pitchFamily="49" charset="0"/>
              <a:buChar char="o"/>
            </a:pPr>
            <a:r>
              <a:rPr lang="en-US" sz="1400" dirty="0"/>
              <a:t>Seasonality and consistency in cash flow.</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Evaluating </a:t>
            </a:r>
            <a:r>
              <a:rPr lang="en-US" sz="1400" b="1" dirty="0"/>
              <a:t>key liquidity ratios</a:t>
            </a:r>
            <a:r>
              <a:rPr lang="en-US" sz="1400" dirty="0"/>
              <a:t>, including the current ratio, quick ratio for businesses with inventory, and the cash and cash flow coverage ratios;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Evaluating </a:t>
            </a:r>
            <a:r>
              <a:rPr lang="en-US" sz="1400" b="1" dirty="0"/>
              <a:t>key cash flow metrics </a:t>
            </a:r>
            <a:r>
              <a:rPr lang="en-US" sz="1400" dirty="0"/>
              <a:t>including operating cash flow (net income + non-cash expenses – changes in working capital);</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Ensuring </a:t>
            </a:r>
            <a:r>
              <a:rPr lang="en-US" sz="1400" b="1" dirty="0"/>
              <a:t>positive working capital</a:t>
            </a:r>
            <a:r>
              <a:rPr lang="en-US" sz="1400" dirty="0"/>
              <a: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Ensuring </a:t>
            </a:r>
            <a:r>
              <a:rPr lang="en-US" sz="1400" b="1" dirty="0"/>
              <a:t>responsible cash management practices </a:t>
            </a:r>
            <a:r>
              <a:rPr lang="en-US" sz="1400" dirty="0"/>
              <a:t>such as budgeting/forecasting.</a:t>
            </a:r>
          </a:p>
        </p:txBody>
      </p:sp>
      <p:graphicFrame>
        <p:nvGraphicFramePr>
          <p:cNvPr id="4" name="Table 3">
            <a:extLst>
              <a:ext uri="{FF2B5EF4-FFF2-40B4-BE49-F238E27FC236}">
                <a16:creationId xmlns:a16="http://schemas.microsoft.com/office/drawing/2014/main" id="{FDFBCA8F-BD12-695E-2744-56FEAD1810D8}"/>
              </a:ext>
            </a:extLst>
          </p:cNvPr>
          <p:cNvGraphicFramePr>
            <a:graphicFrameLocks noGrp="1"/>
          </p:cNvGraphicFramePr>
          <p:nvPr>
            <p:extLst>
              <p:ext uri="{D42A27DB-BD31-4B8C-83A1-F6EECF244321}">
                <p14:modId xmlns:p14="http://schemas.microsoft.com/office/powerpoint/2010/main" val="380057873"/>
              </p:ext>
            </p:extLst>
          </p:nvPr>
        </p:nvGraphicFramePr>
        <p:xfrm>
          <a:off x="205740" y="656776"/>
          <a:ext cx="2404657" cy="5956301"/>
        </p:xfrm>
        <a:graphic>
          <a:graphicData uri="http://schemas.openxmlformats.org/drawingml/2006/table">
            <a:tbl>
              <a:tblPr firstRow="1" bandRow="1">
                <a:tableStyleId>{5C22544A-7EE6-4342-B048-85BDC9FD1C3A}</a:tableStyleId>
              </a:tblPr>
              <a:tblGrid>
                <a:gridCol w="2404657">
                  <a:extLst>
                    <a:ext uri="{9D8B030D-6E8A-4147-A177-3AD203B41FA5}">
                      <a16:colId xmlns:a16="http://schemas.microsoft.com/office/drawing/2014/main" val="469761482"/>
                    </a:ext>
                  </a:extLst>
                </a:gridCol>
              </a:tblGrid>
              <a:tr h="4967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1" u="none" dirty="0">
                          <a:solidFill>
                            <a:schemeClr val="tx1"/>
                          </a:solidFill>
                          <a:latin typeface="Poppins" panose="00000500000000000000" pitchFamily="2" charset="0"/>
                          <a:cs typeface="Poppins" panose="00000500000000000000" pitchFamily="2" charset="0"/>
                        </a:rPr>
                        <a:t>Factor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094841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Product/service appeal and technical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0320930"/>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Revenue drivers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420948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Nature and size of market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8643454"/>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Nature of industry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72412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Comparative advantage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3652876"/>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Key financial ratios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6414789"/>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Cash 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303931279"/>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Legal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5762884"/>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Experience and track-record of team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2653568"/>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Creditworthiness &amp; collateral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8416802"/>
                  </a:ext>
                </a:extLst>
              </a:tr>
            </a:tbl>
          </a:graphicData>
        </a:graphic>
      </p:graphicFrame>
    </p:spTree>
    <p:extLst>
      <p:ext uri="{BB962C8B-B14F-4D97-AF65-F5344CB8AC3E}">
        <p14:creationId xmlns:p14="http://schemas.microsoft.com/office/powerpoint/2010/main" val="1905043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3" name="TextBox 2">
            <a:extLst>
              <a:ext uri="{FF2B5EF4-FFF2-40B4-BE49-F238E27FC236}">
                <a16:creationId xmlns:a16="http://schemas.microsoft.com/office/drawing/2014/main" id="{9C52C5C1-DBF3-866C-F9C3-5F3B114507DD}"/>
              </a:ext>
            </a:extLst>
          </p:cNvPr>
          <p:cNvSpPr txBox="1"/>
          <p:nvPr/>
        </p:nvSpPr>
        <p:spPr>
          <a:xfrm>
            <a:off x="2893060" y="728260"/>
            <a:ext cx="5994400" cy="5401479"/>
          </a:xfrm>
          <a:prstGeom prst="rect">
            <a:avLst/>
          </a:prstGeom>
          <a:noFill/>
        </p:spPr>
        <p:txBody>
          <a:bodyPr wrap="square" rtlCol="0">
            <a:spAutoFit/>
          </a:bodyPr>
          <a:lstStyle/>
          <a:p>
            <a:r>
              <a:rPr lang="en-US" sz="1500" dirty="0"/>
              <a:t>Lenders, but also to a certain extent investors, are often times risk adverse or they at least want to understand and mitigate risks. Key </a:t>
            </a:r>
            <a:r>
              <a:rPr lang="en-US" sz="1500" b="1" dirty="0"/>
              <a:t>risks for a small business </a:t>
            </a:r>
            <a:r>
              <a:rPr lang="en-US" sz="1500" dirty="0"/>
              <a:t>relate directly or indirectly to legal matters, including but are not limited to the following:</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Proper </a:t>
            </a:r>
            <a:r>
              <a:rPr lang="en-US" sz="1500" b="1" dirty="0"/>
              <a:t>registration and legal entity status </a:t>
            </a:r>
            <a:r>
              <a:rPr lang="en-US" sz="1500" dirty="0"/>
              <a:t>with all appropriate agreements (see </a:t>
            </a:r>
            <a:r>
              <a:rPr lang="en-US" sz="1500" u="sng" dirty="0"/>
              <a:t>Business Formation &amp; Governance</a:t>
            </a:r>
            <a:r>
              <a:rPr lang="en-US" sz="1500" dirty="0"/>
              <a:t> presentation);</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Any </a:t>
            </a:r>
            <a:r>
              <a:rPr lang="en-US" sz="1500" b="1" dirty="0"/>
              <a:t>existing or pending lawsuits or claims </a:t>
            </a:r>
            <a:r>
              <a:rPr lang="en-US" sz="1500" dirty="0"/>
              <a:t>– including in relation to business activities or contract disputes (see </a:t>
            </a:r>
            <a:r>
              <a:rPr lang="en-US" sz="1500" u="sng" dirty="0"/>
              <a:t>Contracts</a:t>
            </a:r>
            <a:r>
              <a:rPr lang="en-US" sz="1500" dirty="0"/>
              <a:t> presentation);</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b="1" dirty="0"/>
              <a:t>Intellectual property </a:t>
            </a:r>
            <a:r>
              <a:rPr lang="en-US" sz="1500" dirty="0"/>
              <a:t>risks – including potential infringement of others’ IP;</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Potential infringement of </a:t>
            </a:r>
            <a:r>
              <a:rPr lang="en-US" sz="1500" b="1" dirty="0"/>
              <a:t>tax laws</a:t>
            </a:r>
            <a:r>
              <a:rPr lang="en-US" sz="1500" dirty="0"/>
              <a:t>;</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Potential lack of </a:t>
            </a:r>
            <a:r>
              <a:rPr lang="en-US" sz="1500" b="1" dirty="0"/>
              <a:t>accounting controls and transparency</a:t>
            </a:r>
            <a:r>
              <a:rPr lang="en-US" sz="1500" dirty="0"/>
              <a:t>;</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Potential problems regarding </a:t>
            </a:r>
            <a:r>
              <a:rPr lang="en-US" sz="1500" b="1" dirty="0"/>
              <a:t>licensing or certification </a:t>
            </a:r>
            <a:r>
              <a:rPr lang="en-US" sz="1500" dirty="0"/>
              <a:t>as per regional, professional, or industrial regulations.</a:t>
            </a:r>
          </a:p>
        </p:txBody>
      </p:sp>
      <p:graphicFrame>
        <p:nvGraphicFramePr>
          <p:cNvPr id="4" name="Table 3">
            <a:extLst>
              <a:ext uri="{FF2B5EF4-FFF2-40B4-BE49-F238E27FC236}">
                <a16:creationId xmlns:a16="http://schemas.microsoft.com/office/drawing/2014/main" id="{B2019B77-B012-6124-6A5E-48CC63AF6506}"/>
              </a:ext>
            </a:extLst>
          </p:cNvPr>
          <p:cNvGraphicFramePr>
            <a:graphicFrameLocks noGrp="1"/>
          </p:cNvGraphicFramePr>
          <p:nvPr>
            <p:extLst>
              <p:ext uri="{D42A27DB-BD31-4B8C-83A1-F6EECF244321}">
                <p14:modId xmlns:p14="http://schemas.microsoft.com/office/powerpoint/2010/main" val="426923758"/>
              </p:ext>
            </p:extLst>
          </p:nvPr>
        </p:nvGraphicFramePr>
        <p:xfrm>
          <a:off x="205740" y="656776"/>
          <a:ext cx="2404657" cy="5956301"/>
        </p:xfrm>
        <a:graphic>
          <a:graphicData uri="http://schemas.openxmlformats.org/drawingml/2006/table">
            <a:tbl>
              <a:tblPr firstRow="1" bandRow="1">
                <a:tableStyleId>{5C22544A-7EE6-4342-B048-85BDC9FD1C3A}</a:tableStyleId>
              </a:tblPr>
              <a:tblGrid>
                <a:gridCol w="2404657">
                  <a:extLst>
                    <a:ext uri="{9D8B030D-6E8A-4147-A177-3AD203B41FA5}">
                      <a16:colId xmlns:a16="http://schemas.microsoft.com/office/drawing/2014/main" val="469761482"/>
                    </a:ext>
                  </a:extLst>
                </a:gridCol>
              </a:tblGrid>
              <a:tr h="4967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1" u="none" dirty="0">
                          <a:solidFill>
                            <a:schemeClr val="tx1"/>
                          </a:solidFill>
                          <a:latin typeface="Poppins" panose="00000500000000000000" pitchFamily="2" charset="0"/>
                          <a:cs typeface="Poppins" panose="00000500000000000000" pitchFamily="2" charset="0"/>
                        </a:rPr>
                        <a:t>Factor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094841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Product/service appeal and technical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0320930"/>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Revenue drivers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420948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Nature and size of market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8643454"/>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Nature of industry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72412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Comparative advantage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3652876"/>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Key financial ratios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6414789"/>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Cash 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3931279"/>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Legal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265762884"/>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Experience and track-record of team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2653568"/>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Creditworthiness &amp; collateral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8416802"/>
                  </a:ext>
                </a:extLst>
              </a:tr>
            </a:tbl>
          </a:graphicData>
        </a:graphic>
      </p:graphicFrame>
    </p:spTree>
    <p:extLst>
      <p:ext uri="{BB962C8B-B14F-4D97-AF65-F5344CB8AC3E}">
        <p14:creationId xmlns:p14="http://schemas.microsoft.com/office/powerpoint/2010/main" val="3696921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3" name="TextBox 2">
            <a:extLst>
              <a:ext uri="{FF2B5EF4-FFF2-40B4-BE49-F238E27FC236}">
                <a16:creationId xmlns:a16="http://schemas.microsoft.com/office/drawing/2014/main" id="{9C52C5C1-DBF3-866C-F9C3-5F3B114507DD}"/>
              </a:ext>
            </a:extLst>
          </p:cNvPr>
          <p:cNvSpPr txBox="1"/>
          <p:nvPr/>
        </p:nvSpPr>
        <p:spPr>
          <a:xfrm>
            <a:off x="2893060" y="723900"/>
            <a:ext cx="5994400" cy="5863144"/>
          </a:xfrm>
          <a:prstGeom prst="rect">
            <a:avLst/>
          </a:prstGeom>
          <a:noFill/>
        </p:spPr>
        <p:txBody>
          <a:bodyPr wrap="square" rtlCol="0">
            <a:spAutoFit/>
          </a:bodyPr>
          <a:lstStyle/>
          <a:p>
            <a:r>
              <a:rPr lang="en-US" sz="1500" dirty="0"/>
              <a:t>One of the most important factors for the future success of a small business is its owners and other key personnel such as its managers (herein the principals). Lenders and investors will likely pay attention to one or more of the following issues:</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The experience of the principals of successfully running similar businesses;</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Key technical knowledge or skills to make the business a success;</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The financial contributions and personal stake of principals in the business;</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Legal and ethical history of the principals including any prior lawsuits, disputes, or regulatory violations;</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Communication ability and leadership style;</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Reputation and set of relationships with key potential partners;</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Apparent exit strategy – an issue that is discussed in greater depth in the </a:t>
            </a:r>
            <a:r>
              <a:rPr lang="en-US" sz="1500" u="sng" dirty="0"/>
              <a:t>Equity-Based Investment</a:t>
            </a:r>
            <a:r>
              <a:rPr lang="en-US" sz="1500" dirty="0"/>
              <a:t> presentation.</a:t>
            </a:r>
          </a:p>
        </p:txBody>
      </p:sp>
      <p:graphicFrame>
        <p:nvGraphicFramePr>
          <p:cNvPr id="4" name="Table 3">
            <a:extLst>
              <a:ext uri="{FF2B5EF4-FFF2-40B4-BE49-F238E27FC236}">
                <a16:creationId xmlns:a16="http://schemas.microsoft.com/office/drawing/2014/main" id="{EC0A854D-BED9-8415-10D0-C45CC786F1A2}"/>
              </a:ext>
            </a:extLst>
          </p:cNvPr>
          <p:cNvGraphicFramePr>
            <a:graphicFrameLocks noGrp="1"/>
          </p:cNvGraphicFramePr>
          <p:nvPr>
            <p:extLst>
              <p:ext uri="{D42A27DB-BD31-4B8C-83A1-F6EECF244321}">
                <p14:modId xmlns:p14="http://schemas.microsoft.com/office/powerpoint/2010/main" val="3290258868"/>
              </p:ext>
            </p:extLst>
          </p:nvPr>
        </p:nvGraphicFramePr>
        <p:xfrm>
          <a:off x="205740" y="656776"/>
          <a:ext cx="2404657" cy="5956301"/>
        </p:xfrm>
        <a:graphic>
          <a:graphicData uri="http://schemas.openxmlformats.org/drawingml/2006/table">
            <a:tbl>
              <a:tblPr firstRow="1" bandRow="1">
                <a:tableStyleId>{5C22544A-7EE6-4342-B048-85BDC9FD1C3A}</a:tableStyleId>
              </a:tblPr>
              <a:tblGrid>
                <a:gridCol w="2404657">
                  <a:extLst>
                    <a:ext uri="{9D8B030D-6E8A-4147-A177-3AD203B41FA5}">
                      <a16:colId xmlns:a16="http://schemas.microsoft.com/office/drawing/2014/main" val="469761482"/>
                    </a:ext>
                  </a:extLst>
                </a:gridCol>
              </a:tblGrid>
              <a:tr h="4967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1" u="none" dirty="0">
                          <a:solidFill>
                            <a:schemeClr val="tx1"/>
                          </a:solidFill>
                          <a:latin typeface="Poppins" panose="00000500000000000000" pitchFamily="2" charset="0"/>
                          <a:cs typeface="Poppins" panose="00000500000000000000" pitchFamily="2" charset="0"/>
                        </a:rPr>
                        <a:t>Factor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094841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Product/service appeal and technical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0320930"/>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Revenue drivers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420948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Nature and size of market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8643454"/>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Nature of industry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72412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Comparative advantage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3652876"/>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Key financial ratios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6414789"/>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Cash 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3931279"/>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Legal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5762884"/>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Experience and track-record of team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782653568"/>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Creditworthiness &amp; collateral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8416802"/>
                  </a:ext>
                </a:extLst>
              </a:tr>
            </a:tbl>
          </a:graphicData>
        </a:graphic>
      </p:graphicFrame>
    </p:spTree>
    <p:extLst>
      <p:ext uri="{BB962C8B-B14F-4D97-AF65-F5344CB8AC3E}">
        <p14:creationId xmlns:p14="http://schemas.microsoft.com/office/powerpoint/2010/main" val="1903402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graphicFrame>
        <p:nvGraphicFramePr>
          <p:cNvPr id="4" name="Table 3">
            <a:extLst>
              <a:ext uri="{FF2B5EF4-FFF2-40B4-BE49-F238E27FC236}">
                <a16:creationId xmlns:a16="http://schemas.microsoft.com/office/drawing/2014/main" id="{EC0A854D-BED9-8415-10D0-C45CC786F1A2}"/>
              </a:ext>
            </a:extLst>
          </p:cNvPr>
          <p:cNvGraphicFramePr>
            <a:graphicFrameLocks noGrp="1"/>
          </p:cNvGraphicFramePr>
          <p:nvPr>
            <p:extLst>
              <p:ext uri="{D42A27DB-BD31-4B8C-83A1-F6EECF244321}">
                <p14:modId xmlns:p14="http://schemas.microsoft.com/office/powerpoint/2010/main" val="3753974013"/>
              </p:ext>
            </p:extLst>
          </p:nvPr>
        </p:nvGraphicFramePr>
        <p:xfrm>
          <a:off x="205740" y="656776"/>
          <a:ext cx="2404657" cy="5956301"/>
        </p:xfrm>
        <a:graphic>
          <a:graphicData uri="http://schemas.openxmlformats.org/drawingml/2006/table">
            <a:tbl>
              <a:tblPr firstRow="1" bandRow="1">
                <a:tableStyleId>{5C22544A-7EE6-4342-B048-85BDC9FD1C3A}</a:tableStyleId>
              </a:tblPr>
              <a:tblGrid>
                <a:gridCol w="2404657">
                  <a:extLst>
                    <a:ext uri="{9D8B030D-6E8A-4147-A177-3AD203B41FA5}">
                      <a16:colId xmlns:a16="http://schemas.microsoft.com/office/drawing/2014/main" val="469761482"/>
                    </a:ext>
                  </a:extLst>
                </a:gridCol>
              </a:tblGrid>
              <a:tr h="4967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1" u="none" dirty="0">
                          <a:solidFill>
                            <a:schemeClr val="tx1"/>
                          </a:solidFill>
                          <a:latin typeface="Poppins" panose="00000500000000000000" pitchFamily="2" charset="0"/>
                          <a:cs typeface="Poppins" panose="00000500000000000000" pitchFamily="2" charset="0"/>
                        </a:rPr>
                        <a:t>Factor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094841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Product/service appeal and technical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0320930"/>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Revenue drivers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420948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Nature and size of market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8643454"/>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Nature of industry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724123"/>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Comparative advantage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3652876"/>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Key financial ratios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6414789"/>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Cash 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3931279"/>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Legal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5762884"/>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Experience and track-record of team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653568"/>
                  </a:ext>
                </a:extLst>
              </a:tr>
              <a:tr h="545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tx1"/>
                          </a:solidFill>
                          <a:latin typeface="Poppins" panose="00000500000000000000" pitchFamily="2" charset="0"/>
                          <a:cs typeface="Poppins" panose="00000500000000000000" pitchFamily="2" charset="0"/>
                        </a:rPr>
                        <a:t>Creditworthiness &amp; collateral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178416802"/>
                  </a:ext>
                </a:extLst>
              </a:tr>
            </a:tbl>
          </a:graphicData>
        </a:graphic>
      </p:graphicFrame>
      <p:sp>
        <p:nvSpPr>
          <p:cNvPr id="2" name="TextBox 1">
            <a:extLst>
              <a:ext uri="{FF2B5EF4-FFF2-40B4-BE49-F238E27FC236}">
                <a16:creationId xmlns:a16="http://schemas.microsoft.com/office/drawing/2014/main" id="{1E1D67B8-AD80-68F6-60D5-78496D5F9553}"/>
              </a:ext>
            </a:extLst>
          </p:cNvPr>
          <p:cNvSpPr txBox="1"/>
          <p:nvPr/>
        </p:nvSpPr>
        <p:spPr>
          <a:xfrm>
            <a:off x="3465649" y="952410"/>
            <a:ext cx="4635878" cy="369332"/>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What is creditworthiness?</a:t>
            </a:r>
          </a:p>
        </p:txBody>
      </p:sp>
      <p:sp>
        <p:nvSpPr>
          <p:cNvPr id="5" name="TextBox 4">
            <a:extLst>
              <a:ext uri="{FF2B5EF4-FFF2-40B4-BE49-F238E27FC236}">
                <a16:creationId xmlns:a16="http://schemas.microsoft.com/office/drawing/2014/main" id="{20BDF0C5-7FB4-3D42-DDA4-D8F642ED77F2}"/>
              </a:ext>
            </a:extLst>
          </p:cNvPr>
          <p:cNvSpPr txBox="1"/>
          <p:nvPr/>
        </p:nvSpPr>
        <p:spPr>
          <a:xfrm>
            <a:off x="3083827" y="1572545"/>
            <a:ext cx="5399522" cy="923330"/>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Creditworthiness is an estimate of the ability for a person or business to pay back a loan / borrowed funds.</a:t>
            </a:r>
          </a:p>
        </p:txBody>
      </p:sp>
      <p:sp>
        <p:nvSpPr>
          <p:cNvPr id="6" name="TextBox 5">
            <a:extLst>
              <a:ext uri="{FF2B5EF4-FFF2-40B4-BE49-F238E27FC236}">
                <a16:creationId xmlns:a16="http://schemas.microsoft.com/office/drawing/2014/main" id="{64CE57AE-9C00-B50B-14D8-C0437584384D}"/>
              </a:ext>
            </a:extLst>
          </p:cNvPr>
          <p:cNvSpPr txBox="1"/>
          <p:nvPr/>
        </p:nvSpPr>
        <p:spPr>
          <a:xfrm>
            <a:off x="3292748" y="3105834"/>
            <a:ext cx="4981680" cy="646331"/>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Why is creditworthiness important for a business?</a:t>
            </a:r>
            <a:endParaRPr lang="en-US" dirty="0">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05983EE9-321C-8334-696B-94E95F9ED619}"/>
              </a:ext>
            </a:extLst>
          </p:cNvPr>
          <p:cNvSpPr txBox="1"/>
          <p:nvPr/>
        </p:nvSpPr>
        <p:spPr>
          <a:xfrm>
            <a:off x="3388824" y="4048753"/>
            <a:ext cx="4712703" cy="2031325"/>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Creditworthiness is critical for securing debt-based financing, but it is also relevant to equity-based financing as an indication of financial responsibility, business stability, and as a factor in broader due diligence (see the next section). </a:t>
            </a:r>
          </a:p>
        </p:txBody>
      </p:sp>
    </p:spTree>
    <p:extLst>
      <p:ext uri="{BB962C8B-B14F-4D97-AF65-F5344CB8AC3E}">
        <p14:creationId xmlns:p14="http://schemas.microsoft.com/office/powerpoint/2010/main" val="504062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2B426-42B5-EED3-5796-D6F042F23DCD}"/>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ECEA8712-F3EF-B002-5963-65B7B406109A}"/>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2" name="TextBox 1">
            <a:extLst>
              <a:ext uri="{FF2B5EF4-FFF2-40B4-BE49-F238E27FC236}">
                <a16:creationId xmlns:a16="http://schemas.microsoft.com/office/drawing/2014/main" id="{D1D0E61E-58B7-9AA5-5EEC-541413972B64}"/>
              </a:ext>
            </a:extLst>
          </p:cNvPr>
          <p:cNvSpPr txBox="1"/>
          <p:nvPr/>
        </p:nvSpPr>
        <p:spPr>
          <a:xfrm>
            <a:off x="2254061" y="555439"/>
            <a:ext cx="4635878"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The 5 Cs of creditworthiness</a:t>
            </a:r>
          </a:p>
        </p:txBody>
      </p:sp>
      <p:sp>
        <p:nvSpPr>
          <p:cNvPr id="5" name="TextBox 4">
            <a:extLst>
              <a:ext uri="{FF2B5EF4-FFF2-40B4-BE49-F238E27FC236}">
                <a16:creationId xmlns:a16="http://schemas.microsoft.com/office/drawing/2014/main" id="{14D3476B-B968-66D0-1D1E-AD5291269B2D}"/>
              </a:ext>
            </a:extLst>
          </p:cNvPr>
          <p:cNvSpPr txBox="1"/>
          <p:nvPr/>
        </p:nvSpPr>
        <p:spPr>
          <a:xfrm>
            <a:off x="203200" y="1110878"/>
            <a:ext cx="8775700" cy="923330"/>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We define more specific factors that define creditworthiness in a few slides, but broadly, you can think about creditworthiness being based on five factors – all of which start with the letter “C”.</a:t>
            </a:r>
          </a:p>
        </p:txBody>
      </p:sp>
      <p:sp>
        <p:nvSpPr>
          <p:cNvPr id="9" name="TextBox 8">
            <a:extLst>
              <a:ext uri="{FF2B5EF4-FFF2-40B4-BE49-F238E27FC236}">
                <a16:creationId xmlns:a16="http://schemas.microsoft.com/office/drawing/2014/main" id="{BE6942CD-F60D-8DD4-5809-8B9EA97E065F}"/>
              </a:ext>
            </a:extLst>
          </p:cNvPr>
          <p:cNvSpPr txBox="1"/>
          <p:nvPr/>
        </p:nvSpPr>
        <p:spPr>
          <a:xfrm>
            <a:off x="330200" y="2266246"/>
            <a:ext cx="8509000" cy="4278094"/>
          </a:xfrm>
          <a:prstGeom prst="rect">
            <a:avLst/>
          </a:prstGeom>
          <a:noFill/>
        </p:spPr>
        <p:txBody>
          <a:bodyPr wrap="square">
            <a:spAutoFit/>
          </a:bodyPr>
          <a:lstStyle/>
          <a:p>
            <a:pPr marL="342900" indent="-342900">
              <a:buFont typeface="+mj-lt"/>
              <a:buAutoNum type="arabicPeriod"/>
            </a:pPr>
            <a:r>
              <a:rPr lang="en-US" sz="1600" b="1" dirty="0"/>
              <a:t>Character</a:t>
            </a:r>
            <a:r>
              <a:rPr lang="en-US" sz="1600" dirty="0"/>
              <a:t> – The borrower’s credit history, reputation, and reliability in repaying debts. Lenders check credit scores, payment history, and references to assess trustworthiness.</a:t>
            </a:r>
          </a:p>
          <a:p>
            <a:pPr marL="342900" indent="-342900">
              <a:buFont typeface="+mj-lt"/>
              <a:buAutoNum type="arabicPeriod"/>
            </a:pPr>
            <a:endParaRPr lang="en-US" sz="1600" dirty="0"/>
          </a:p>
          <a:p>
            <a:pPr marL="342900" indent="-342900">
              <a:buFont typeface="+mj-lt"/>
              <a:buAutoNum type="arabicPeriod"/>
            </a:pPr>
            <a:r>
              <a:rPr lang="en-US" sz="1600" b="1" dirty="0"/>
              <a:t>Capacity </a:t>
            </a:r>
            <a:r>
              <a:rPr lang="en-US" sz="1600" dirty="0"/>
              <a:t>– The borrower’s ability to repay the loan. Lenders analyze income, debt-to-income ratio, employment history, and cash flow.</a:t>
            </a:r>
          </a:p>
          <a:p>
            <a:pPr marL="342900" indent="-342900">
              <a:buFont typeface="+mj-lt"/>
              <a:buAutoNum type="arabicPeriod"/>
            </a:pPr>
            <a:endParaRPr lang="en-US" sz="1600" dirty="0"/>
          </a:p>
          <a:p>
            <a:pPr marL="342900" indent="-342900">
              <a:buFont typeface="+mj-lt"/>
              <a:buAutoNum type="arabicPeriod"/>
            </a:pPr>
            <a:r>
              <a:rPr lang="en-US" sz="1600" b="1" dirty="0"/>
              <a:t>Capital</a:t>
            </a:r>
            <a:r>
              <a:rPr lang="en-US" sz="1600" dirty="0"/>
              <a:t> – The borrower’s financial reserves, including savings, investments, and assets. Having more capital shows financial stability and reduces lender risk.</a:t>
            </a:r>
          </a:p>
          <a:p>
            <a:pPr marL="342900" indent="-342900">
              <a:buFont typeface="+mj-lt"/>
              <a:buAutoNum type="arabicPeriod"/>
            </a:pPr>
            <a:endParaRPr lang="en-US" sz="1600" dirty="0"/>
          </a:p>
          <a:p>
            <a:pPr marL="342900" indent="-342900">
              <a:buFont typeface="+mj-lt"/>
              <a:buAutoNum type="arabicPeriod"/>
            </a:pPr>
            <a:r>
              <a:rPr lang="en-US" sz="1600" b="1" dirty="0"/>
              <a:t>Collateral </a:t>
            </a:r>
            <a:r>
              <a:rPr lang="en-US" sz="1600" dirty="0"/>
              <a:t>– Assets that a borrower can pledge as security for the loan. If the borrower defaults, the lender can seize the collateral to recover losses.</a:t>
            </a:r>
          </a:p>
          <a:p>
            <a:pPr marL="342900" indent="-342900">
              <a:buFont typeface="+mj-lt"/>
              <a:buAutoNum type="arabicPeriod"/>
            </a:pPr>
            <a:endParaRPr lang="en-US" sz="1600" dirty="0"/>
          </a:p>
          <a:p>
            <a:pPr marL="342900" indent="-342900">
              <a:buFont typeface="+mj-lt"/>
              <a:buAutoNum type="arabicPeriod"/>
            </a:pPr>
            <a:r>
              <a:rPr lang="en-US" sz="1600" b="1" dirty="0"/>
              <a:t>Conditions</a:t>
            </a:r>
            <a:r>
              <a:rPr lang="en-US" sz="1600" dirty="0"/>
              <a:t> – External factors like the economy, industry trends, and how the loan will be used. Lenders assess these to determine the likelihood of repayment.</a:t>
            </a:r>
          </a:p>
        </p:txBody>
      </p:sp>
    </p:spTree>
    <p:extLst>
      <p:ext uri="{BB962C8B-B14F-4D97-AF65-F5344CB8AC3E}">
        <p14:creationId xmlns:p14="http://schemas.microsoft.com/office/powerpoint/2010/main" val="1617923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BC8C0E5-D6EE-8084-C2BA-812C334F8545}"/>
              </a:ext>
            </a:extLst>
          </p:cNvPr>
          <p:cNvSpPr/>
          <p:nvPr/>
        </p:nvSpPr>
        <p:spPr>
          <a:xfrm>
            <a:off x="790161" y="3159568"/>
            <a:ext cx="7563678" cy="3518453"/>
          </a:xfrm>
          <a:prstGeom prst="rect">
            <a:avLst/>
          </a:prstGeom>
          <a:gradFill flip="none" rotWithShape="1">
            <a:gsLst>
              <a:gs pos="100000">
                <a:srgbClr val="C1CA2F"/>
              </a:gs>
              <a:gs pos="0">
                <a:srgbClr val="F6B02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F4E3C94-9D8A-29E5-02B9-4AE894ACF4B0}"/>
              </a:ext>
            </a:extLst>
          </p:cNvPr>
          <p:cNvSpPr txBox="1"/>
          <p:nvPr/>
        </p:nvSpPr>
        <p:spPr>
          <a:xfrm>
            <a:off x="1608503" y="590733"/>
            <a:ext cx="6303045" cy="830997"/>
          </a:xfrm>
          <a:prstGeom prst="rect">
            <a:avLst/>
          </a:prstGeom>
          <a:noFill/>
        </p:spPr>
        <p:txBody>
          <a:bodyPr wrap="square" rtlCol="0">
            <a:spAutoFit/>
          </a:bodyPr>
          <a:lstStyle/>
          <a:p>
            <a:pPr algn="ctr"/>
            <a:r>
              <a:rPr lang="en-US" sz="2400" b="1" dirty="0">
                <a:cs typeface="Poppins" panose="00000500000000000000" pitchFamily="2" charset="0"/>
              </a:rPr>
              <a:t>How is due diligence different than creditworthiness?</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5" name="TextBox 4">
            <a:extLst>
              <a:ext uri="{FF2B5EF4-FFF2-40B4-BE49-F238E27FC236}">
                <a16:creationId xmlns:a16="http://schemas.microsoft.com/office/drawing/2014/main" id="{0F4FED25-224C-D90F-8A0C-F9EAC2FC0095}"/>
              </a:ext>
            </a:extLst>
          </p:cNvPr>
          <p:cNvSpPr txBox="1"/>
          <p:nvPr/>
        </p:nvSpPr>
        <p:spPr>
          <a:xfrm>
            <a:off x="202499" y="1550798"/>
            <a:ext cx="8714222" cy="1169551"/>
          </a:xfrm>
          <a:prstGeom prst="rect">
            <a:avLst/>
          </a:prstGeom>
          <a:noFill/>
        </p:spPr>
        <p:txBody>
          <a:bodyPr wrap="square" rtlCol="0">
            <a:spAutoFit/>
          </a:bodyPr>
          <a:lstStyle/>
          <a:p>
            <a:pPr algn="ctr"/>
            <a:r>
              <a:rPr lang="en-US" sz="1400" dirty="0"/>
              <a:t>Due diligence is a comprehensive analysis of a business’s health and growth potential - it includes many of the concepts included in a creditworthiness analysis. Creditworthiness is most important to those providing loans – but low creditworthiness is likely to be a concern during due diligence. Below is a simplistic representation of their similarities and differences and key factors for each.</a:t>
            </a:r>
            <a:endParaRPr lang="en-US" sz="1400" dirty="0">
              <a:cs typeface="Poppins" panose="00000500000000000000" pitchFamily="2" charset="0"/>
            </a:endParaRPr>
          </a:p>
        </p:txBody>
      </p:sp>
      <p:sp>
        <p:nvSpPr>
          <p:cNvPr id="9" name="TextBox 8">
            <a:extLst>
              <a:ext uri="{FF2B5EF4-FFF2-40B4-BE49-F238E27FC236}">
                <a16:creationId xmlns:a16="http://schemas.microsoft.com/office/drawing/2014/main" id="{99CA3F6B-75DC-D951-26C7-E9412B084C2D}"/>
              </a:ext>
            </a:extLst>
          </p:cNvPr>
          <p:cNvSpPr txBox="1"/>
          <p:nvPr/>
        </p:nvSpPr>
        <p:spPr>
          <a:xfrm>
            <a:off x="3443214" y="2695958"/>
            <a:ext cx="2134860" cy="400110"/>
          </a:xfrm>
          <a:prstGeom prst="rect">
            <a:avLst/>
          </a:prstGeom>
          <a:noFill/>
        </p:spPr>
        <p:txBody>
          <a:bodyPr wrap="square" rtlCol="0">
            <a:spAutoFit/>
          </a:bodyPr>
          <a:lstStyle/>
          <a:p>
            <a:pPr algn="ctr"/>
            <a:r>
              <a:rPr lang="en-US" sz="2000" b="1" dirty="0">
                <a:cs typeface="Poppins" panose="00000500000000000000" pitchFamily="2" charset="0"/>
              </a:rPr>
              <a:t>Due diligence</a:t>
            </a:r>
          </a:p>
        </p:txBody>
      </p:sp>
      <p:sp>
        <p:nvSpPr>
          <p:cNvPr id="10" name="TextBox 9">
            <a:extLst>
              <a:ext uri="{FF2B5EF4-FFF2-40B4-BE49-F238E27FC236}">
                <a16:creationId xmlns:a16="http://schemas.microsoft.com/office/drawing/2014/main" id="{F6D33A63-EEC6-F17C-2EFE-9AFE40ED6179}"/>
              </a:ext>
            </a:extLst>
          </p:cNvPr>
          <p:cNvSpPr txBox="1"/>
          <p:nvPr/>
        </p:nvSpPr>
        <p:spPr>
          <a:xfrm rot="16200000">
            <a:off x="-1362138" y="4474648"/>
            <a:ext cx="3518454" cy="646331"/>
          </a:xfrm>
          <a:prstGeom prst="rect">
            <a:avLst/>
          </a:prstGeom>
          <a:noFill/>
        </p:spPr>
        <p:txBody>
          <a:bodyPr wrap="square" rtlCol="0">
            <a:spAutoFit/>
          </a:bodyPr>
          <a:lstStyle/>
          <a:p>
            <a:pPr algn="ctr"/>
            <a:r>
              <a:rPr lang="en-US" b="1" dirty="0">
                <a:cs typeface="Poppins" panose="00000500000000000000" pitchFamily="2" charset="0"/>
              </a:rPr>
              <a:t>Factors most relevant to debt-based lenders</a:t>
            </a:r>
          </a:p>
        </p:txBody>
      </p:sp>
      <p:sp>
        <p:nvSpPr>
          <p:cNvPr id="12" name="TextBox 11">
            <a:extLst>
              <a:ext uri="{FF2B5EF4-FFF2-40B4-BE49-F238E27FC236}">
                <a16:creationId xmlns:a16="http://schemas.microsoft.com/office/drawing/2014/main" id="{60E81D02-1756-A894-DC4E-E13C6531FC5E}"/>
              </a:ext>
            </a:extLst>
          </p:cNvPr>
          <p:cNvSpPr txBox="1"/>
          <p:nvPr/>
        </p:nvSpPr>
        <p:spPr>
          <a:xfrm>
            <a:off x="868419" y="4491389"/>
            <a:ext cx="1219216" cy="523220"/>
          </a:xfrm>
          <a:prstGeom prst="rect">
            <a:avLst/>
          </a:prstGeom>
          <a:noFill/>
        </p:spPr>
        <p:txBody>
          <a:bodyPr wrap="square" rtlCol="0">
            <a:spAutoFit/>
          </a:bodyPr>
          <a:lstStyle/>
          <a:p>
            <a:pPr algn="ctr"/>
            <a:r>
              <a:rPr lang="en-US" sz="1400" dirty="0">
                <a:cs typeface="Poppins" panose="00000500000000000000" pitchFamily="2" charset="0"/>
              </a:rPr>
              <a:t>Credit score</a:t>
            </a:r>
          </a:p>
        </p:txBody>
      </p:sp>
      <p:sp>
        <p:nvSpPr>
          <p:cNvPr id="13" name="TextBox 12">
            <a:extLst>
              <a:ext uri="{FF2B5EF4-FFF2-40B4-BE49-F238E27FC236}">
                <a16:creationId xmlns:a16="http://schemas.microsoft.com/office/drawing/2014/main" id="{F37BE657-B255-4509-BFFF-ED1BB8FD7CC3}"/>
              </a:ext>
            </a:extLst>
          </p:cNvPr>
          <p:cNvSpPr txBox="1"/>
          <p:nvPr/>
        </p:nvSpPr>
        <p:spPr>
          <a:xfrm>
            <a:off x="2418931" y="4428482"/>
            <a:ext cx="1024283" cy="738664"/>
          </a:xfrm>
          <a:prstGeom prst="rect">
            <a:avLst/>
          </a:prstGeom>
          <a:noFill/>
        </p:spPr>
        <p:txBody>
          <a:bodyPr wrap="square" rtlCol="0">
            <a:spAutoFit/>
          </a:bodyPr>
          <a:lstStyle/>
          <a:p>
            <a:pPr algn="ctr"/>
            <a:r>
              <a:rPr lang="en-US" sz="1400" dirty="0">
                <a:cs typeface="Poppins" panose="00000500000000000000" pitchFamily="2" charset="0"/>
              </a:rPr>
              <a:t>Purpose of the loan</a:t>
            </a:r>
          </a:p>
        </p:txBody>
      </p:sp>
      <p:sp>
        <p:nvSpPr>
          <p:cNvPr id="14" name="TextBox 13">
            <a:extLst>
              <a:ext uri="{FF2B5EF4-FFF2-40B4-BE49-F238E27FC236}">
                <a16:creationId xmlns:a16="http://schemas.microsoft.com/office/drawing/2014/main" id="{9B3B5A2E-0FC0-B228-DCED-73A1A2284950}"/>
              </a:ext>
            </a:extLst>
          </p:cNvPr>
          <p:cNvSpPr txBox="1"/>
          <p:nvPr/>
        </p:nvSpPr>
        <p:spPr>
          <a:xfrm>
            <a:off x="3898012" y="4190935"/>
            <a:ext cx="1724025" cy="523220"/>
          </a:xfrm>
          <a:prstGeom prst="rect">
            <a:avLst/>
          </a:prstGeom>
          <a:noFill/>
        </p:spPr>
        <p:txBody>
          <a:bodyPr wrap="square" rtlCol="0">
            <a:spAutoFit/>
          </a:bodyPr>
          <a:lstStyle/>
          <a:p>
            <a:pPr algn="ctr"/>
            <a:r>
              <a:rPr lang="en-US" sz="1400" dirty="0"/>
              <a:t>Cash-flow analysis</a:t>
            </a:r>
          </a:p>
        </p:txBody>
      </p:sp>
      <p:sp>
        <p:nvSpPr>
          <p:cNvPr id="17" name="TextBox 16">
            <a:extLst>
              <a:ext uri="{FF2B5EF4-FFF2-40B4-BE49-F238E27FC236}">
                <a16:creationId xmlns:a16="http://schemas.microsoft.com/office/drawing/2014/main" id="{774DEB21-964C-9F25-0CE7-992BC7D92F00}"/>
              </a:ext>
            </a:extLst>
          </p:cNvPr>
          <p:cNvSpPr txBox="1"/>
          <p:nvPr/>
        </p:nvSpPr>
        <p:spPr>
          <a:xfrm>
            <a:off x="1441993" y="5760360"/>
            <a:ext cx="1166702" cy="523220"/>
          </a:xfrm>
          <a:prstGeom prst="rect">
            <a:avLst/>
          </a:prstGeom>
          <a:noFill/>
        </p:spPr>
        <p:txBody>
          <a:bodyPr wrap="square" rtlCol="0">
            <a:spAutoFit/>
          </a:bodyPr>
          <a:lstStyle/>
          <a:p>
            <a:pPr algn="ctr"/>
            <a:r>
              <a:rPr lang="en-US" sz="1400" dirty="0"/>
              <a:t>DTI, DSCR, LTV</a:t>
            </a:r>
          </a:p>
        </p:txBody>
      </p:sp>
      <p:sp>
        <p:nvSpPr>
          <p:cNvPr id="19" name="TextBox 18">
            <a:extLst>
              <a:ext uri="{FF2B5EF4-FFF2-40B4-BE49-F238E27FC236}">
                <a16:creationId xmlns:a16="http://schemas.microsoft.com/office/drawing/2014/main" id="{622A92B6-F430-C5F3-3404-ACCCC0DD6CA9}"/>
              </a:ext>
            </a:extLst>
          </p:cNvPr>
          <p:cNvSpPr txBox="1"/>
          <p:nvPr/>
        </p:nvSpPr>
        <p:spPr>
          <a:xfrm>
            <a:off x="6995674" y="3955662"/>
            <a:ext cx="1358165" cy="523220"/>
          </a:xfrm>
          <a:prstGeom prst="rect">
            <a:avLst/>
          </a:prstGeom>
          <a:noFill/>
        </p:spPr>
        <p:txBody>
          <a:bodyPr wrap="square" rtlCol="0">
            <a:spAutoFit/>
          </a:bodyPr>
          <a:lstStyle/>
          <a:p>
            <a:pPr algn="ctr"/>
            <a:r>
              <a:rPr lang="en-US" sz="1400" dirty="0"/>
              <a:t>Revenue drivers</a:t>
            </a:r>
          </a:p>
        </p:txBody>
      </p:sp>
      <p:sp>
        <p:nvSpPr>
          <p:cNvPr id="20" name="TextBox 19">
            <a:extLst>
              <a:ext uri="{FF2B5EF4-FFF2-40B4-BE49-F238E27FC236}">
                <a16:creationId xmlns:a16="http://schemas.microsoft.com/office/drawing/2014/main" id="{79765E05-54DB-A3B2-2CC2-5D346329A683}"/>
              </a:ext>
            </a:extLst>
          </p:cNvPr>
          <p:cNvSpPr txBox="1"/>
          <p:nvPr/>
        </p:nvSpPr>
        <p:spPr>
          <a:xfrm>
            <a:off x="7213504" y="5115114"/>
            <a:ext cx="1024283" cy="954107"/>
          </a:xfrm>
          <a:prstGeom prst="rect">
            <a:avLst/>
          </a:prstGeom>
          <a:noFill/>
        </p:spPr>
        <p:txBody>
          <a:bodyPr wrap="square" rtlCol="0">
            <a:spAutoFit/>
          </a:bodyPr>
          <a:lstStyle/>
          <a:p>
            <a:pPr algn="ctr"/>
            <a:r>
              <a:rPr lang="en-US" sz="1400" dirty="0"/>
              <a:t>Nature and size of market</a:t>
            </a:r>
          </a:p>
        </p:txBody>
      </p:sp>
      <p:sp>
        <p:nvSpPr>
          <p:cNvPr id="22" name="TextBox 21">
            <a:extLst>
              <a:ext uri="{FF2B5EF4-FFF2-40B4-BE49-F238E27FC236}">
                <a16:creationId xmlns:a16="http://schemas.microsoft.com/office/drawing/2014/main" id="{2A889A9F-A757-B46B-9778-CB7FB8DE747C}"/>
              </a:ext>
            </a:extLst>
          </p:cNvPr>
          <p:cNvSpPr txBox="1"/>
          <p:nvPr/>
        </p:nvSpPr>
        <p:spPr>
          <a:xfrm>
            <a:off x="5700461" y="5662055"/>
            <a:ext cx="1166702" cy="738664"/>
          </a:xfrm>
          <a:prstGeom prst="rect">
            <a:avLst/>
          </a:prstGeom>
          <a:noFill/>
        </p:spPr>
        <p:txBody>
          <a:bodyPr wrap="square" rtlCol="0">
            <a:spAutoFit/>
          </a:bodyPr>
          <a:lstStyle/>
          <a:p>
            <a:pPr algn="ctr"/>
            <a:r>
              <a:rPr lang="en-US" sz="1400" dirty="0"/>
              <a:t>Other financial ratios</a:t>
            </a:r>
          </a:p>
        </p:txBody>
      </p:sp>
      <p:sp>
        <p:nvSpPr>
          <p:cNvPr id="23" name="TextBox 22">
            <a:extLst>
              <a:ext uri="{FF2B5EF4-FFF2-40B4-BE49-F238E27FC236}">
                <a16:creationId xmlns:a16="http://schemas.microsoft.com/office/drawing/2014/main" id="{771BE4C6-A8AD-4296-4FD5-BAA2AD502E02}"/>
              </a:ext>
            </a:extLst>
          </p:cNvPr>
          <p:cNvSpPr txBox="1"/>
          <p:nvPr/>
        </p:nvSpPr>
        <p:spPr>
          <a:xfrm>
            <a:off x="3832141" y="3322447"/>
            <a:ext cx="1724025" cy="523220"/>
          </a:xfrm>
          <a:prstGeom prst="rect">
            <a:avLst/>
          </a:prstGeom>
          <a:noFill/>
        </p:spPr>
        <p:txBody>
          <a:bodyPr wrap="square" rtlCol="0">
            <a:spAutoFit/>
          </a:bodyPr>
          <a:lstStyle/>
          <a:p>
            <a:pPr algn="ctr"/>
            <a:r>
              <a:rPr lang="en-US" sz="1400" dirty="0"/>
              <a:t>Nature of industry</a:t>
            </a:r>
          </a:p>
        </p:txBody>
      </p:sp>
      <p:sp>
        <p:nvSpPr>
          <p:cNvPr id="24" name="TextBox 23">
            <a:extLst>
              <a:ext uri="{FF2B5EF4-FFF2-40B4-BE49-F238E27FC236}">
                <a16:creationId xmlns:a16="http://schemas.microsoft.com/office/drawing/2014/main" id="{EA0463D9-B0FE-15F4-E098-48B8BD6E6067}"/>
              </a:ext>
            </a:extLst>
          </p:cNvPr>
          <p:cNvSpPr txBox="1"/>
          <p:nvPr/>
        </p:nvSpPr>
        <p:spPr>
          <a:xfrm>
            <a:off x="4233525" y="6002437"/>
            <a:ext cx="1052997" cy="523220"/>
          </a:xfrm>
          <a:prstGeom prst="rect">
            <a:avLst/>
          </a:prstGeom>
          <a:noFill/>
        </p:spPr>
        <p:txBody>
          <a:bodyPr wrap="square" rtlCol="0">
            <a:spAutoFit/>
          </a:bodyPr>
          <a:lstStyle/>
          <a:p>
            <a:pPr algn="ctr"/>
            <a:r>
              <a:rPr lang="en-US" sz="1400" dirty="0"/>
              <a:t>Legal risks</a:t>
            </a:r>
          </a:p>
        </p:txBody>
      </p:sp>
      <p:sp>
        <p:nvSpPr>
          <p:cNvPr id="25" name="TextBox 24">
            <a:extLst>
              <a:ext uri="{FF2B5EF4-FFF2-40B4-BE49-F238E27FC236}">
                <a16:creationId xmlns:a16="http://schemas.microsoft.com/office/drawing/2014/main" id="{3970DD37-FF05-2A60-1684-27782E3E0FAA}"/>
              </a:ext>
            </a:extLst>
          </p:cNvPr>
          <p:cNvSpPr txBox="1"/>
          <p:nvPr/>
        </p:nvSpPr>
        <p:spPr>
          <a:xfrm>
            <a:off x="3928096" y="5068948"/>
            <a:ext cx="1724025" cy="523220"/>
          </a:xfrm>
          <a:prstGeom prst="rect">
            <a:avLst/>
          </a:prstGeom>
          <a:noFill/>
        </p:spPr>
        <p:txBody>
          <a:bodyPr wrap="square" rtlCol="0">
            <a:spAutoFit/>
          </a:bodyPr>
          <a:lstStyle/>
          <a:p>
            <a:pPr algn="ctr"/>
            <a:r>
              <a:rPr lang="en-US" sz="1400" dirty="0"/>
              <a:t>Experience of team</a:t>
            </a:r>
          </a:p>
        </p:txBody>
      </p:sp>
      <p:sp>
        <p:nvSpPr>
          <p:cNvPr id="28" name="TextBox 27">
            <a:extLst>
              <a:ext uri="{FF2B5EF4-FFF2-40B4-BE49-F238E27FC236}">
                <a16:creationId xmlns:a16="http://schemas.microsoft.com/office/drawing/2014/main" id="{D6DF3931-FC2A-B7B1-7904-E9DE81A8C896}"/>
              </a:ext>
            </a:extLst>
          </p:cNvPr>
          <p:cNvSpPr txBox="1"/>
          <p:nvPr/>
        </p:nvSpPr>
        <p:spPr>
          <a:xfrm>
            <a:off x="1863811" y="3527491"/>
            <a:ext cx="1724025" cy="307777"/>
          </a:xfrm>
          <a:prstGeom prst="rect">
            <a:avLst/>
          </a:prstGeom>
          <a:noFill/>
        </p:spPr>
        <p:txBody>
          <a:bodyPr wrap="square" rtlCol="0">
            <a:spAutoFit/>
          </a:bodyPr>
          <a:lstStyle/>
          <a:p>
            <a:pPr algn="ctr"/>
            <a:r>
              <a:rPr lang="en-US" sz="1400" dirty="0"/>
              <a:t>Collateral</a:t>
            </a:r>
          </a:p>
        </p:txBody>
      </p:sp>
      <p:sp>
        <p:nvSpPr>
          <p:cNvPr id="30" name="TextBox 29">
            <a:extLst>
              <a:ext uri="{FF2B5EF4-FFF2-40B4-BE49-F238E27FC236}">
                <a16:creationId xmlns:a16="http://schemas.microsoft.com/office/drawing/2014/main" id="{FF7CCFB7-19CF-9431-E685-C3545BD9530A}"/>
              </a:ext>
            </a:extLst>
          </p:cNvPr>
          <p:cNvSpPr txBox="1"/>
          <p:nvPr/>
        </p:nvSpPr>
        <p:spPr>
          <a:xfrm rot="5400000">
            <a:off x="6801875" y="4524112"/>
            <a:ext cx="3861083" cy="646331"/>
          </a:xfrm>
          <a:prstGeom prst="rect">
            <a:avLst/>
          </a:prstGeom>
          <a:noFill/>
        </p:spPr>
        <p:txBody>
          <a:bodyPr wrap="square" rtlCol="0">
            <a:spAutoFit/>
          </a:bodyPr>
          <a:lstStyle/>
          <a:p>
            <a:pPr algn="ctr"/>
            <a:r>
              <a:rPr lang="en-US" b="1" dirty="0">
                <a:cs typeface="Poppins" panose="00000500000000000000" pitchFamily="2" charset="0"/>
              </a:rPr>
              <a:t>Factors most uniquely relevant to equity-based investors</a:t>
            </a:r>
          </a:p>
        </p:txBody>
      </p:sp>
      <p:sp>
        <p:nvSpPr>
          <p:cNvPr id="31" name="TextBox 30">
            <a:extLst>
              <a:ext uri="{FF2B5EF4-FFF2-40B4-BE49-F238E27FC236}">
                <a16:creationId xmlns:a16="http://schemas.microsoft.com/office/drawing/2014/main" id="{37E415D0-EA2E-F735-796B-C1F0DF10C6E2}"/>
              </a:ext>
            </a:extLst>
          </p:cNvPr>
          <p:cNvSpPr txBox="1"/>
          <p:nvPr/>
        </p:nvSpPr>
        <p:spPr>
          <a:xfrm>
            <a:off x="5595308" y="4536203"/>
            <a:ext cx="1577732" cy="523220"/>
          </a:xfrm>
          <a:prstGeom prst="rect">
            <a:avLst/>
          </a:prstGeom>
          <a:noFill/>
        </p:spPr>
        <p:txBody>
          <a:bodyPr wrap="square" rtlCol="0">
            <a:spAutoFit/>
          </a:bodyPr>
          <a:lstStyle/>
          <a:p>
            <a:pPr algn="ctr"/>
            <a:r>
              <a:rPr lang="en-US" sz="1400" dirty="0"/>
              <a:t>Comparative advantage</a:t>
            </a:r>
          </a:p>
        </p:txBody>
      </p:sp>
      <p:sp>
        <p:nvSpPr>
          <p:cNvPr id="33" name="TextBox 32">
            <a:extLst>
              <a:ext uri="{FF2B5EF4-FFF2-40B4-BE49-F238E27FC236}">
                <a16:creationId xmlns:a16="http://schemas.microsoft.com/office/drawing/2014/main" id="{A80599E4-A240-4116-E0D6-A86792DAA88D}"/>
              </a:ext>
            </a:extLst>
          </p:cNvPr>
          <p:cNvSpPr txBox="1"/>
          <p:nvPr/>
        </p:nvSpPr>
        <p:spPr>
          <a:xfrm>
            <a:off x="5382783" y="3429947"/>
            <a:ext cx="1786275"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u="none" dirty="0">
                <a:solidFill>
                  <a:schemeClr val="tx1"/>
                </a:solidFill>
                <a:latin typeface="Poppins" panose="00000500000000000000" pitchFamily="2" charset="0"/>
                <a:cs typeface="Poppins" panose="00000500000000000000" pitchFamily="2" charset="0"/>
              </a:rPr>
              <a:t>Product/service appeal and technical risks</a:t>
            </a:r>
          </a:p>
        </p:txBody>
      </p:sp>
    </p:spTree>
    <p:extLst>
      <p:ext uri="{BB962C8B-B14F-4D97-AF65-F5344CB8AC3E}">
        <p14:creationId xmlns:p14="http://schemas.microsoft.com/office/powerpoint/2010/main" val="702171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4980" y="515691"/>
            <a:ext cx="8769573" cy="400110"/>
          </a:xfrm>
          <a:prstGeom prst="rect">
            <a:avLst/>
          </a:prstGeom>
          <a:noFill/>
        </p:spPr>
        <p:txBody>
          <a:bodyPr wrap="square" rtlCol="0">
            <a:spAutoFit/>
          </a:bodyPr>
          <a:lstStyle/>
          <a:p>
            <a:pPr algn="ctr"/>
            <a:r>
              <a:rPr lang="en-US" sz="2000" b="1" dirty="0">
                <a:latin typeface="Poppins" panose="00000500000000000000" pitchFamily="2" charset="0"/>
                <a:cs typeface="Poppins" panose="00000500000000000000" pitchFamily="2" charset="0"/>
              </a:rPr>
              <a:t>What is creditworthiness based on?</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graphicFrame>
        <p:nvGraphicFramePr>
          <p:cNvPr id="6" name="Table 5">
            <a:extLst>
              <a:ext uri="{FF2B5EF4-FFF2-40B4-BE49-F238E27FC236}">
                <a16:creationId xmlns:a16="http://schemas.microsoft.com/office/drawing/2014/main" id="{BB1A02BC-3A7B-018F-099C-61D9B3ECA2BF}"/>
              </a:ext>
            </a:extLst>
          </p:cNvPr>
          <p:cNvGraphicFramePr>
            <a:graphicFrameLocks noGrp="1"/>
          </p:cNvGraphicFramePr>
          <p:nvPr>
            <p:extLst>
              <p:ext uri="{D42A27DB-BD31-4B8C-83A1-F6EECF244321}">
                <p14:modId xmlns:p14="http://schemas.microsoft.com/office/powerpoint/2010/main" val="1365961320"/>
              </p:ext>
            </p:extLst>
          </p:nvPr>
        </p:nvGraphicFramePr>
        <p:xfrm>
          <a:off x="184979" y="2555146"/>
          <a:ext cx="8769573" cy="4223773"/>
        </p:xfrm>
        <a:graphic>
          <a:graphicData uri="http://schemas.openxmlformats.org/drawingml/2006/table">
            <a:tbl>
              <a:tblPr firstRow="1" bandRow="1">
                <a:tableStyleId>{5C22544A-7EE6-4342-B048-85BDC9FD1C3A}</a:tableStyleId>
              </a:tblPr>
              <a:tblGrid>
                <a:gridCol w="3043694">
                  <a:extLst>
                    <a:ext uri="{9D8B030D-6E8A-4147-A177-3AD203B41FA5}">
                      <a16:colId xmlns:a16="http://schemas.microsoft.com/office/drawing/2014/main" val="1204393174"/>
                    </a:ext>
                  </a:extLst>
                </a:gridCol>
                <a:gridCol w="5725879">
                  <a:extLst>
                    <a:ext uri="{9D8B030D-6E8A-4147-A177-3AD203B41FA5}">
                      <a16:colId xmlns:a16="http://schemas.microsoft.com/office/drawing/2014/main" val="3825606056"/>
                    </a:ext>
                  </a:extLst>
                </a:gridCol>
              </a:tblGrid>
              <a:tr h="226470">
                <a:tc>
                  <a:txBody>
                    <a:bodyPr/>
                    <a:lstStyle/>
                    <a:p>
                      <a:pPr algn="ctr"/>
                      <a:r>
                        <a:rPr lang="en-US" sz="1200" b="0" i="1" dirty="0">
                          <a:solidFill>
                            <a:schemeClr val="tx1"/>
                          </a:solidFill>
                          <a:latin typeface="+mn-lt"/>
                        </a:rPr>
                        <a:t>Factor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1" dirty="0">
                          <a:solidFill>
                            <a:schemeClr val="tx1"/>
                          </a:solidFill>
                          <a:latin typeface="+mn-lt"/>
                        </a:rPr>
                        <a:t>Explanation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0287097"/>
                  </a:ext>
                </a:extLst>
              </a:tr>
              <a:tr h="518564">
                <a:tc>
                  <a:txBody>
                    <a:bodyPr/>
                    <a:lstStyle/>
                    <a:p>
                      <a:pPr algn="ctr"/>
                      <a:r>
                        <a:rPr lang="en-US" sz="1200" b="1" i="0" dirty="0">
                          <a:solidFill>
                            <a:schemeClr val="tx1"/>
                          </a:solidFill>
                          <a:effectLst/>
                          <a:latin typeface="+mn-lt"/>
                        </a:rPr>
                        <a:t>Debt-to-Income Ratio (DTI)</a:t>
                      </a:r>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effectLst/>
                          <a:latin typeface="+mn-lt"/>
                        </a:rPr>
                        <a:t>DTI = monthly debt payments / monthly income; this looks at the business’s ability to repay its debts – </a:t>
                      </a:r>
                      <a:r>
                        <a:rPr lang="en-US" sz="1200" b="1" i="0" dirty="0">
                          <a:solidFill>
                            <a:schemeClr val="tx1"/>
                          </a:solidFill>
                          <a:effectLst/>
                          <a:latin typeface="+mn-lt"/>
                        </a:rPr>
                        <a:t>a value below 40% is often desirable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4599440"/>
                  </a:ext>
                </a:extLst>
              </a:tr>
              <a:tr h="518564">
                <a:tc>
                  <a:txBody>
                    <a:bodyPr/>
                    <a:lstStyle/>
                    <a:p>
                      <a:pPr algn="ctr"/>
                      <a:r>
                        <a:rPr lang="en-US" sz="1200" b="1" i="0" dirty="0">
                          <a:solidFill>
                            <a:schemeClr val="tx1"/>
                          </a:solidFill>
                          <a:effectLst/>
                          <a:latin typeface="+mn-lt"/>
                        </a:rPr>
                        <a:t>Debt Service Coverage Ratio (DSCR):</a:t>
                      </a:r>
                      <a:r>
                        <a:rPr lang="en-US" sz="1200" dirty="0">
                          <a:solidFill>
                            <a:schemeClr val="tx1"/>
                          </a:solidFill>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D</a:t>
                      </a:r>
                      <a:r>
                        <a:rPr lang="en-US" sz="1200" b="0" i="0" dirty="0">
                          <a:solidFill>
                            <a:schemeClr val="tx1"/>
                          </a:solidFill>
                          <a:effectLst/>
                          <a:latin typeface="+mn-lt"/>
                        </a:rPr>
                        <a:t>SCR = Net Operating Income/Total Debt Service; this looks at a businesses’ ability to cover its debt obligations with its operating income – </a:t>
                      </a:r>
                      <a:r>
                        <a:rPr lang="en-US" sz="1200" b="1" i="0" dirty="0">
                          <a:solidFill>
                            <a:schemeClr val="tx1"/>
                          </a:solidFill>
                          <a:effectLst/>
                          <a:latin typeface="+mn-lt"/>
                        </a:rPr>
                        <a:t>a value of 1.25 or higher is desirable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6728677"/>
                  </a:ext>
                </a:extLst>
              </a:tr>
              <a:tr h="518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effectLst/>
                          <a:latin typeface="+mn-lt"/>
                        </a:rPr>
                        <a:t>Loan-to-Value Ratio (LTV):</a:t>
                      </a:r>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effectLst/>
                          <a:latin typeface="+mn-lt"/>
                        </a:rPr>
                        <a:t>LTV = Loan Amount/Collateral Value ; this compares the loan to the value of available collateral (we discuss collateral in the </a:t>
                      </a:r>
                      <a:r>
                        <a:rPr lang="en-US" sz="1200" b="0" i="0" u="sng" dirty="0">
                          <a:solidFill>
                            <a:schemeClr val="tx1"/>
                          </a:solidFill>
                          <a:effectLst/>
                          <a:latin typeface="+mn-lt"/>
                        </a:rPr>
                        <a:t>Due Diligence</a:t>
                      </a:r>
                      <a:r>
                        <a:rPr lang="en-US" sz="1200" b="0" i="0" dirty="0">
                          <a:solidFill>
                            <a:schemeClr val="tx1"/>
                          </a:solidFill>
                          <a:effectLst/>
                          <a:latin typeface="+mn-lt"/>
                        </a:rPr>
                        <a:t> section below)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5763624"/>
                  </a:ext>
                </a:extLst>
              </a:tr>
              <a:tr h="6698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effectLst/>
                          <a:latin typeface="+mn-lt"/>
                        </a:rPr>
                        <a:t>Credit Scores</a:t>
                      </a:r>
                      <a:r>
                        <a:rPr lang="en-US" sz="1200" b="0" i="0" dirty="0">
                          <a:solidFill>
                            <a:schemeClr val="tx1"/>
                          </a:solidFill>
                          <a:effectLst/>
                          <a:latin typeface="+mn-lt"/>
                        </a:rPr>
                        <a:t>:</a:t>
                      </a:r>
                    </a:p>
                    <a:p>
                      <a:pPr algn="ctr"/>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1" indent="0" algn="ctr">
                        <a:buFont typeface="Arial" panose="020B0604020202020204" pitchFamily="34" charset="0"/>
                        <a:buNone/>
                      </a:pPr>
                      <a:r>
                        <a:rPr lang="en-US" sz="1200" b="0" i="0" dirty="0">
                          <a:solidFill>
                            <a:schemeClr val="tx1"/>
                          </a:solidFill>
                          <a:effectLst/>
                          <a:latin typeface="+mn-lt"/>
                        </a:rPr>
                        <a:t>Personal and business credit scores (e.g., Dun &amp; Bradstreet, Equifax, &amp; Experian) are important aspects of creditworthiness. Many banks require a personal credit score of at least </a:t>
                      </a:r>
                      <a:r>
                        <a:rPr lang="en-US" sz="1200" b="1" i="0" dirty="0">
                          <a:solidFill>
                            <a:schemeClr val="tx1"/>
                          </a:solidFill>
                          <a:effectLst/>
                          <a:latin typeface="+mn-lt"/>
                        </a:rPr>
                        <a:t>680</a:t>
                      </a:r>
                      <a:r>
                        <a:rPr lang="en-US" sz="1200" b="0" i="0" dirty="0">
                          <a:solidFill>
                            <a:schemeClr val="tx1"/>
                          </a:solidFill>
                          <a:effectLst/>
                          <a:latin typeface="+mn-lt"/>
                        </a:rPr>
                        <a:t>. While the SBA requires a Small Business Scoring Service (SBSS) score of 155.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5227696"/>
                  </a:ext>
                </a:extLst>
              </a:tr>
              <a:tr h="5661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effectLst/>
                          <a:latin typeface="+mn-lt"/>
                        </a:rPr>
                        <a:t>Business Cash Flow Analysis</a:t>
                      </a:r>
                      <a:endParaRPr lang="en-US" sz="1200" dirty="0">
                        <a:solidFill>
                          <a:schemeClr val="tx1"/>
                        </a:solidFill>
                        <a:latin typeface="+mn-lt"/>
                      </a:endParaRPr>
                    </a:p>
                    <a:p>
                      <a:pPr algn="ctr"/>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effectLst/>
                          <a:latin typeface="+mn-lt"/>
                        </a:rPr>
                        <a:t>Banks evaluate whether the business generates enough cash flow to repay the loan (we cover cash flow analysis in greater depth in the </a:t>
                      </a:r>
                      <a:r>
                        <a:rPr lang="en-US" sz="1200" b="0" i="0" u="sng" dirty="0">
                          <a:solidFill>
                            <a:schemeClr val="tx1"/>
                          </a:solidFill>
                          <a:effectLst/>
                          <a:latin typeface="+mn-lt"/>
                        </a:rPr>
                        <a:t>Due Diligence</a:t>
                      </a:r>
                      <a:r>
                        <a:rPr lang="en-US" sz="1200" b="0" i="0" dirty="0">
                          <a:solidFill>
                            <a:schemeClr val="tx1"/>
                          </a:solidFill>
                          <a:effectLst/>
                          <a:latin typeface="+mn-lt"/>
                        </a:rPr>
                        <a:t> section below)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067693"/>
                  </a:ext>
                </a:extLst>
              </a:tr>
              <a:tr h="566173">
                <a:tc>
                  <a:txBody>
                    <a:bodyPr/>
                    <a:lstStyle/>
                    <a:p>
                      <a:pPr algn="ctr"/>
                      <a:r>
                        <a:rPr lang="en-US" sz="1200" b="1" dirty="0">
                          <a:solidFill>
                            <a:schemeClr val="tx1"/>
                          </a:solidFill>
                          <a:latin typeface="+mn-lt"/>
                        </a:rPr>
                        <a:t>Collateral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effectLst/>
                          <a:latin typeface="+mn-lt"/>
                        </a:rPr>
                        <a:t>Assets that can be used to secure the loan – collected by the lender in case of default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2346077"/>
                  </a:ext>
                </a:extLst>
              </a:tr>
            </a:tbl>
          </a:graphicData>
        </a:graphic>
      </p:graphicFrame>
      <p:sp>
        <p:nvSpPr>
          <p:cNvPr id="3" name="TextBox 2">
            <a:extLst>
              <a:ext uri="{FF2B5EF4-FFF2-40B4-BE49-F238E27FC236}">
                <a16:creationId xmlns:a16="http://schemas.microsoft.com/office/drawing/2014/main" id="{7C083E93-1CE9-DDE6-556B-BE3438D3C888}"/>
              </a:ext>
            </a:extLst>
          </p:cNvPr>
          <p:cNvSpPr txBox="1"/>
          <p:nvPr/>
        </p:nvSpPr>
        <p:spPr>
          <a:xfrm>
            <a:off x="342900" y="915801"/>
            <a:ext cx="8611653" cy="1569660"/>
          </a:xfrm>
          <a:prstGeom prst="rect">
            <a:avLst/>
          </a:prstGeom>
          <a:noFill/>
        </p:spPr>
        <p:txBody>
          <a:bodyPr wrap="square" rtlCol="0">
            <a:spAutoFit/>
          </a:bodyPr>
          <a:lstStyle/>
          <a:p>
            <a:pPr algn="ctr"/>
            <a:r>
              <a:rPr lang="en-US" sz="1600" b="0" i="0" dirty="0">
                <a:effectLst/>
              </a:rPr>
              <a:t>Banks use a </a:t>
            </a:r>
            <a:r>
              <a:rPr lang="en-US" sz="1600" i="0" dirty="0">
                <a:effectLst/>
              </a:rPr>
              <a:t>combination of methods </a:t>
            </a:r>
            <a:r>
              <a:rPr lang="en-US" sz="1600" b="0" i="0" dirty="0">
                <a:effectLst/>
              </a:rPr>
              <a:t>to assess the creditworthiness of small business owners – a creditworthiness analysis - </a:t>
            </a:r>
            <a:r>
              <a:rPr lang="en-US" sz="1600" dirty="0"/>
              <a:t> that</a:t>
            </a:r>
            <a:r>
              <a:rPr lang="en-US" sz="1600" b="0" i="0" dirty="0">
                <a:effectLst/>
              </a:rPr>
              <a:t> includes both </a:t>
            </a:r>
            <a:r>
              <a:rPr lang="en-US" sz="1600" i="0" dirty="0">
                <a:effectLst/>
              </a:rPr>
              <a:t>quantitative formulas (things that can be turned into numbers) and</a:t>
            </a:r>
            <a:r>
              <a:rPr lang="en-US" sz="1600" dirty="0"/>
              <a:t> </a:t>
            </a:r>
            <a:r>
              <a:rPr lang="en-US" sz="1600" i="0" dirty="0">
                <a:effectLst/>
              </a:rPr>
              <a:t>qualitative evaluations (non-numerical).</a:t>
            </a:r>
          </a:p>
          <a:p>
            <a:pPr algn="ctr"/>
            <a:endParaRPr lang="en-US" sz="1600" dirty="0">
              <a:cs typeface="Poppins" panose="00000500000000000000" pitchFamily="2" charset="0"/>
            </a:endParaRPr>
          </a:p>
          <a:p>
            <a:pPr algn="ctr"/>
            <a:r>
              <a:rPr lang="en-US" sz="1600" dirty="0">
                <a:cs typeface="Poppins" panose="00000500000000000000" pitchFamily="2" charset="0"/>
              </a:rPr>
              <a:t>Common </a:t>
            </a:r>
            <a:r>
              <a:rPr lang="en-US" sz="1600" b="1" dirty="0">
                <a:cs typeface="Poppins" panose="00000500000000000000" pitchFamily="2" charset="0"/>
              </a:rPr>
              <a:t>quantitative (numerical) factors </a:t>
            </a:r>
            <a:r>
              <a:rPr lang="en-US" sz="1600" dirty="0">
                <a:cs typeface="Poppins" panose="00000500000000000000" pitchFamily="2" charset="0"/>
              </a:rPr>
              <a:t>include:</a:t>
            </a:r>
          </a:p>
        </p:txBody>
      </p:sp>
    </p:spTree>
    <p:extLst>
      <p:ext uri="{BB962C8B-B14F-4D97-AF65-F5344CB8AC3E}">
        <p14:creationId xmlns:p14="http://schemas.microsoft.com/office/powerpoint/2010/main" val="4082485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8135D8-DA06-1A47-4A4E-A7A475C8D8CA}"/>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2" name="TextBox 1">
            <a:extLst>
              <a:ext uri="{FF2B5EF4-FFF2-40B4-BE49-F238E27FC236}">
                <a16:creationId xmlns:a16="http://schemas.microsoft.com/office/drawing/2014/main" id="{3F4E3C94-9D8A-29E5-02B9-4AE894ACF4B0}"/>
              </a:ext>
            </a:extLst>
          </p:cNvPr>
          <p:cNvSpPr txBox="1"/>
          <p:nvPr/>
        </p:nvSpPr>
        <p:spPr>
          <a:xfrm>
            <a:off x="279918" y="634753"/>
            <a:ext cx="8537511" cy="3658437"/>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Purpose</a:t>
            </a:r>
            <a:endParaRPr lang="en-US" dirty="0">
              <a:latin typeface="Poppins" panose="00000500000000000000" pitchFamily="2" charset="0"/>
              <a:cs typeface="Poppins" panose="00000500000000000000" pitchFamily="2" charset="0"/>
            </a:endParaRPr>
          </a:p>
          <a:p>
            <a:endParaRPr lang="en-US" dirty="0">
              <a:latin typeface="Poppins" panose="00000500000000000000" pitchFamily="2" charset="0"/>
              <a:cs typeface="Poppins" panose="00000500000000000000" pitchFamily="2" charset="0"/>
            </a:endParaRPr>
          </a:p>
          <a:p>
            <a:pPr algn="ctr">
              <a:lnSpc>
                <a:spcPct val="150000"/>
              </a:lnSpc>
            </a:pPr>
            <a:r>
              <a:rPr lang="en-US" sz="1600" dirty="0">
                <a:latin typeface="Poppins" panose="00000500000000000000" pitchFamily="2" charset="0"/>
                <a:cs typeface="Poppins" panose="00000500000000000000" pitchFamily="2" charset="0"/>
              </a:rPr>
              <a:t>The purpose of this presentation is to introduce the variety of ways in which a business can obtain the money (funds) to grow or meet key needs (known as financing); we introduce various types of financing and then introduce some initial considerations that an entrepreneur should be familiar with before proceeding with pursuing financing, prominently including: creditworthiness, due diligence performed by investors (and banks), and establishing a banking relationship. As displayed on the next slide, this presentation is best considered following the </a:t>
            </a:r>
            <a:r>
              <a:rPr lang="en-US" sz="1600" u="sng" dirty="0">
                <a:latin typeface="Poppins" panose="00000500000000000000" pitchFamily="2" charset="0"/>
                <a:cs typeface="Poppins" panose="00000500000000000000" pitchFamily="2" charset="0"/>
              </a:rPr>
              <a:t>Financial Management</a:t>
            </a:r>
            <a:r>
              <a:rPr lang="en-US" sz="1600" dirty="0">
                <a:latin typeface="Poppins" panose="00000500000000000000" pitchFamily="2" charset="0"/>
                <a:cs typeface="Poppins" panose="00000500000000000000" pitchFamily="2" charset="0"/>
              </a:rPr>
              <a:t> presentation.</a:t>
            </a:r>
          </a:p>
        </p:txBody>
      </p:sp>
      <p:sp>
        <p:nvSpPr>
          <p:cNvPr id="3" name="TextBox 2">
            <a:extLst>
              <a:ext uri="{FF2B5EF4-FFF2-40B4-BE49-F238E27FC236}">
                <a16:creationId xmlns:a16="http://schemas.microsoft.com/office/drawing/2014/main" id="{1B1971A9-8F3D-5AED-5295-D7FD6D5C8B96}"/>
              </a:ext>
            </a:extLst>
          </p:cNvPr>
          <p:cNvSpPr txBox="1"/>
          <p:nvPr/>
        </p:nvSpPr>
        <p:spPr>
          <a:xfrm>
            <a:off x="683714" y="4473795"/>
            <a:ext cx="7776571" cy="2031325"/>
          </a:xfrm>
          <a:prstGeom prst="rect">
            <a:avLst/>
          </a:prstGeom>
          <a:noFill/>
        </p:spPr>
        <p:txBody>
          <a:bodyPr wrap="square">
            <a:spAutoFit/>
          </a:bodyPr>
          <a:lstStyle/>
          <a:p>
            <a:pPr algn="ctr"/>
            <a:r>
              <a:rPr lang="en-US" sz="1400" b="1" dirty="0"/>
              <a:t>Disclaimer: </a:t>
            </a:r>
          </a:p>
          <a:p>
            <a:pPr algn="ctr"/>
            <a:r>
              <a:rPr lang="en-US" sz="1400" dirty="0"/>
              <a:t>The information provided in this content does not, and is not intended to constitute: legal advice, accounting, tax, financial advice, an offer to buy or sell securities, nor is it intended as financial or investment advice; instead, all information, content, and materials available in this content are for general educational purposes only. Information in this content may not constitute the most up-to-date legal, financial, accounting, financial, or investment information.  The content may contain links to other third-party websites and to content generated by third parties.  Such links and content are only for the convenience of the user; the authors of this content do not recommend or endorse the content of any third-party sites or content.</a:t>
            </a:r>
          </a:p>
        </p:txBody>
      </p:sp>
    </p:spTree>
    <p:extLst>
      <p:ext uri="{BB962C8B-B14F-4D97-AF65-F5344CB8AC3E}">
        <p14:creationId xmlns:p14="http://schemas.microsoft.com/office/powerpoint/2010/main" val="1112582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3" name="TextBox 2">
            <a:extLst>
              <a:ext uri="{FF2B5EF4-FFF2-40B4-BE49-F238E27FC236}">
                <a16:creationId xmlns:a16="http://schemas.microsoft.com/office/drawing/2014/main" id="{9C52C5C1-DBF3-866C-F9C3-5F3B114507DD}"/>
              </a:ext>
            </a:extLst>
          </p:cNvPr>
          <p:cNvSpPr txBox="1"/>
          <p:nvPr/>
        </p:nvSpPr>
        <p:spPr>
          <a:xfrm>
            <a:off x="254000" y="633321"/>
            <a:ext cx="8277860" cy="6001643"/>
          </a:xfrm>
          <a:prstGeom prst="rect">
            <a:avLst/>
          </a:prstGeom>
          <a:noFill/>
        </p:spPr>
        <p:txBody>
          <a:bodyPr wrap="square" rtlCol="0">
            <a:spAutoFit/>
          </a:bodyPr>
          <a:lstStyle/>
          <a:p>
            <a:r>
              <a:rPr lang="en-US" sz="1600" dirty="0"/>
              <a:t>One important aspect of creditworthiness is </a:t>
            </a:r>
            <a:r>
              <a:rPr lang="en-US" sz="1600" b="1" dirty="0"/>
              <a:t>collateral</a:t>
            </a:r>
            <a:r>
              <a:rPr lang="en-US" sz="1600" dirty="0"/>
              <a:t>; important forms of collateral for lenders, and sometimes investors, include:</a:t>
            </a:r>
          </a:p>
          <a:p>
            <a:endParaRPr lang="en-US" sz="1600" dirty="0"/>
          </a:p>
          <a:p>
            <a:pPr marL="285750" indent="-285750">
              <a:buFont typeface="Arial" panose="020B0604020202020204" pitchFamily="34" charset="0"/>
              <a:buChar char="•"/>
            </a:pPr>
            <a:r>
              <a:rPr lang="en-US" sz="1600" dirty="0"/>
              <a:t>Real estate;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Equipment and machinery;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Other physical assets (e.g., furniture);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Cash or cash equivalents;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Contracts and purchase orders;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Accounts receivable;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Securities or investments;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Licenses or permits that are transferrable;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Intellectual property – including patents, trademarks, or copyrights;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Inventory – including raw materials and finished goods;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Personal guarantees by the owner(s).</a:t>
            </a:r>
          </a:p>
        </p:txBody>
      </p:sp>
    </p:spTree>
    <p:extLst>
      <p:ext uri="{BB962C8B-B14F-4D97-AF65-F5344CB8AC3E}">
        <p14:creationId xmlns:p14="http://schemas.microsoft.com/office/powerpoint/2010/main" val="3544329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0" y="523220"/>
            <a:ext cx="8769573" cy="400110"/>
          </a:xfrm>
          <a:prstGeom prst="rect">
            <a:avLst/>
          </a:prstGeom>
          <a:noFill/>
        </p:spPr>
        <p:txBody>
          <a:bodyPr wrap="square" rtlCol="0">
            <a:spAutoFit/>
          </a:bodyPr>
          <a:lstStyle/>
          <a:p>
            <a:pPr algn="ctr"/>
            <a:r>
              <a:rPr lang="en-US" sz="2000" b="1" dirty="0">
                <a:latin typeface="Poppins" panose="00000500000000000000" pitchFamily="2" charset="0"/>
                <a:cs typeface="Poppins" panose="00000500000000000000" pitchFamily="2" charset="0"/>
              </a:rPr>
              <a:t>What are business credit scores based on?</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5" name="TextBox 4">
            <a:extLst>
              <a:ext uri="{FF2B5EF4-FFF2-40B4-BE49-F238E27FC236}">
                <a16:creationId xmlns:a16="http://schemas.microsoft.com/office/drawing/2014/main" id="{0F4FED25-224C-D90F-8A0C-F9EAC2FC0095}"/>
              </a:ext>
            </a:extLst>
          </p:cNvPr>
          <p:cNvSpPr txBox="1"/>
          <p:nvPr/>
        </p:nvSpPr>
        <p:spPr>
          <a:xfrm>
            <a:off x="308486" y="923330"/>
            <a:ext cx="8527020" cy="338554"/>
          </a:xfrm>
          <a:prstGeom prst="rect">
            <a:avLst/>
          </a:prstGeom>
          <a:noFill/>
        </p:spPr>
        <p:txBody>
          <a:bodyPr wrap="square" rtlCol="0">
            <a:spAutoFit/>
          </a:bodyPr>
          <a:lstStyle/>
          <a:p>
            <a:pPr algn="ctr"/>
            <a:r>
              <a:rPr lang="en-US" sz="1600" dirty="0">
                <a:latin typeface="Poppins" panose="00000500000000000000" pitchFamily="2" charset="0"/>
                <a:cs typeface="Poppins" panose="00000500000000000000" pitchFamily="2" charset="0"/>
              </a:rPr>
              <a:t>Credit scores for small businesses are based upon several factors including:</a:t>
            </a:r>
          </a:p>
        </p:txBody>
      </p:sp>
      <p:graphicFrame>
        <p:nvGraphicFramePr>
          <p:cNvPr id="8" name="Table 7">
            <a:extLst>
              <a:ext uri="{FF2B5EF4-FFF2-40B4-BE49-F238E27FC236}">
                <a16:creationId xmlns:a16="http://schemas.microsoft.com/office/drawing/2014/main" id="{F8766438-BF92-38BF-9D04-4EA82EAD90D8}"/>
              </a:ext>
            </a:extLst>
          </p:cNvPr>
          <p:cNvGraphicFramePr>
            <a:graphicFrameLocks noGrp="1"/>
          </p:cNvGraphicFramePr>
          <p:nvPr/>
        </p:nvGraphicFramePr>
        <p:xfrm>
          <a:off x="187210" y="1323440"/>
          <a:ext cx="8769573" cy="5288280"/>
        </p:xfrm>
        <a:graphic>
          <a:graphicData uri="http://schemas.openxmlformats.org/drawingml/2006/table">
            <a:tbl>
              <a:tblPr firstRow="1" bandRow="1">
                <a:tableStyleId>{5C22544A-7EE6-4342-B048-85BDC9FD1C3A}</a:tableStyleId>
              </a:tblPr>
              <a:tblGrid>
                <a:gridCol w="1387595">
                  <a:extLst>
                    <a:ext uri="{9D8B030D-6E8A-4147-A177-3AD203B41FA5}">
                      <a16:colId xmlns:a16="http://schemas.microsoft.com/office/drawing/2014/main" val="2736446824"/>
                    </a:ext>
                  </a:extLst>
                </a:gridCol>
                <a:gridCol w="7381978">
                  <a:extLst>
                    <a:ext uri="{9D8B030D-6E8A-4147-A177-3AD203B41FA5}">
                      <a16:colId xmlns:a16="http://schemas.microsoft.com/office/drawing/2014/main" val="2141558718"/>
                    </a:ext>
                  </a:extLst>
                </a:gridCol>
              </a:tblGrid>
              <a:tr h="216840">
                <a:tc>
                  <a:txBody>
                    <a:bodyPr/>
                    <a:lstStyle/>
                    <a:p>
                      <a:r>
                        <a:rPr lang="en-US" sz="1300" dirty="0">
                          <a:solidFill>
                            <a:schemeClr val="tx1"/>
                          </a:solidFill>
                        </a:rPr>
                        <a:t>Factor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a:solidFill>
                            <a:schemeClr val="tx1"/>
                          </a:solidFill>
                        </a:rPr>
                        <a:t>Explanation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8488489"/>
                  </a:ext>
                </a:extLst>
              </a:tr>
              <a:tr h="672203">
                <a:tc>
                  <a:txBody>
                    <a:bodyPr/>
                    <a:lstStyle/>
                    <a:p>
                      <a:r>
                        <a:rPr lang="en-US" sz="1300" b="1" dirty="0">
                          <a:solidFill>
                            <a:schemeClr val="tx1"/>
                          </a:solidFill>
                        </a:rPr>
                        <a:t>Consistency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a:solidFill>
                            <a:schemeClr val="tx1"/>
                          </a:solidFill>
                        </a:rPr>
                        <a:t>Making on-time payments to those you owe money to (creditors) including the government (paying your taxes); if late, ensuring payments as soon as possible and then resolving any instances of collections, bankruptcies, or tax liens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3316660"/>
                  </a:ext>
                </a:extLst>
              </a:tr>
              <a:tr h="520415">
                <a:tc>
                  <a:txBody>
                    <a:bodyPr/>
                    <a:lstStyle/>
                    <a:p>
                      <a:r>
                        <a:rPr lang="en-US" sz="1300" b="1" dirty="0">
                          <a:solidFill>
                            <a:schemeClr val="tx1"/>
                          </a:solidFill>
                        </a:rPr>
                        <a:t>Utilization of existing credit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a:solidFill>
                            <a:schemeClr val="tx1"/>
                          </a:solidFill>
                        </a:rPr>
                        <a:t>Having more credit available than what you have already used will often help – this is a ratio (used/available) so a lower ratio is better via either less credit used or more credit available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0092194"/>
                  </a:ext>
                </a:extLst>
              </a:tr>
              <a:tr h="368627">
                <a:tc>
                  <a:txBody>
                    <a:bodyPr/>
                    <a:lstStyle/>
                    <a:p>
                      <a:r>
                        <a:rPr lang="en-US" sz="1300" b="1" dirty="0">
                          <a:solidFill>
                            <a:schemeClr val="tx1"/>
                          </a:solidFill>
                        </a:rPr>
                        <a:t>New lines of credit opened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a:solidFill>
                            <a:schemeClr val="tx1"/>
                          </a:solidFill>
                        </a:rPr>
                        <a:t>Having few to no new lines of credit opened within the recent past (for example, six months) will help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324758"/>
                  </a:ext>
                </a:extLst>
              </a:tr>
              <a:tr h="520415">
                <a:tc>
                  <a:txBody>
                    <a:bodyPr/>
                    <a:lstStyle/>
                    <a:p>
                      <a:r>
                        <a:rPr lang="en-US" sz="1300" b="1" dirty="0">
                          <a:solidFill>
                            <a:schemeClr val="tx1"/>
                          </a:solidFill>
                        </a:rPr>
                        <a:t>A diversity of accounts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a:solidFill>
                            <a:schemeClr val="tx1"/>
                          </a:solidFill>
                        </a:rPr>
                        <a:t>As long as it does not violate the above two factors, it is often beneficial to have a diversity of different lines of credit – for example business credit cards, vendor accounts, and small business loans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76481"/>
                  </a:ext>
                </a:extLst>
              </a:tr>
              <a:tr h="368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Personal credit</a:t>
                      </a:r>
                    </a:p>
                    <a:p>
                      <a:endParaRPr lang="en-US" sz="13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a:solidFill>
                            <a:schemeClr val="tx1"/>
                          </a:solidFill>
                        </a:rPr>
                        <a:t>The personal credit of you and other business principals (e.g., co-owners and any guarantors) can positively affect your business credit score – but also hurt it if one or more persons’ personal credit reports are sub-optimal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2778076"/>
                  </a:ext>
                </a:extLst>
              </a:tr>
              <a:tr h="672203">
                <a:tc>
                  <a:txBody>
                    <a:bodyPr/>
                    <a:lstStyle/>
                    <a:p>
                      <a:r>
                        <a:rPr lang="en-US" sz="1300" b="1" dirty="0">
                          <a:solidFill>
                            <a:schemeClr val="tx1"/>
                          </a:solidFill>
                        </a:rPr>
                        <a:t>Age of business and/or age of financial accounts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a:solidFill>
                            <a:schemeClr val="tx1"/>
                          </a:solidFill>
                        </a:rPr>
                        <a:t>Having a more well-established business will help – as long as your track record with the above factors is positive; often this track record is established through the age of your financial accounts (like bank accounts), both the oldest account and the average age of your lines of credit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21588"/>
                  </a:ext>
                </a:extLst>
              </a:tr>
              <a:tr h="672203">
                <a:tc>
                  <a:txBody>
                    <a:bodyPr/>
                    <a:lstStyle/>
                    <a:p>
                      <a:r>
                        <a:rPr lang="en-US" sz="1300" b="1" dirty="0">
                          <a:solidFill>
                            <a:schemeClr val="tx1"/>
                          </a:solidFill>
                        </a:rPr>
                        <a:t>Business financial 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a:solidFill>
                            <a:schemeClr val="tx1"/>
                          </a:solidFill>
                        </a:rPr>
                        <a:t>Beyond the above, a variety of factors are considered, including: your cash flow, any cash resources or reserves, any collateral (such as heave machinery, real estate, inventory, stocks/bonds,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5431861"/>
                  </a:ext>
                </a:extLst>
              </a:tr>
            </a:tbl>
          </a:graphicData>
        </a:graphic>
      </p:graphicFrame>
    </p:spTree>
    <p:extLst>
      <p:ext uri="{BB962C8B-B14F-4D97-AF65-F5344CB8AC3E}">
        <p14:creationId xmlns:p14="http://schemas.microsoft.com/office/powerpoint/2010/main" val="856294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13188"/>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What if my business does not have credit yet?</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5" name="TextBox 4">
            <a:extLst>
              <a:ext uri="{FF2B5EF4-FFF2-40B4-BE49-F238E27FC236}">
                <a16:creationId xmlns:a16="http://schemas.microsoft.com/office/drawing/2014/main" id="{0F4FED25-224C-D90F-8A0C-F9EAC2FC0095}"/>
              </a:ext>
            </a:extLst>
          </p:cNvPr>
          <p:cNvSpPr txBox="1"/>
          <p:nvPr/>
        </p:nvSpPr>
        <p:spPr>
          <a:xfrm>
            <a:off x="429765" y="974853"/>
            <a:ext cx="8284463" cy="584775"/>
          </a:xfrm>
          <a:prstGeom prst="rect">
            <a:avLst/>
          </a:prstGeom>
          <a:noFill/>
        </p:spPr>
        <p:txBody>
          <a:bodyPr wrap="square" rtlCol="0">
            <a:spAutoFit/>
          </a:bodyPr>
          <a:lstStyle/>
          <a:p>
            <a:pPr algn="ctr"/>
            <a:r>
              <a:rPr lang="en-US" sz="1600" dirty="0">
                <a:latin typeface="Poppins" panose="00000500000000000000" pitchFamily="2" charset="0"/>
                <a:cs typeface="Poppins" panose="00000500000000000000" pitchFamily="2" charset="0"/>
              </a:rPr>
              <a:t>New businesses might not have creditworthiness due simply to them being new, here are some tips about how to establish credit:</a:t>
            </a:r>
          </a:p>
        </p:txBody>
      </p:sp>
      <p:graphicFrame>
        <p:nvGraphicFramePr>
          <p:cNvPr id="8" name="Table 7">
            <a:extLst>
              <a:ext uri="{FF2B5EF4-FFF2-40B4-BE49-F238E27FC236}">
                <a16:creationId xmlns:a16="http://schemas.microsoft.com/office/drawing/2014/main" id="{F8766438-BF92-38BF-9D04-4EA82EAD90D8}"/>
              </a:ext>
            </a:extLst>
          </p:cNvPr>
          <p:cNvGraphicFramePr>
            <a:graphicFrameLocks noGrp="1"/>
          </p:cNvGraphicFramePr>
          <p:nvPr>
            <p:extLst>
              <p:ext uri="{D42A27DB-BD31-4B8C-83A1-F6EECF244321}">
                <p14:modId xmlns:p14="http://schemas.microsoft.com/office/powerpoint/2010/main" val="3772920348"/>
              </p:ext>
            </p:extLst>
          </p:nvPr>
        </p:nvGraphicFramePr>
        <p:xfrm>
          <a:off x="187213" y="1559628"/>
          <a:ext cx="8769573" cy="5120640"/>
        </p:xfrm>
        <a:graphic>
          <a:graphicData uri="http://schemas.openxmlformats.org/drawingml/2006/table">
            <a:tbl>
              <a:tblPr firstRow="1" bandRow="1">
                <a:tableStyleId>{5C22544A-7EE6-4342-B048-85BDC9FD1C3A}</a:tableStyleId>
              </a:tblPr>
              <a:tblGrid>
                <a:gridCol w="1171689">
                  <a:extLst>
                    <a:ext uri="{9D8B030D-6E8A-4147-A177-3AD203B41FA5}">
                      <a16:colId xmlns:a16="http://schemas.microsoft.com/office/drawing/2014/main" val="2736446824"/>
                    </a:ext>
                  </a:extLst>
                </a:gridCol>
                <a:gridCol w="7597884">
                  <a:extLst>
                    <a:ext uri="{9D8B030D-6E8A-4147-A177-3AD203B41FA5}">
                      <a16:colId xmlns:a16="http://schemas.microsoft.com/office/drawing/2014/main" val="2141558718"/>
                    </a:ext>
                  </a:extLst>
                </a:gridCol>
              </a:tblGrid>
              <a:tr h="216840">
                <a:tc>
                  <a:txBody>
                    <a:bodyPr/>
                    <a:lstStyle/>
                    <a:p>
                      <a:r>
                        <a:rPr lang="en-US" sz="1200" dirty="0">
                          <a:solidFill>
                            <a:schemeClr val="tx1"/>
                          </a:solidFill>
                        </a:rPr>
                        <a:t>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Explanation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8488489"/>
                  </a:ext>
                </a:extLst>
              </a:tr>
              <a:tr h="672203">
                <a:tc>
                  <a:txBody>
                    <a:bodyPr/>
                    <a:lstStyle/>
                    <a:p>
                      <a:r>
                        <a:rPr lang="en-US" sz="1200" b="1" dirty="0">
                          <a:solidFill>
                            <a:schemeClr val="tx1"/>
                          </a:solidFill>
                        </a:rPr>
                        <a:t>1. Get your personal credit in order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Start with reviewing your credit reports to check to see what negative factors, if any, might be limiting your score. Be sure to pay bills on time, reduce credit card balances, minimize new lines of credit, but ensure that you have a large amount of credit available through multiple different credit cards – often by keeping old cards open.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9286974"/>
                  </a:ext>
                </a:extLst>
              </a:tr>
              <a:tr h="672203">
                <a:tc>
                  <a:txBody>
                    <a:bodyPr/>
                    <a:lstStyle/>
                    <a:p>
                      <a:r>
                        <a:rPr lang="en-US" sz="1200" b="1" dirty="0">
                          <a:solidFill>
                            <a:schemeClr val="tx1"/>
                          </a:solidFill>
                        </a:rPr>
                        <a:t>2. Get registered and make your business official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The first step in establishing credit is to make sure your business is officially established and registered (see the </a:t>
                      </a:r>
                      <a:r>
                        <a:rPr lang="en-US" sz="1200" u="sng" dirty="0">
                          <a:solidFill>
                            <a:schemeClr val="tx1"/>
                          </a:solidFill>
                        </a:rPr>
                        <a:t>Business Formation and Governance</a:t>
                      </a:r>
                      <a:r>
                        <a:rPr lang="en-US" sz="1200" u="none" dirty="0">
                          <a:solidFill>
                            <a:schemeClr val="tx1"/>
                          </a:solidFill>
                        </a:rPr>
                        <a:t> presentation); part of this is ensuring that your business </a:t>
                      </a:r>
                      <a:r>
                        <a:rPr lang="en-US" sz="1200" i="1" u="none" dirty="0">
                          <a:solidFill>
                            <a:schemeClr val="tx1"/>
                          </a:solidFill>
                        </a:rPr>
                        <a:t>looks </a:t>
                      </a:r>
                      <a:r>
                        <a:rPr lang="en-US" sz="1200" i="0" u="none" dirty="0">
                          <a:solidFill>
                            <a:schemeClr val="tx1"/>
                          </a:solidFill>
                        </a:rPr>
                        <a:t>official, so get a professional email address and website. Finally, be sure to get an EIN and then a D-U-N-S number – the identified with a major credit reporting agency Dun &amp; Bradstreet (D&amp;B).</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3316660"/>
                  </a:ext>
                </a:extLst>
              </a:tr>
              <a:tr h="520415">
                <a:tc>
                  <a:txBody>
                    <a:bodyPr/>
                    <a:lstStyle/>
                    <a:p>
                      <a:r>
                        <a:rPr lang="en-US" sz="1200" b="1" dirty="0">
                          <a:solidFill>
                            <a:schemeClr val="tx1"/>
                          </a:solidFill>
                        </a:rPr>
                        <a:t>3. Open a bank account and build a relationship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Open a bank account and physically meet with a representative of the bank that you are likely to have a longer-term relationship with (e.g., someone at a branch you would go to or who is responsible for business account); consider opening multiple bank accounts – especially if different banks have different advantages (e.g., if one offers a low-interest credit card and another offers attractive business loans).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2293557"/>
                  </a:ext>
                </a:extLst>
              </a:tr>
              <a:tr h="520415">
                <a:tc>
                  <a:txBody>
                    <a:bodyPr/>
                    <a:lstStyle/>
                    <a:p>
                      <a:r>
                        <a:rPr lang="en-US" sz="1200" b="1" dirty="0">
                          <a:solidFill>
                            <a:schemeClr val="tx1"/>
                          </a:solidFill>
                        </a:rPr>
                        <a:t>4. Get accounts that report to credit bureaus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As mentioned in the presentation above, there are many ways to get credit, but not all of them will report your on-time payments. To establish credit, you need your good behavior to be reported. Business credits cards will be particularly helpful here – but so to will small loans from banks or lines of credit. If you can’t qualify for a traditional credit card, start with a secured credit card that requires a deposit as collateral. For vendors and suppliers, make sure they report payments to credit bureaus.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0092194"/>
                  </a:ext>
                </a:extLst>
              </a:tr>
              <a:tr h="368627">
                <a:tc>
                  <a:txBody>
                    <a:bodyPr/>
                    <a:lstStyle/>
                    <a:p>
                      <a:r>
                        <a:rPr lang="en-US" sz="1200" b="1" dirty="0">
                          <a:solidFill>
                            <a:schemeClr val="tx1"/>
                          </a:solidFill>
                        </a:rPr>
                        <a:t>4. Monitor your credit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Keep careful track of your credit to see what positive/negative effect, if any, different actions have on your credit. Consider signing up for credit monitoring services or regularly checking major credit bureaus like Dun &amp; Bradstreet, Experian, or Equifax.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324758"/>
                  </a:ext>
                </a:extLst>
              </a:tr>
            </a:tbl>
          </a:graphicData>
        </a:graphic>
      </p:graphicFrame>
    </p:spTree>
    <p:extLst>
      <p:ext uri="{BB962C8B-B14F-4D97-AF65-F5344CB8AC3E}">
        <p14:creationId xmlns:p14="http://schemas.microsoft.com/office/powerpoint/2010/main" val="816689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4980" y="515691"/>
            <a:ext cx="8769573" cy="400110"/>
          </a:xfrm>
          <a:prstGeom prst="rect">
            <a:avLst/>
          </a:prstGeom>
          <a:noFill/>
        </p:spPr>
        <p:txBody>
          <a:bodyPr wrap="square" rtlCol="0">
            <a:spAutoFit/>
          </a:bodyPr>
          <a:lstStyle/>
          <a:p>
            <a:pPr algn="ctr"/>
            <a:r>
              <a:rPr lang="en-US" sz="2000" b="1" dirty="0">
                <a:latin typeface="Poppins" panose="00000500000000000000" pitchFamily="2" charset="0"/>
                <a:cs typeface="Poppins" panose="00000500000000000000" pitchFamily="2" charset="0"/>
              </a:rPr>
              <a:t>What is creditworthiness based on?</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3" name="TextBox 2">
            <a:extLst>
              <a:ext uri="{FF2B5EF4-FFF2-40B4-BE49-F238E27FC236}">
                <a16:creationId xmlns:a16="http://schemas.microsoft.com/office/drawing/2014/main" id="{7C083E93-1CE9-DDE6-556B-BE3438D3C888}"/>
              </a:ext>
            </a:extLst>
          </p:cNvPr>
          <p:cNvSpPr txBox="1"/>
          <p:nvPr/>
        </p:nvSpPr>
        <p:spPr>
          <a:xfrm>
            <a:off x="342900" y="915801"/>
            <a:ext cx="8611653" cy="1569660"/>
          </a:xfrm>
          <a:prstGeom prst="rect">
            <a:avLst/>
          </a:prstGeom>
          <a:noFill/>
        </p:spPr>
        <p:txBody>
          <a:bodyPr wrap="square" rtlCol="0">
            <a:spAutoFit/>
          </a:bodyPr>
          <a:lstStyle/>
          <a:p>
            <a:pPr algn="ctr"/>
            <a:r>
              <a:rPr lang="en-US" sz="1600" b="0" i="0" dirty="0">
                <a:effectLst/>
              </a:rPr>
              <a:t>Banks use a </a:t>
            </a:r>
            <a:r>
              <a:rPr lang="en-US" sz="1600" i="0" dirty="0">
                <a:effectLst/>
              </a:rPr>
              <a:t>combination of methods </a:t>
            </a:r>
            <a:r>
              <a:rPr lang="en-US" sz="1600" b="0" i="0" dirty="0">
                <a:effectLst/>
              </a:rPr>
              <a:t>to assess the creditworthiness of small business owners – a creditworthiness analysis - </a:t>
            </a:r>
            <a:r>
              <a:rPr lang="en-US" sz="1600" dirty="0"/>
              <a:t> that</a:t>
            </a:r>
            <a:r>
              <a:rPr lang="en-US" sz="1600" b="0" i="0" dirty="0">
                <a:effectLst/>
              </a:rPr>
              <a:t> includes both </a:t>
            </a:r>
            <a:r>
              <a:rPr lang="en-US" sz="1600" i="0" dirty="0">
                <a:effectLst/>
              </a:rPr>
              <a:t>quantitative formulas (things that can be turned into numbers) and</a:t>
            </a:r>
            <a:r>
              <a:rPr lang="en-US" sz="1600" dirty="0"/>
              <a:t> </a:t>
            </a:r>
            <a:r>
              <a:rPr lang="en-US" sz="1600" i="0" dirty="0">
                <a:effectLst/>
              </a:rPr>
              <a:t>qualitative evaluations (non-numerical).</a:t>
            </a:r>
          </a:p>
          <a:p>
            <a:pPr algn="ctr"/>
            <a:endParaRPr lang="en-US" sz="1600" dirty="0">
              <a:cs typeface="Poppins" panose="00000500000000000000" pitchFamily="2" charset="0"/>
            </a:endParaRPr>
          </a:p>
          <a:p>
            <a:pPr algn="ctr"/>
            <a:r>
              <a:rPr lang="en-US" sz="1600" dirty="0">
                <a:cs typeface="Poppins" panose="00000500000000000000" pitchFamily="2" charset="0"/>
              </a:rPr>
              <a:t>Common </a:t>
            </a:r>
            <a:r>
              <a:rPr lang="en-US" sz="1600" b="1" dirty="0">
                <a:cs typeface="Poppins" panose="00000500000000000000" pitchFamily="2" charset="0"/>
              </a:rPr>
              <a:t>qualitative (non-numerical) factors </a:t>
            </a:r>
            <a:r>
              <a:rPr lang="en-US" sz="1600" dirty="0">
                <a:cs typeface="Poppins" panose="00000500000000000000" pitchFamily="2" charset="0"/>
              </a:rPr>
              <a:t>include:</a:t>
            </a:r>
          </a:p>
        </p:txBody>
      </p:sp>
      <p:graphicFrame>
        <p:nvGraphicFramePr>
          <p:cNvPr id="4" name="Table 3">
            <a:extLst>
              <a:ext uri="{FF2B5EF4-FFF2-40B4-BE49-F238E27FC236}">
                <a16:creationId xmlns:a16="http://schemas.microsoft.com/office/drawing/2014/main" id="{C195326B-B6F8-C8CD-573E-CF1CB1D2450C}"/>
              </a:ext>
            </a:extLst>
          </p:cNvPr>
          <p:cNvGraphicFramePr>
            <a:graphicFrameLocks noGrp="1"/>
          </p:cNvGraphicFramePr>
          <p:nvPr/>
        </p:nvGraphicFramePr>
        <p:xfrm>
          <a:off x="638802" y="2678278"/>
          <a:ext cx="7995684" cy="3394563"/>
        </p:xfrm>
        <a:graphic>
          <a:graphicData uri="http://schemas.openxmlformats.org/drawingml/2006/table">
            <a:tbl>
              <a:tblPr firstRow="1" bandRow="1">
                <a:tableStyleId>{5C22544A-7EE6-4342-B048-85BDC9FD1C3A}</a:tableStyleId>
              </a:tblPr>
              <a:tblGrid>
                <a:gridCol w="2626242">
                  <a:extLst>
                    <a:ext uri="{9D8B030D-6E8A-4147-A177-3AD203B41FA5}">
                      <a16:colId xmlns:a16="http://schemas.microsoft.com/office/drawing/2014/main" val="1204393174"/>
                    </a:ext>
                  </a:extLst>
                </a:gridCol>
                <a:gridCol w="5369442">
                  <a:extLst>
                    <a:ext uri="{9D8B030D-6E8A-4147-A177-3AD203B41FA5}">
                      <a16:colId xmlns:a16="http://schemas.microsoft.com/office/drawing/2014/main" val="3825606056"/>
                    </a:ext>
                  </a:extLst>
                </a:gridCol>
              </a:tblGrid>
              <a:tr h="342858">
                <a:tc>
                  <a:txBody>
                    <a:bodyPr/>
                    <a:lstStyle/>
                    <a:p>
                      <a:r>
                        <a:rPr lang="en-US" sz="1400" dirty="0">
                          <a:solidFill>
                            <a:schemeClr val="tx1"/>
                          </a:solidFill>
                        </a:rPr>
                        <a:t>Factor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Explanation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0287097"/>
                  </a:ext>
                </a:extLst>
              </a:tr>
              <a:tr h="678975">
                <a:tc>
                  <a:txBody>
                    <a:bodyPr/>
                    <a:lstStyle/>
                    <a:p>
                      <a:r>
                        <a:rPr lang="en-US" sz="1400" b="1" i="0" kern="1200" dirty="0">
                          <a:solidFill>
                            <a:schemeClr val="tx1"/>
                          </a:solidFill>
                          <a:effectLst/>
                          <a:latin typeface="+mn-lt"/>
                          <a:ea typeface="+mn-ea"/>
                          <a:cs typeface="+mn-cs"/>
                        </a:rPr>
                        <a:t>Personal and business history</a:t>
                      </a:r>
                      <a:endParaRPr lang="en-US" sz="1400" b="0" i="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indent="0"/>
                      <a:r>
                        <a:rPr lang="en-US" sz="1400" b="0" i="0" kern="1200" dirty="0">
                          <a:solidFill>
                            <a:schemeClr val="tx1"/>
                          </a:solidFill>
                          <a:effectLst/>
                          <a:latin typeface="+mn-lt"/>
                          <a:ea typeface="+mn-ea"/>
                          <a:cs typeface="+mn-cs"/>
                        </a:rPr>
                        <a:t>Past bankruptcies, payment histories, or defaults hurt creditworthiness but the owner’s positive experience and track record in the industry help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4599440"/>
                  </a:ext>
                </a:extLst>
              </a:tr>
              <a:tr h="6459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kern="1200" dirty="0">
                          <a:solidFill>
                            <a:schemeClr val="tx1"/>
                          </a:solidFill>
                          <a:effectLst/>
                          <a:latin typeface="+mn-lt"/>
                          <a:ea typeface="+mn-ea"/>
                          <a:cs typeface="+mn-cs"/>
                        </a:rPr>
                        <a:t>Industry risk</a:t>
                      </a: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i="0" kern="1200" dirty="0">
                          <a:solidFill>
                            <a:schemeClr val="tx1"/>
                          </a:solidFill>
                          <a:effectLst/>
                          <a:latin typeface="+mn-lt"/>
                          <a:ea typeface="+mn-ea"/>
                          <a:cs typeface="+mn-cs"/>
                        </a:rPr>
                        <a:t>Banks evaluate the risk profile of the industry (e.g., a tech startup may be considered riskier than a stable retail business)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5763624"/>
                  </a:ext>
                </a:extLst>
              </a:tr>
              <a:tr h="565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kern="1200" dirty="0">
                          <a:solidFill>
                            <a:schemeClr val="tx1"/>
                          </a:solidFill>
                          <a:effectLst/>
                          <a:latin typeface="+mn-lt"/>
                          <a:ea typeface="+mn-ea"/>
                          <a:cs typeface="+mn-cs"/>
                        </a:rPr>
                        <a:t>Purpose of the loan</a:t>
                      </a: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a:solidFill>
                            <a:schemeClr val="tx1"/>
                          </a:solidFill>
                          <a:effectLst/>
                          <a:latin typeface="+mn-lt"/>
                          <a:ea typeface="+mn-ea"/>
                          <a:cs typeface="+mn-cs"/>
                        </a:rPr>
                        <a:t>Lenders want to know how the funds will be used and whether the investment makes strategic sense for the business to succeed in the longer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5227696"/>
                  </a:ext>
                </a:extLst>
              </a:tr>
              <a:tr h="857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effectLst/>
                          <a:latin typeface="+mn-lt"/>
                        </a:rPr>
                        <a:t>Time in business</a:t>
                      </a: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i="0" kern="1200" dirty="0">
                          <a:solidFill>
                            <a:schemeClr val="tx1"/>
                          </a:solidFill>
                          <a:effectLst/>
                          <a:latin typeface="+mn-lt"/>
                          <a:ea typeface="+mn-ea"/>
                          <a:cs typeface="+mn-cs"/>
                        </a:rPr>
                        <a:t>Startups are riskier; established businesses with a history of profitability are more likely to secure funding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6067693"/>
                  </a:ext>
                </a:extLst>
              </a:tr>
            </a:tbl>
          </a:graphicData>
        </a:graphic>
      </p:graphicFrame>
    </p:spTree>
    <p:extLst>
      <p:ext uri="{BB962C8B-B14F-4D97-AF65-F5344CB8AC3E}">
        <p14:creationId xmlns:p14="http://schemas.microsoft.com/office/powerpoint/2010/main" val="2341583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64711"/>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What if my business credit score is low?</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5" name="TextBox 4">
            <a:extLst>
              <a:ext uri="{FF2B5EF4-FFF2-40B4-BE49-F238E27FC236}">
                <a16:creationId xmlns:a16="http://schemas.microsoft.com/office/drawing/2014/main" id="{0F4FED25-224C-D90F-8A0C-F9EAC2FC0095}"/>
              </a:ext>
            </a:extLst>
          </p:cNvPr>
          <p:cNvSpPr txBox="1"/>
          <p:nvPr/>
        </p:nvSpPr>
        <p:spPr>
          <a:xfrm>
            <a:off x="429767" y="1026376"/>
            <a:ext cx="8284463" cy="584775"/>
          </a:xfrm>
          <a:prstGeom prst="rect">
            <a:avLst/>
          </a:prstGeom>
          <a:noFill/>
        </p:spPr>
        <p:txBody>
          <a:bodyPr wrap="square" rtlCol="0">
            <a:spAutoFit/>
          </a:bodyPr>
          <a:lstStyle/>
          <a:p>
            <a:pPr algn="ctr"/>
            <a:r>
              <a:rPr lang="en-US" sz="1600" dirty="0">
                <a:latin typeface="Poppins" panose="00000500000000000000" pitchFamily="2" charset="0"/>
                <a:cs typeface="Poppins" panose="00000500000000000000" pitchFamily="2" charset="0"/>
              </a:rPr>
              <a:t>Repairing business credit can be accomplished with time and the right proactive moves, consider these options below:</a:t>
            </a:r>
          </a:p>
        </p:txBody>
      </p:sp>
      <p:sp>
        <p:nvSpPr>
          <p:cNvPr id="3" name="TextBox 2">
            <a:extLst>
              <a:ext uri="{FF2B5EF4-FFF2-40B4-BE49-F238E27FC236}">
                <a16:creationId xmlns:a16="http://schemas.microsoft.com/office/drawing/2014/main" id="{5DA4AAB5-B033-EC82-D11E-88C97A15497B}"/>
              </a:ext>
            </a:extLst>
          </p:cNvPr>
          <p:cNvSpPr txBox="1"/>
          <p:nvPr/>
        </p:nvSpPr>
        <p:spPr>
          <a:xfrm>
            <a:off x="888998" y="1806366"/>
            <a:ext cx="7366000" cy="830997"/>
          </a:xfrm>
          <a:prstGeom prst="rect">
            <a:avLst/>
          </a:prstGeom>
          <a:noFill/>
        </p:spPr>
        <p:txBody>
          <a:bodyPr wrap="square" rtlCol="0">
            <a:spAutoFit/>
          </a:bodyPr>
          <a:lstStyle/>
          <a:p>
            <a:pPr algn="ctr"/>
            <a:r>
              <a:rPr lang="en-US" sz="1600" b="1" dirty="0"/>
              <a:t>Regularly review your credit report and dispute any errors </a:t>
            </a:r>
            <a:r>
              <a:rPr lang="en-US" sz="1600" dirty="0"/>
              <a:t>or unrecognized accounts; be sure to do this with all three main credit bureaus: Dun &amp; Bradstreet, Equifax, &amp; Experian.</a:t>
            </a:r>
          </a:p>
        </p:txBody>
      </p:sp>
      <p:sp>
        <p:nvSpPr>
          <p:cNvPr id="4" name="TextBox 3">
            <a:extLst>
              <a:ext uri="{FF2B5EF4-FFF2-40B4-BE49-F238E27FC236}">
                <a16:creationId xmlns:a16="http://schemas.microsoft.com/office/drawing/2014/main" id="{8CE5CB33-E331-742A-A044-D6586DA276B7}"/>
              </a:ext>
            </a:extLst>
          </p:cNvPr>
          <p:cNvSpPr txBox="1"/>
          <p:nvPr/>
        </p:nvSpPr>
        <p:spPr>
          <a:xfrm>
            <a:off x="623555" y="2905743"/>
            <a:ext cx="2170446" cy="1077218"/>
          </a:xfrm>
          <a:prstGeom prst="rect">
            <a:avLst/>
          </a:prstGeom>
          <a:noFill/>
        </p:spPr>
        <p:txBody>
          <a:bodyPr wrap="square" rtlCol="0">
            <a:spAutoFit/>
          </a:bodyPr>
          <a:lstStyle/>
          <a:p>
            <a:pPr algn="ctr"/>
            <a:r>
              <a:rPr lang="en-US" sz="1600" b="1" dirty="0"/>
              <a:t>Pay bills on time </a:t>
            </a:r>
            <a:r>
              <a:rPr lang="en-US" sz="1600" dirty="0"/>
              <a:t>– set up automated payments if you might forget.</a:t>
            </a:r>
          </a:p>
        </p:txBody>
      </p:sp>
      <p:sp>
        <p:nvSpPr>
          <p:cNvPr id="6" name="TextBox 5">
            <a:extLst>
              <a:ext uri="{FF2B5EF4-FFF2-40B4-BE49-F238E27FC236}">
                <a16:creationId xmlns:a16="http://schemas.microsoft.com/office/drawing/2014/main" id="{F299D55B-4E07-29E7-28DA-6238F70EB9DC}"/>
              </a:ext>
            </a:extLst>
          </p:cNvPr>
          <p:cNvSpPr txBox="1"/>
          <p:nvPr/>
        </p:nvSpPr>
        <p:spPr>
          <a:xfrm>
            <a:off x="3082813" y="2943365"/>
            <a:ext cx="3098800" cy="2554545"/>
          </a:xfrm>
          <a:prstGeom prst="rect">
            <a:avLst/>
          </a:prstGeom>
          <a:noFill/>
        </p:spPr>
        <p:txBody>
          <a:bodyPr wrap="square" rtlCol="0">
            <a:spAutoFit/>
          </a:bodyPr>
          <a:lstStyle/>
          <a:p>
            <a:pPr algn="ctr"/>
            <a:r>
              <a:rPr lang="en-US" sz="1600" b="1" dirty="0"/>
              <a:t>Reduce your debt </a:t>
            </a:r>
            <a:r>
              <a:rPr lang="en-US" sz="1600" dirty="0"/>
              <a:t>by focusing on high-interest balances and where possible, establish a debt-repayment plan or negotiate terms with creditors; when renegotiating,  be sure to request written confirmation of new terms.</a:t>
            </a:r>
          </a:p>
        </p:txBody>
      </p:sp>
      <p:sp>
        <p:nvSpPr>
          <p:cNvPr id="7" name="TextBox 6">
            <a:extLst>
              <a:ext uri="{FF2B5EF4-FFF2-40B4-BE49-F238E27FC236}">
                <a16:creationId xmlns:a16="http://schemas.microsoft.com/office/drawing/2014/main" id="{B17BEFDC-B547-1C67-01A0-3DD272E4F104}"/>
              </a:ext>
            </a:extLst>
          </p:cNvPr>
          <p:cNvSpPr txBox="1"/>
          <p:nvPr/>
        </p:nvSpPr>
        <p:spPr>
          <a:xfrm>
            <a:off x="6350000" y="2943365"/>
            <a:ext cx="2606786" cy="2308324"/>
          </a:xfrm>
          <a:prstGeom prst="rect">
            <a:avLst/>
          </a:prstGeom>
          <a:noFill/>
        </p:spPr>
        <p:txBody>
          <a:bodyPr wrap="square" rtlCol="0">
            <a:spAutoFit/>
          </a:bodyPr>
          <a:lstStyle/>
          <a:p>
            <a:pPr algn="ctr"/>
            <a:r>
              <a:rPr lang="en-US" sz="1600" dirty="0"/>
              <a:t>Proactively maintain </a:t>
            </a:r>
            <a:r>
              <a:rPr lang="en-US" sz="1600" b="1" dirty="0"/>
              <a:t>positive communication and relationships with vendors and suppliers </a:t>
            </a:r>
            <a:r>
              <a:rPr lang="en-US" sz="1600" dirty="0"/>
              <a:t>– let them know if you will be late and ask them to report positive payment histories.</a:t>
            </a:r>
          </a:p>
        </p:txBody>
      </p:sp>
      <p:sp>
        <p:nvSpPr>
          <p:cNvPr id="9" name="TextBox 8">
            <a:extLst>
              <a:ext uri="{FF2B5EF4-FFF2-40B4-BE49-F238E27FC236}">
                <a16:creationId xmlns:a16="http://schemas.microsoft.com/office/drawing/2014/main" id="{CE7A36B5-2625-9A8A-DB9F-9EB77C8FE078}"/>
              </a:ext>
            </a:extLst>
          </p:cNvPr>
          <p:cNvSpPr txBox="1"/>
          <p:nvPr/>
        </p:nvSpPr>
        <p:spPr>
          <a:xfrm>
            <a:off x="187213" y="4251341"/>
            <a:ext cx="2606788" cy="1077218"/>
          </a:xfrm>
          <a:prstGeom prst="rect">
            <a:avLst/>
          </a:prstGeom>
          <a:noFill/>
        </p:spPr>
        <p:txBody>
          <a:bodyPr wrap="square" rtlCol="0">
            <a:spAutoFit/>
          </a:bodyPr>
          <a:lstStyle/>
          <a:p>
            <a:pPr algn="ctr"/>
            <a:r>
              <a:rPr lang="en-US" sz="1600" b="1" dirty="0"/>
              <a:t>Address any negative public records </a:t>
            </a:r>
            <a:r>
              <a:rPr lang="en-US" sz="1600" dirty="0"/>
              <a:t>such as tax liens, judgments, or bankruptcies.</a:t>
            </a:r>
          </a:p>
        </p:txBody>
      </p:sp>
      <p:sp>
        <p:nvSpPr>
          <p:cNvPr id="10" name="TextBox 9">
            <a:extLst>
              <a:ext uri="{FF2B5EF4-FFF2-40B4-BE49-F238E27FC236}">
                <a16:creationId xmlns:a16="http://schemas.microsoft.com/office/drawing/2014/main" id="{7D137C02-A5FB-90CD-962A-BEF979803B2A}"/>
              </a:ext>
            </a:extLst>
          </p:cNvPr>
          <p:cNvSpPr txBox="1"/>
          <p:nvPr/>
        </p:nvSpPr>
        <p:spPr>
          <a:xfrm>
            <a:off x="888998" y="5744574"/>
            <a:ext cx="7366000" cy="830997"/>
          </a:xfrm>
          <a:prstGeom prst="rect">
            <a:avLst/>
          </a:prstGeom>
          <a:noFill/>
        </p:spPr>
        <p:txBody>
          <a:bodyPr wrap="square" rtlCol="0">
            <a:spAutoFit/>
          </a:bodyPr>
          <a:lstStyle/>
          <a:p>
            <a:pPr algn="ctr"/>
            <a:r>
              <a:rPr lang="en-US" sz="1600" dirty="0"/>
              <a:t>In all of the above, </a:t>
            </a:r>
            <a:r>
              <a:rPr lang="en-US" sz="1600" b="1" dirty="0"/>
              <a:t>consider getting assistance </a:t>
            </a:r>
            <a:r>
              <a:rPr lang="en-US" sz="1600" dirty="0"/>
              <a:t>with this process using stakeholders in the SCALE network, financial professionals, and attorneys.</a:t>
            </a:r>
          </a:p>
        </p:txBody>
      </p:sp>
    </p:spTree>
    <p:extLst>
      <p:ext uri="{BB962C8B-B14F-4D97-AF65-F5344CB8AC3E}">
        <p14:creationId xmlns:p14="http://schemas.microsoft.com/office/powerpoint/2010/main" val="3113395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111382"/>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Why get financing?</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Different ways of getting financing</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Advantages/disadvantages of different financing methods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Examples of businesses getting financing</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Credit readiness - due diligence and creditworthiness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Tree>
    <p:extLst>
      <p:ext uri="{BB962C8B-B14F-4D97-AF65-F5344CB8AC3E}">
        <p14:creationId xmlns:p14="http://schemas.microsoft.com/office/powerpoint/2010/main" val="18434729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Summary</a:t>
            </a:r>
            <a:endParaRPr lang="en-US" sz="2000" dirty="0">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5" name="TextBox 4">
            <a:extLst>
              <a:ext uri="{FF2B5EF4-FFF2-40B4-BE49-F238E27FC236}">
                <a16:creationId xmlns:a16="http://schemas.microsoft.com/office/drawing/2014/main" id="{984CED34-2492-5932-1A44-7165EA9B2B7C}"/>
              </a:ext>
            </a:extLst>
          </p:cNvPr>
          <p:cNvSpPr txBox="1"/>
          <p:nvPr/>
        </p:nvSpPr>
        <p:spPr>
          <a:xfrm>
            <a:off x="187213" y="1281990"/>
            <a:ext cx="8486887" cy="4801314"/>
          </a:xfrm>
          <a:prstGeom prst="rect">
            <a:avLst/>
          </a:prstGeom>
          <a:noFill/>
        </p:spPr>
        <p:txBody>
          <a:bodyPr wrap="square">
            <a:spAutoFit/>
          </a:bodyPr>
          <a:lstStyle/>
          <a:p>
            <a:pPr marL="285750" indent="-285750">
              <a:buFont typeface="Arial" panose="020B0604020202020204" pitchFamily="34" charset="0"/>
              <a:buChar char="•"/>
            </a:pPr>
            <a:r>
              <a:rPr lang="en-US" dirty="0"/>
              <a:t>Money for your business (financing) can come from </a:t>
            </a:r>
            <a:r>
              <a:rPr lang="en-US" b="1" dirty="0"/>
              <a:t>lenders</a:t>
            </a:r>
            <a:r>
              <a:rPr lang="en-US" dirty="0"/>
              <a:t> who collect interest or demand repayment (debt-based financing) and/or </a:t>
            </a:r>
            <a:r>
              <a:rPr lang="en-US" b="1" dirty="0"/>
              <a:t>investors </a:t>
            </a:r>
            <a:r>
              <a:rPr lang="en-US" dirty="0"/>
              <a:t>who ask for a share of ownership in your company (equity-based financing);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Beyond debt-based and equity-based financing, there are combinations of these two approaches (</a:t>
            </a:r>
            <a:r>
              <a:rPr lang="en-US" b="1" dirty="0"/>
              <a:t>hybrid options</a:t>
            </a:r>
            <a:r>
              <a:rPr lang="en-US" dirty="0"/>
              <a:t>) and financing can be provided by </a:t>
            </a:r>
            <a:r>
              <a:rPr lang="en-US" b="1" dirty="0"/>
              <a:t>others including suppliers and nonprofits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is important to consider the </a:t>
            </a:r>
            <a:r>
              <a:rPr lang="en-US" b="1" dirty="0"/>
              <a:t>advantages and disadvantages </a:t>
            </a:r>
            <a:r>
              <a:rPr lang="en-US" dirty="0"/>
              <a:t>of different forms of financing based upon your business’ needs and realities;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Key steps to begin considering prior to getting finance are: establishing a </a:t>
            </a:r>
            <a:r>
              <a:rPr lang="en-US" b="1" dirty="0"/>
              <a:t>banking relationship</a:t>
            </a:r>
            <a:r>
              <a:rPr lang="en-US" dirty="0"/>
              <a:t>, considering your and your business’ </a:t>
            </a:r>
            <a:r>
              <a:rPr lang="en-US" b="1" dirty="0"/>
              <a:t>creditworthiness</a:t>
            </a:r>
            <a:r>
              <a:rPr lang="en-US" dirty="0"/>
              <a:t>, and understanding </a:t>
            </a:r>
            <a:r>
              <a:rPr lang="en-US" b="1" dirty="0"/>
              <a:t>due diligence</a:t>
            </a:r>
            <a:r>
              <a:rPr lang="en-US" dirty="0"/>
              <a:t>.</a:t>
            </a:r>
          </a:p>
        </p:txBody>
      </p:sp>
    </p:spTree>
    <p:extLst>
      <p:ext uri="{BB962C8B-B14F-4D97-AF65-F5344CB8AC3E}">
        <p14:creationId xmlns:p14="http://schemas.microsoft.com/office/powerpoint/2010/main" val="3134683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111382"/>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Why get financing?</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Different ways of getting financing</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Advantages/disadvantages of different financing methods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Examples of businesses getting financing</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Credit readiness - due diligence and creditworthiness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What’s next</a:t>
            </a:r>
          </a:p>
        </p:txBody>
      </p:sp>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Tree>
    <p:extLst>
      <p:ext uri="{BB962C8B-B14F-4D97-AF65-F5344CB8AC3E}">
        <p14:creationId xmlns:p14="http://schemas.microsoft.com/office/powerpoint/2010/main" val="1961076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70286-E53C-9F54-F17C-33A03138205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7DA0BC7-A890-C317-EB23-7B8897781694}"/>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80" name="Oval 79">
            <a:extLst>
              <a:ext uri="{FF2B5EF4-FFF2-40B4-BE49-F238E27FC236}">
                <a16:creationId xmlns:a16="http://schemas.microsoft.com/office/drawing/2014/main" id="{E13F1282-C404-FCDF-76C6-ACCE9F2FBCEB}"/>
              </a:ext>
            </a:extLst>
          </p:cNvPr>
          <p:cNvSpPr/>
          <p:nvPr/>
        </p:nvSpPr>
        <p:spPr>
          <a:xfrm>
            <a:off x="3868888" y="5845234"/>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A0B1A75-7D66-987B-62E4-C1A1BDDB1976}"/>
              </a:ext>
            </a:extLst>
          </p:cNvPr>
          <p:cNvSpPr txBox="1"/>
          <p:nvPr/>
        </p:nvSpPr>
        <p:spPr>
          <a:xfrm>
            <a:off x="4117846" y="5936648"/>
            <a:ext cx="908304" cy="646331"/>
          </a:xfrm>
          <a:prstGeom prst="rect">
            <a:avLst/>
          </a:prstGeom>
          <a:noFill/>
        </p:spPr>
        <p:txBody>
          <a:bodyPr wrap="square" rtlCol="0">
            <a:spAutoFit/>
          </a:bodyPr>
          <a:lstStyle/>
          <a:p>
            <a:pPr algn="ctr"/>
            <a:r>
              <a:rPr lang="en-US" sz="1200" dirty="0"/>
              <a:t>Business idea sketch</a:t>
            </a:r>
          </a:p>
        </p:txBody>
      </p:sp>
      <p:sp>
        <p:nvSpPr>
          <p:cNvPr id="6" name="Oval 5">
            <a:extLst>
              <a:ext uri="{FF2B5EF4-FFF2-40B4-BE49-F238E27FC236}">
                <a16:creationId xmlns:a16="http://schemas.microsoft.com/office/drawing/2014/main" id="{74719CB6-81F8-6541-FE69-06B8595B047D}"/>
              </a:ext>
            </a:extLst>
          </p:cNvPr>
          <p:cNvSpPr/>
          <p:nvPr/>
        </p:nvSpPr>
        <p:spPr>
          <a:xfrm>
            <a:off x="3868888" y="4772821"/>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B8CA228-6A06-CCD2-0769-360FAE373574}"/>
              </a:ext>
            </a:extLst>
          </p:cNvPr>
          <p:cNvSpPr txBox="1"/>
          <p:nvPr/>
        </p:nvSpPr>
        <p:spPr>
          <a:xfrm>
            <a:off x="4117846" y="4956568"/>
            <a:ext cx="908304" cy="461665"/>
          </a:xfrm>
          <a:prstGeom prst="rect">
            <a:avLst/>
          </a:prstGeom>
          <a:noFill/>
        </p:spPr>
        <p:txBody>
          <a:bodyPr wrap="square" rtlCol="0">
            <a:spAutoFit/>
          </a:bodyPr>
          <a:lstStyle/>
          <a:p>
            <a:pPr algn="ctr"/>
            <a:r>
              <a:rPr lang="en-US" sz="1200" dirty="0"/>
              <a:t>Business pitch</a:t>
            </a:r>
          </a:p>
        </p:txBody>
      </p:sp>
      <p:sp>
        <p:nvSpPr>
          <p:cNvPr id="8" name="Oval 7">
            <a:extLst>
              <a:ext uri="{FF2B5EF4-FFF2-40B4-BE49-F238E27FC236}">
                <a16:creationId xmlns:a16="http://schemas.microsoft.com/office/drawing/2014/main" id="{29D01395-8917-6AE4-9DEA-E1BE7F882DBA}"/>
              </a:ext>
            </a:extLst>
          </p:cNvPr>
          <p:cNvSpPr/>
          <p:nvPr/>
        </p:nvSpPr>
        <p:spPr>
          <a:xfrm>
            <a:off x="3868888" y="37004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3824E49-889B-9BCD-0AF3-0F5F1AC64EA2}"/>
              </a:ext>
            </a:extLst>
          </p:cNvPr>
          <p:cNvSpPr txBox="1"/>
          <p:nvPr/>
        </p:nvSpPr>
        <p:spPr>
          <a:xfrm>
            <a:off x="4117846" y="3884155"/>
            <a:ext cx="908304" cy="461665"/>
          </a:xfrm>
          <a:prstGeom prst="rect">
            <a:avLst/>
          </a:prstGeom>
          <a:noFill/>
        </p:spPr>
        <p:txBody>
          <a:bodyPr wrap="square" rtlCol="0">
            <a:spAutoFit/>
          </a:bodyPr>
          <a:lstStyle/>
          <a:p>
            <a:pPr algn="ctr"/>
            <a:r>
              <a:rPr lang="en-US" sz="1200" dirty="0"/>
              <a:t>Business plan</a:t>
            </a:r>
          </a:p>
        </p:txBody>
      </p:sp>
      <p:sp>
        <p:nvSpPr>
          <p:cNvPr id="10" name="Oval 9">
            <a:extLst>
              <a:ext uri="{FF2B5EF4-FFF2-40B4-BE49-F238E27FC236}">
                <a16:creationId xmlns:a16="http://schemas.microsoft.com/office/drawing/2014/main" id="{BABCC46C-60D5-4B49-C607-CE85AEB5C3C7}"/>
              </a:ext>
            </a:extLst>
          </p:cNvPr>
          <p:cNvSpPr/>
          <p:nvPr/>
        </p:nvSpPr>
        <p:spPr>
          <a:xfrm>
            <a:off x="3868888" y="156605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1FABA00-A3D0-F771-609E-9BD53DC9F5C1}"/>
              </a:ext>
            </a:extLst>
          </p:cNvPr>
          <p:cNvSpPr txBox="1"/>
          <p:nvPr/>
        </p:nvSpPr>
        <p:spPr>
          <a:xfrm>
            <a:off x="3993367" y="1738245"/>
            <a:ext cx="1157262" cy="461665"/>
          </a:xfrm>
          <a:prstGeom prst="rect">
            <a:avLst/>
          </a:prstGeom>
          <a:noFill/>
        </p:spPr>
        <p:txBody>
          <a:bodyPr wrap="square" rtlCol="0">
            <a:spAutoFit/>
          </a:bodyPr>
          <a:lstStyle/>
          <a:p>
            <a:pPr algn="ctr"/>
            <a:r>
              <a:rPr lang="en-US" sz="1200" dirty="0"/>
              <a:t>Introduction to financing</a:t>
            </a:r>
          </a:p>
        </p:txBody>
      </p:sp>
      <p:sp>
        <p:nvSpPr>
          <p:cNvPr id="12" name="Oval 11">
            <a:extLst>
              <a:ext uri="{FF2B5EF4-FFF2-40B4-BE49-F238E27FC236}">
                <a16:creationId xmlns:a16="http://schemas.microsoft.com/office/drawing/2014/main" id="{C6D61784-5D62-BF59-32EB-8749AE11FFA6}"/>
              </a:ext>
            </a:extLst>
          </p:cNvPr>
          <p:cNvSpPr/>
          <p:nvPr/>
        </p:nvSpPr>
        <p:spPr>
          <a:xfrm>
            <a:off x="5926288"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88AB35A-B603-C5FF-26B2-CEB88EB3AF04}"/>
              </a:ext>
            </a:extLst>
          </p:cNvPr>
          <p:cNvSpPr txBox="1"/>
          <p:nvPr/>
        </p:nvSpPr>
        <p:spPr>
          <a:xfrm>
            <a:off x="6059596" y="3856162"/>
            <a:ext cx="1171620" cy="461665"/>
          </a:xfrm>
          <a:prstGeom prst="rect">
            <a:avLst/>
          </a:prstGeom>
          <a:noFill/>
        </p:spPr>
        <p:txBody>
          <a:bodyPr wrap="square" rtlCol="0">
            <a:spAutoFit/>
          </a:bodyPr>
          <a:lstStyle/>
          <a:p>
            <a:pPr algn="ctr"/>
            <a:r>
              <a:rPr lang="en-US" sz="1200" dirty="0"/>
              <a:t>Basics of bookkeeping</a:t>
            </a:r>
          </a:p>
        </p:txBody>
      </p:sp>
      <p:sp>
        <p:nvSpPr>
          <p:cNvPr id="14" name="Oval 13">
            <a:extLst>
              <a:ext uri="{FF2B5EF4-FFF2-40B4-BE49-F238E27FC236}">
                <a16:creationId xmlns:a16="http://schemas.microsoft.com/office/drawing/2014/main" id="{3DE997CA-B20D-1D74-AB73-DCA485750076}"/>
              </a:ext>
            </a:extLst>
          </p:cNvPr>
          <p:cNvSpPr/>
          <p:nvPr/>
        </p:nvSpPr>
        <p:spPr>
          <a:xfrm>
            <a:off x="1682925"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31BCF461-ED76-B1EA-78AE-329A162CCECB}"/>
              </a:ext>
            </a:extLst>
          </p:cNvPr>
          <p:cNvSpPr txBox="1"/>
          <p:nvPr/>
        </p:nvSpPr>
        <p:spPr>
          <a:xfrm>
            <a:off x="1894122" y="3800139"/>
            <a:ext cx="941104" cy="646331"/>
          </a:xfrm>
          <a:prstGeom prst="rect">
            <a:avLst/>
          </a:prstGeom>
          <a:noFill/>
        </p:spPr>
        <p:txBody>
          <a:bodyPr wrap="square" rtlCol="0">
            <a:spAutoFit/>
          </a:bodyPr>
          <a:lstStyle/>
          <a:p>
            <a:pPr algn="ctr"/>
            <a:r>
              <a:rPr lang="en-US" sz="1200" dirty="0"/>
              <a:t>Making it official &amp; attorneys</a:t>
            </a:r>
          </a:p>
        </p:txBody>
      </p:sp>
      <p:sp>
        <p:nvSpPr>
          <p:cNvPr id="17" name="Oval 16">
            <a:extLst>
              <a:ext uri="{FF2B5EF4-FFF2-40B4-BE49-F238E27FC236}">
                <a16:creationId xmlns:a16="http://schemas.microsoft.com/office/drawing/2014/main" id="{338EE362-5828-CBD4-736A-205ACAA8AEEA}"/>
              </a:ext>
            </a:extLst>
          </p:cNvPr>
          <p:cNvSpPr/>
          <p:nvPr/>
        </p:nvSpPr>
        <p:spPr>
          <a:xfrm>
            <a:off x="7183588" y="25947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3F0CCE9-CD7F-5082-7975-D1047C7B3F8A}"/>
              </a:ext>
            </a:extLst>
          </p:cNvPr>
          <p:cNvSpPr txBox="1"/>
          <p:nvPr/>
        </p:nvSpPr>
        <p:spPr>
          <a:xfrm>
            <a:off x="7308067" y="2700878"/>
            <a:ext cx="1157262" cy="646331"/>
          </a:xfrm>
          <a:prstGeom prst="rect">
            <a:avLst/>
          </a:prstGeom>
          <a:noFill/>
        </p:spPr>
        <p:txBody>
          <a:bodyPr wrap="square" rtlCol="0">
            <a:spAutoFit/>
          </a:bodyPr>
          <a:lstStyle/>
          <a:p>
            <a:pPr algn="ctr"/>
            <a:r>
              <a:rPr lang="en-US" sz="1200" dirty="0"/>
              <a:t>Accounting basics: tax &amp; audits</a:t>
            </a:r>
          </a:p>
        </p:txBody>
      </p:sp>
      <p:sp>
        <p:nvSpPr>
          <p:cNvPr id="19" name="Oval 18">
            <a:extLst>
              <a:ext uri="{FF2B5EF4-FFF2-40B4-BE49-F238E27FC236}">
                <a16:creationId xmlns:a16="http://schemas.microsoft.com/office/drawing/2014/main" id="{2B6FA601-3103-B5F6-2F30-A0936DF970F2}"/>
              </a:ext>
            </a:extLst>
          </p:cNvPr>
          <p:cNvSpPr/>
          <p:nvPr/>
        </p:nvSpPr>
        <p:spPr>
          <a:xfrm>
            <a:off x="1682921" y="239521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9078E703-5AE7-3D56-8E1F-FD9E27108641}"/>
              </a:ext>
            </a:extLst>
          </p:cNvPr>
          <p:cNvSpPr txBox="1"/>
          <p:nvPr/>
        </p:nvSpPr>
        <p:spPr>
          <a:xfrm>
            <a:off x="1774562" y="2671293"/>
            <a:ext cx="1153432" cy="276999"/>
          </a:xfrm>
          <a:prstGeom prst="rect">
            <a:avLst/>
          </a:prstGeom>
          <a:noFill/>
        </p:spPr>
        <p:txBody>
          <a:bodyPr wrap="square" rtlCol="0">
            <a:spAutoFit/>
          </a:bodyPr>
          <a:lstStyle/>
          <a:p>
            <a:pPr algn="ctr"/>
            <a:r>
              <a:rPr lang="en-US" sz="1200" dirty="0"/>
              <a:t>Contracts</a:t>
            </a:r>
          </a:p>
        </p:txBody>
      </p:sp>
      <p:cxnSp>
        <p:nvCxnSpPr>
          <p:cNvPr id="81" name="Straight Arrow Connector 80">
            <a:extLst>
              <a:ext uri="{FF2B5EF4-FFF2-40B4-BE49-F238E27FC236}">
                <a16:creationId xmlns:a16="http://schemas.microsoft.com/office/drawing/2014/main" id="{789C3A21-842A-C94F-3AF4-8CFE3186FFB8}"/>
              </a:ext>
            </a:extLst>
          </p:cNvPr>
          <p:cNvCxnSpPr>
            <a:cxnSpLocks/>
            <a:stCxn id="80" idx="0"/>
            <a:endCxn id="6" idx="4"/>
          </p:cNvCxnSpPr>
          <p:nvPr/>
        </p:nvCxnSpPr>
        <p:spPr>
          <a:xfrm flipV="1">
            <a:off x="4571999" y="5601981"/>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88B5E637-CC4F-056E-5A59-EBAFA37ECA71}"/>
              </a:ext>
            </a:extLst>
          </p:cNvPr>
          <p:cNvCxnSpPr>
            <a:cxnSpLocks/>
            <a:stCxn id="6" idx="0"/>
            <a:endCxn id="8" idx="4"/>
          </p:cNvCxnSpPr>
          <p:nvPr/>
        </p:nvCxnSpPr>
        <p:spPr>
          <a:xfrm flipV="1">
            <a:off x="4571999" y="4529568"/>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8D5F3FDC-F649-5E8C-4FC7-3E86F58B1F39}"/>
              </a:ext>
            </a:extLst>
          </p:cNvPr>
          <p:cNvCxnSpPr>
            <a:cxnSpLocks/>
            <a:stCxn id="8" idx="0"/>
            <a:endCxn id="73" idx="4"/>
          </p:cNvCxnSpPr>
          <p:nvPr/>
        </p:nvCxnSpPr>
        <p:spPr>
          <a:xfrm flipV="1">
            <a:off x="4571999" y="3446722"/>
            <a:ext cx="0" cy="253686"/>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CE45A8F3-8CEF-D0C2-E218-3CECDCA4D1A9}"/>
              </a:ext>
            </a:extLst>
          </p:cNvPr>
          <p:cNvCxnSpPr>
            <a:cxnSpLocks/>
            <a:stCxn id="10" idx="7"/>
            <a:endCxn id="65" idx="4"/>
          </p:cNvCxnSpPr>
          <p:nvPr/>
        </p:nvCxnSpPr>
        <p:spPr>
          <a:xfrm flipV="1">
            <a:off x="5069173" y="1387650"/>
            <a:ext cx="985682"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C9A338A-93A4-87B0-2086-7B735B0C77EA}"/>
              </a:ext>
            </a:extLst>
          </p:cNvPr>
          <p:cNvCxnSpPr>
            <a:cxnSpLocks/>
            <a:stCxn id="10" idx="1"/>
            <a:endCxn id="63" idx="4"/>
          </p:cNvCxnSpPr>
          <p:nvPr/>
        </p:nvCxnSpPr>
        <p:spPr>
          <a:xfrm flipH="1" flipV="1">
            <a:off x="3089146" y="1387650"/>
            <a:ext cx="985678"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31C5378F-37EA-92BA-7E7E-4C72104D6168}"/>
              </a:ext>
            </a:extLst>
          </p:cNvPr>
          <p:cNvCxnSpPr>
            <a:cxnSpLocks/>
            <a:stCxn id="8" idx="2"/>
            <a:endCxn id="14" idx="6"/>
          </p:cNvCxnSpPr>
          <p:nvPr/>
        </p:nvCxnSpPr>
        <p:spPr>
          <a:xfrm flipH="1" flipV="1">
            <a:off x="3089146" y="4114987"/>
            <a:ext cx="779742" cy="1"/>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ADB78E69-0460-28C7-59D1-FA32625D27BE}"/>
              </a:ext>
            </a:extLst>
          </p:cNvPr>
          <p:cNvCxnSpPr>
            <a:cxnSpLocks/>
            <a:stCxn id="73" idx="5"/>
            <a:endCxn id="12" idx="2"/>
          </p:cNvCxnSpPr>
          <p:nvPr/>
        </p:nvCxnSpPr>
        <p:spPr>
          <a:xfrm>
            <a:off x="5069173" y="3325294"/>
            <a:ext cx="857115" cy="78969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1F981A6E-53D7-6201-6113-0976DAE8ACC5}"/>
              </a:ext>
            </a:extLst>
          </p:cNvPr>
          <p:cNvCxnSpPr>
            <a:cxnSpLocks/>
            <a:stCxn id="12" idx="6"/>
            <a:endCxn id="17" idx="4"/>
          </p:cNvCxnSpPr>
          <p:nvPr/>
        </p:nvCxnSpPr>
        <p:spPr>
          <a:xfrm flipV="1">
            <a:off x="7332509" y="3423868"/>
            <a:ext cx="554190" cy="69111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AF8E6688-75B2-1BB9-41B9-895B03138CEB}"/>
              </a:ext>
            </a:extLst>
          </p:cNvPr>
          <p:cNvCxnSpPr>
            <a:cxnSpLocks/>
            <a:stCxn id="14" idx="0"/>
            <a:endCxn id="19" idx="4"/>
          </p:cNvCxnSpPr>
          <p:nvPr/>
        </p:nvCxnSpPr>
        <p:spPr>
          <a:xfrm flipH="1" flipV="1">
            <a:off x="2386032" y="3224372"/>
            <a:ext cx="4" cy="476035"/>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F4D6B0BA-D73E-CFFA-5B90-9A437C25B44E}"/>
              </a:ext>
            </a:extLst>
          </p:cNvPr>
          <p:cNvCxnSpPr>
            <a:cxnSpLocks/>
            <a:stCxn id="19" idx="7"/>
            <a:endCxn id="10" idx="2"/>
          </p:cNvCxnSpPr>
          <p:nvPr/>
        </p:nvCxnSpPr>
        <p:spPr>
          <a:xfrm flipV="1">
            <a:off x="2883206" y="1980632"/>
            <a:ext cx="985682" cy="53600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31AD95A4-472D-5136-0FA2-4B5336682D1C}"/>
              </a:ext>
            </a:extLst>
          </p:cNvPr>
          <p:cNvCxnSpPr>
            <a:cxnSpLocks/>
            <a:stCxn id="17" idx="2"/>
            <a:endCxn id="79" idx="3"/>
          </p:cNvCxnSpPr>
          <p:nvPr/>
        </p:nvCxnSpPr>
        <p:spPr>
          <a:xfrm flipH="1" flipV="1">
            <a:off x="5246483" y="2990720"/>
            <a:ext cx="1937105" cy="18568"/>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63" name="Oval 62">
            <a:extLst>
              <a:ext uri="{FF2B5EF4-FFF2-40B4-BE49-F238E27FC236}">
                <a16:creationId xmlns:a16="http://schemas.microsoft.com/office/drawing/2014/main" id="{B46B487A-C248-179A-0FD4-DD88E97C5783}"/>
              </a:ext>
            </a:extLst>
          </p:cNvPr>
          <p:cNvSpPr/>
          <p:nvPr/>
        </p:nvSpPr>
        <p:spPr>
          <a:xfrm>
            <a:off x="2386035"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BD1A7321-FDF9-B2D3-33C7-5D61DFE0229F}"/>
              </a:ext>
            </a:extLst>
          </p:cNvPr>
          <p:cNvSpPr txBox="1"/>
          <p:nvPr/>
        </p:nvSpPr>
        <p:spPr>
          <a:xfrm>
            <a:off x="2439577" y="750765"/>
            <a:ext cx="1279826" cy="461665"/>
          </a:xfrm>
          <a:prstGeom prst="rect">
            <a:avLst/>
          </a:prstGeom>
          <a:noFill/>
        </p:spPr>
        <p:txBody>
          <a:bodyPr wrap="square" rtlCol="0">
            <a:spAutoFit/>
          </a:bodyPr>
          <a:lstStyle/>
          <a:p>
            <a:pPr algn="ctr"/>
            <a:r>
              <a:rPr lang="en-US" sz="1200" dirty="0"/>
              <a:t>Equity-based</a:t>
            </a:r>
          </a:p>
          <a:p>
            <a:pPr algn="ctr"/>
            <a:r>
              <a:rPr lang="en-US" sz="1200" dirty="0"/>
              <a:t>investment</a:t>
            </a:r>
          </a:p>
        </p:txBody>
      </p:sp>
      <p:sp>
        <p:nvSpPr>
          <p:cNvPr id="65" name="Oval 64">
            <a:extLst>
              <a:ext uri="{FF2B5EF4-FFF2-40B4-BE49-F238E27FC236}">
                <a16:creationId xmlns:a16="http://schemas.microsoft.com/office/drawing/2014/main" id="{D905B283-F5F6-9085-83AE-2C05F648ED86}"/>
              </a:ext>
            </a:extLst>
          </p:cNvPr>
          <p:cNvSpPr/>
          <p:nvPr/>
        </p:nvSpPr>
        <p:spPr>
          <a:xfrm>
            <a:off x="5351744"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2816F593-86D7-7B94-EF30-3780F2303092}"/>
              </a:ext>
            </a:extLst>
          </p:cNvPr>
          <p:cNvSpPr/>
          <p:nvPr/>
        </p:nvSpPr>
        <p:spPr>
          <a:xfrm>
            <a:off x="3868888" y="261756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Arrow Connector 74">
            <a:extLst>
              <a:ext uri="{FF2B5EF4-FFF2-40B4-BE49-F238E27FC236}">
                <a16:creationId xmlns:a16="http://schemas.microsoft.com/office/drawing/2014/main" id="{D4901E9B-86AA-5007-C8F9-0A0234288072}"/>
              </a:ext>
            </a:extLst>
          </p:cNvPr>
          <p:cNvCxnSpPr>
            <a:cxnSpLocks/>
            <a:stCxn id="73" idx="0"/>
            <a:endCxn id="10" idx="4"/>
          </p:cNvCxnSpPr>
          <p:nvPr/>
        </p:nvCxnSpPr>
        <p:spPr>
          <a:xfrm flipV="1">
            <a:off x="4571999" y="2395212"/>
            <a:ext cx="0" cy="22235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4713A6C8-1310-19DD-AA53-F6826477A4A5}"/>
              </a:ext>
            </a:extLst>
          </p:cNvPr>
          <p:cNvSpPr txBox="1"/>
          <p:nvPr/>
        </p:nvSpPr>
        <p:spPr>
          <a:xfrm>
            <a:off x="3897513" y="2759887"/>
            <a:ext cx="1348970" cy="461665"/>
          </a:xfrm>
          <a:prstGeom prst="rect">
            <a:avLst/>
          </a:prstGeom>
          <a:noFill/>
        </p:spPr>
        <p:txBody>
          <a:bodyPr wrap="square" rtlCol="0">
            <a:spAutoFit/>
          </a:bodyPr>
          <a:lstStyle/>
          <a:p>
            <a:pPr algn="ctr"/>
            <a:r>
              <a:rPr lang="en-US" sz="1200" dirty="0"/>
              <a:t>Financial management</a:t>
            </a:r>
          </a:p>
        </p:txBody>
      </p:sp>
      <p:cxnSp>
        <p:nvCxnSpPr>
          <p:cNvPr id="84" name="Straight Arrow Connector 83">
            <a:extLst>
              <a:ext uri="{FF2B5EF4-FFF2-40B4-BE49-F238E27FC236}">
                <a16:creationId xmlns:a16="http://schemas.microsoft.com/office/drawing/2014/main" id="{C4636D72-56AA-E87B-9C9F-71A4E3E29720}"/>
              </a:ext>
            </a:extLst>
          </p:cNvPr>
          <p:cNvCxnSpPr>
            <a:cxnSpLocks/>
            <a:stCxn id="17" idx="1"/>
            <a:endCxn id="10" idx="6"/>
          </p:cNvCxnSpPr>
          <p:nvPr/>
        </p:nvCxnSpPr>
        <p:spPr>
          <a:xfrm flipH="1" flipV="1">
            <a:off x="5275109" y="1980632"/>
            <a:ext cx="2114415" cy="735504"/>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9D275F55-4577-0DDD-BB6F-F05DC1C859C8}"/>
              </a:ext>
            </a:extLst>
          </p:cNvPr>
          <p:cNvSpPr txBox="1"/>
          <p:nvPr/>
        </p:nvSpPr>
        <p:spPr>
          <a:xfrm>
            <a:off x="5377617" y="721157"/>
            <a:ext cx="1343024" cy="461665"/>
          </a:xfrm>
          <a:prstGeom prst="rect">
            <a:avLst/>
          </a:prstGeom>
          <a:noFill/>
        </p:spPr>
        <p:txBody>
          <a:bodyPr wrap="square" rtlCol="0">
            <a:spAutoFit/>
          </a:bodyPr>
          <a:lstStyle/>
          <a:p>
            <a:pPr algn="ctr"/>
            <a:r>
              <a:rPr lang="en-US" sz="1200" dirty="0"/>
              <a:t>Debt- and other financing</a:t>
            </a:r>
          </a:p>
        </p:txBody>
      </p:sp>
      <p:sp>
        <p:nvSpPr>
          <p:cNvPr id="5" name="Oval 4">
            <a:extLst>
              <a:ext uri="{FF2B5EF4-FFF2-40B4-BE49-F238E27FC236}">
                <a16:creationId xmlns:a16="http://schemas.microsoft.com/office/drawing/2014/main" id="{219B999A-02CF-270C-467C-CB37C4BD04BB}"/>
              </a:ext>
            </a:extLst>
          </p:cNvPr>
          <p:cNvSpPr/>
          <p:nvPr/>
        </p:nvSpPr>
        <p:spPr>
          <a:xfrm>
            <a:off x="276700" y="169299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7BA7229A-8D2F-1515-AA52-761FF8E0185D}"/>
              </a:ext>
            </a:extLst>
          </p:cNvPr>
          <p:cNvCxnSpPr>
            <a:cxnSpLocks/>
            <a:stCxn id="63" idx="3"/>
            <a:endCxn id="5" idx="7"/>
          </p:cNvCxnSpPr>
          <p:nvPr/>
        </p:nvCxnSpPr>
        <p:spPr>
          <a:xfrm flipH="1">
            <a:off x="1476985" y="1266222"/>
            <a:ext cx="1114986" cy="548204"/>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977C3E90-EB7B-761C-1951-3D1581B12DD5}"/>
              </a:ext>
            </a:extLst>
          </p:cNvPr>
          <p:cNvSpPr txBox="1"/>
          <p:nvPr/>
        </p:nvSpPr>
        <p:spPr>
          <a:xfrm>
            <a:off x="398011" y="1969078"/>
            <a:ext cx="1153432" cy="276999"/>
          </a:xfrm>
          <a:prstGeom prst="rect">
            <a:avLst/>
          </a:prstGeom>
          <a:noFill/>
        </p:spPr>
        <p:txBody>
          <a:bodyPr wrap="square" rtlCol="0">
            <a:spAutoFit/>
          </a:bodyPr>
          <a:lstStyle/>
          <a:p>
            <a:pPr algn="ctr"/>
            <a:r>
              <a:rPr lang="en-US" sz="1200" dirty="0"/>
              <a:t>ESOPs</a:t>
            </a:r>
          </a:p>
        </p:txBody>
      </p:sp>
      <p:cxnSp>
        <p:nvCxnSpPr>
          <p:cNvPr id="32" name="Straight Arrow Connector 31">
            <a:extLst>
              <a:ext uri="{FF2B5EF4-FFF2-40B4-BE49-F238E27FC236}">
                <a16:creationId xmlns:a16="http://schemas.microsoft.com/office/drawing/2014/main" id="{5913C51E-9A13-8320-8060-2B9D0F6D3079}"/>
              </a:ext>
            </a:extLst>
          </p:cNvPr>
          <p:cNvCxnSpPr>
            <a:cxnSpLocks/>
            <a:stCxn id="14" idx="2"/>
            <a:endCxn id="5" idx="4"/>
          </p:cNvCxnSpPr>
          <p:nvPr/>
        </p:nvCxnSpPr>
        <p:spPr>
          <a:xfrm flipH="1" flipV="1">
            <a:off x="979811" y="2522158"/>
            <a:ext cx="703114" cy="159282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81966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669E2-1108-ADB1-E882-D49003C4392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EB31883-253A-24A5-4741-AA6C9F1C01E9}"/>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80" name="Oval 79">
            <a:extLst>
              <a:ext uri="{FF2B5EF4-FFF2-40B4-BE49-F238E27FC236}">
                <a16:creationId xmlns:a16="http://schemas.microsoft.com/office/drawing/2014/main" id="{A1E23EB8-D939-66F8-BD62-7DF00F4B3F94}"/>
              </a:ext>
            </a:extLst>
          </p:cNvPr>
          <p:cNvSpPr/>
          <p:nvPr/>
        </p:nvSpPr>
        <p:spPr>
          <a:xfrm>
            <a:off x="3868888" y="5845234"/>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7659A45-553A-33F8-0E8B-38C15B7DF27D}"/>
              </a:ext>
            </a:extLst>
          </p:cNvPr>
          <p:cNvSpPr txBox="1"/>
          <p:nvPr/>
        </p:nvSpPr>
        <p:spPr>
          <a:xfrm>
            <a:off x="4117846" y="5936648"/>
            <a:ext cx="908304" cy="646331"/>
          </a:xfrm>
          <a:prstGeom prst="rect">
            <a:avLst/>
          </a:prstGeom>
          <a:noFill/>
        </p:spPr>
        <p:txBody>
          <a:bodyPr wrap="square" rtlCol="0">
            <a:spAutoFit/>
          </a:bodyPr>
          <a:lstStyle/>
          <a:p>
            <a:pPr algn="ctr"/>
            <a:r>
              <a:rPr lang="en-US" sz="1200" dirty="0"/>
              <a:t>Business idea sketch</a:t>
            </a:r>
          </a:p>
        </p:txBody>
      </p:sp>
      <p:sp>
        <p:nvSpPr>
          <p:cNvPr id="6" name="Oval 5">
            <a:extLst>
              <a:ext uri="{FF2B5EF4-FFF2-40B4-BE49-F238E27FC236}">
                <a16:creationId xmlns:a16="http://schemas.microsoft.com/office/drawing/2014/main" id="{8C157ADB-322E-4986-EE53-6A362901A98B}"/>
              </a:ext>
            </a:extLst>
          </p:cNvPr>
          <p:cNvSpPr/>
          <p:nvPr/>
        </p:nvSpPr>
        <p:spPr>
          <a:xfrm>
            <a:off x="3868888" y="4772821"/>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9BB0FC2-68B2-3923-9E61-E874CABF9D7D}"/>
              </a:ext>
            </a:extLst>
          </p:cNvPr>
          <p:cNvSpPr txBox="1"/>
          <p:nvPr/>
        </p:nvSpPr>
        <p:spPr>
          <a:xfrm>
            <a:off x="4117846" y="4956568"/>
            <a:ext cx="908304" cy="461665"/>
          </a:xfrm>
          <a:prstGeom prst="rect">
            <a:avLst/>
          </a:prstGeom>
          <a:noFill/>
        </p:spPr>
        <p:txBody>
          <a:bodyPr wrap="square" rtlCol="0">
            <a:spAutoFit/>
          </a:bodyPr>
          <a:lstStyle/>
          <a:p>
            <a:pPr algn="ctr"/>
            <a:r>
              <a:rPr lang="en-US" sz="1200" dirty="0"/>
              <a:t>Business pitch</a:t>
            </a:r>
          </a:p>
        </p:txBody>
      </p:sp>
      <p:sp>
        <p:nvSpPr>
          <p:cNvPr id="8" name="Oval 7">
            <a:extLst>
              <a:ext uri="{FF2B5EF4-FFF2-40B4-BE49-F238E27FC236}">
                <a16:creationId xmlns:a16="http://schemas.microsoft.com/office/drawing/2014/main" id="{17067E9D-6DF5-E639-3257-974D81A8E375}"/>
              </a:ext>
            </a:extLst>
          </p:cNvPr>
          <p:cNvSpPr/>
          <p:nvPr/>
        </p:nvSpPr>
        <p:spPr>
          <a:xfrm>
            <a:off x="3868888" y="37004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A57E137-9E13-202B-2591-0625CA370D87}"/>
              </a:ext>
            </a:extLst>
          </p:cNvPr>
          <p:cNvSpPr txBox="1"/>
          <p:nvPr/>
        </p:nvSpPr>
        <p:spPr>
          <a:xfrm>
            <a:off x="4117846" y="3884155"/>
            <a:ext cx="908304" cy="461665"/>
          </a:xfrm>
          <a:prstGeom prst="rect">
            <a:avLst/>
          </a:prstGeom>
          <a:noFill/>
        </p:spPr>
        <p:txBody>
          <a:bodyPr wrap="square" rtlCol="0">
            <a:spAutoFit/>
          </a:bodyPr>
          <a:lstStyle/>
          <a:p>
            <a:pPr algn="ctr"/>
            <a:r>
              <a:rPr lang="en-US" sz="1200" dirty="0"/>
              <a:t>Business plan</a:t>
            </a:r>
          </a:p>
        </p:txBody>
      </p:sp>
      <p:sp>
        <p:nvSpPr>
          <p:cNvPr id="12" name="Oval 11">
            <a:extLst>
              <a:ext uri="{FF2B5EF4-FFF2-40B4-BE49-F238E27FC236}">
                <a16:creationId xmlns:a16="http://schemas.microsoft.com/office/drawing/2014/main" id="{6D54691C-0A7B-4FFE-5B7E-72484D87FA7E}"/>
              </a:ext>
            </a:extLst>
          </p:cNvPr>
          <p:cNvSpPr/>
          <p:nvPr/>
        </p:nvSpPr>
        <p:spPr>
          <a:xfrm>
            <a:off x="5926288"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B2BE746-88B0-07D9-7AF8-7B60FD26493B}"/>
              </a:ext>
            </a:extLst>
          </p:cNvPr>
          <p:cNvSpPr txBox="1"/>
          <p:nvPr/>
        </p:nvSpPr>
        <p:spPr>
          <a:xfrm>
            <a:off x="6059596" y="3856162"/>
            <a:ext cx="1171620" cy="461665"/>
          </a:xfrm>
          <a:prstGeom prst="rect">
            <a:avLst/>
          </a:prstGeom>
          <a:noFill/>
        </p:spPr>
        <p:txBody>
          <a:bodyPr wrap="square" rtlCol="0">
            <a:spAutoFit/>
          </a:bodyPr>
          <a:lstStyle/>
          <a:p>
            <a:pPr algn="ctr"/>
            <a:r>
              <a:rPr lang="en-US" sz="1200" dirty="0"/>
              <a:t>Basics of bookkeeping</a:t>
            </a:r>
          </a:p>
        </p:txBody>
      </p:sp>
      <p:sp>
        <p:nvSpPr>
          <p:cNvPr id="14" name="Oval 13">
            <a:extLst>
              <a:ext uri="{FF2B5EF4-FFF2-40B4-BE49-F238E27FC236}">
                <a16:creationId xmlns:a16="http://schemas.microsoft.com/office/drawing/2014/main" id="{AEBF8B5E-1164-913C-7DF9-BB64876CF647}"/>
              </a:ext>
            </a:extLst>
          </p:cNvPr>
          <p:cNvSpPr/>
          <p:nvPr/>
        </p:nvSpPr>
        <p:spPr>
          <a:xfrm>
            <a:off x="1682925"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90FA8FCF-CB0C-62BF-689A-B502FC158584}"/>
              </a:ext>
            </a:extLst>
          </p:cNvPr>
          <p:cNvSpPr txBox="1"/>
          <p:nvPr/>
        </p:nvSpPr>
        <p:spPr>
          <a:xfrm>
            <a:off x="1894122" y="3800139"/>
            <a:ext cx="941104" cy="646331"/>
          </a:xfrm>
          <a:prstGeom prst="rect">
            <a:avLst/>
          </a:prstGeom>
          <a:noFill/>
        </p:spPr>
        <p:txBody>
          <a:bodyPr wrap="square" rtlCol="0">
            <a:spAutoFit/>
          </a:bodyPr>
          <a:lstStyle/>
          <a:p>
            <a:pPr algn="ctr"/>
            <a:r>
              <a:rPr lang="en-US" sz="1200" dirty="0"/>
              <a:t>Making it official &amp; attorneys</a:t>
            </a:r>
          </a:p>
        </p:txBody>
      </p:sp>
      <p:sp>
        <p:nvSpPr>
          <p:cNvPr id="17" name="Oval 16">
            <a:extLst>
              <a:ext uri="{FF2B5EF4-FFF2-40B4-BE49-F238E27FC236}">
                <a16:creationId xmlns:a16="http://schemas.microsoft.com/office/drawing/2014/main" id="{6DA3979E-702F-720A-F53D-ABDBEACA4CC0}"/>
              </a:ext>
            </a:extLst>
          </p:cNvPr>
          <p:cNvSpPr/>
          <p:nvPr/>
        </p:nvSpPr>
        <p:spPr>
          <a:xfrm>
            <a:off x="7183588" y="25947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3AAA822E-2FAD-AFB7-70DD-7B5E6E19699C}"/>
              </a:ext>
            </a:extLst>
          </p:cNvPr>
          <p:cNvSpPr txBox="1"/>
          <p:nvPr/>
        </p:nvSpPr>
        <p:spPr>
          <a:xfrm>
            <a:off x="7308067" y="2700878"/>
            <a:ext cx="1157262" cy="646331"/>
          </a:xfrm>
          <a:prstGeom prst="rect">
            <a:avLst/>
          </a:prstGeom>
          <a:noFill/>
        </p:spPr>
        <p:txBody>
          <a:bodyPr wrap="square" rtlCol="0">
            <a:spAutoFit/>
          </a:bodyPr>
          <a:lstStyle/>
          <a:p>
            <a:pPr algn="ctr"/>
            <a:r>
              <a:rPr lang="en-US" sz="1200" dirty="0"/>
              <a:t>Accounting basics: tax &amp; audits</a:t>
            </a:r>
          </a:p>
        </p:txBody>
      </p:sp>
      <p:sp>
        <p:nvSpPr>
          <p:cNvPr id="19" name="Oval 18">
            <a:extLst>
              <a:ext uri="{FF2B5EF4-FFF2-40B4-BE49-F238E27FC236}">
                <a16:creationId xmlns:a16="http://schemas.microsoft.com/office/drawing/2014/main" id="{820AF456-6DCB-D69E-C745-70C204F0F647}"/>
              </a:ext>
            </a:extLst>
          </p:cNvPr>
          <p:cNvSpPr/>
          <p:nvPr/>
        </p:nvSpPr>
        <p:spPr>
          <a:xfrm>
            <a:off x="1682921" y="239521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44D49593-D9A0-6B4F-5E7C-3E9CAD7342A8}"/>
              </a:ext>
            </a:extLst>
          </p:cNvPr>
          <p:cNvSpPr txBox="1"/>
          <p:nvPr/>
        </p:nvSpPr>
        <p:spPr>
          <a:xfrm>
            <a:off x="1774562" y="2671293"/>
            <a:ext cx="1153432" cy="276999"/>
          </a:xfrm>
          <a:prstGeom prst="rect">
            <a:avLst/>
          </a:prstGeom>
          <a:noFill/>
        </p:spPr>
        <p:txBody>
          <a:bodyPr wrap="square" rtlCol="0">
            <a:spAutoFit/>
          </a:bodyPr>
          <a:lstStyle/>
          <a:p>
            <a:pPr algn="ctr"/>
            <a:r>
              <a:rPr lang="en-US" sz="1200" dirty="0"/>
              <a:t>Contracts</a:t>
            </a:r>
          </a:p>
        </p:txBody>
      </p:sp>
      <p:cxnSp>
        <p:nvCxnSpPr>
          <p:cNvPr id="81" name="Straight Arrow Connector 80">
            <a:extLst>
              <a:ext uri="{FF2B5EF4-FFF2-40B4-BE49-F238E27FC236}">
                <a16:creationId xmlns:a16="http://schemas.microsoft.com/office/drawing/2014/main" id="{A013D04D-EA59-317E-2729-B0CFA15147C7}"/>
              </a:ext>
            </a:extLst>
          </p:cNvPr>
          <p:cNvCxnSpPr>
            <a:cxnSpLocks/>
            <a:stCxn id="80" idx="0"/>
            <a:endCxn id="6" idx="4"/>
          </p:cNvCxnSpPr>
          <p:nvPr/>
        </p:nvCxnSpPr>
        <p:spPr>
          <a:xfrm flipV="1">
            <a:off x="4571999" y="5601981"/>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467D533D-0B3C-EBCD-F652-4490356586DC}"/>
              </a:ext>
            </a:extLst>
          </p:cNvPr>
          <p:cNvCxnSpPr>
            <a:cxnSpLocks/>
            <a:stCxn id="6" idx="0"/>
            <a:endCxn id="8" idx="4"/>
          </p:cNvCxnSpPr>
          <p:nvPr/>
        </p:nvCxnSpPr>
        <p:spPr>
          <a:xfrm flipV="1">
            <a:off x="4571999" y="4529568"/>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488BDE3F-BCD1-1C21-0A1E-3D3F5BE64BFA}"/>
              </a:ext>
            </a:extLst>
          </p:cNvPr>
          <p:cNvCxnSpPr>
            <a:cxnSpLocks/>
            <a:stCxn id="8" idx="0"/>
            <a:endCxn id="73" idx="4"/>
          </p:cNvCxnSpPr>
          <p:nvPr/>
        </p:nvCxnSpPr>
        <p:spPr>
          <a:xfrm flipV="1">
            <a:off x="4571999" y="3446722"/>
            <a:ext cx="0" cy="253686"/>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DBEF39E6-AF39-88D5-EF51-83B67C16BC7C}"/>
              </a:ext>
            </a:extLst>
          </p:cNvPr>
          <p:cNvCxnSpPr>
            <a:cxnSpLocks/>
            <a:stCxn id="8" idx="2"/>
            <a:endCxn id="14" idx="6"/>
          </p:cNvCxnSpPr>
          <p:nvPr/>
        </p:nvCxnSpPr>
        <p:spPr>
          <a:xfrm flipH="1" flipV="1">
            <a:off x="3089146" y="4114987"/>
            <a:ext cx="779742" cy="1"/>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FB596231-7ED8-BDDB-F27D-AA4C9377A049}"/>
              </a:ext>
            </a:extLst>
          </p:cNvPr>
          <p:cNvCxnSpPr>
            <a:cxnSpLocks/>
            <a:stCxn id="73" idx="5"/>
            <a:endCxn id="12" idx="2"/>
          </p:cNvCxnSpPr>
          <p:nvPr/>
        </p:nvCxnSpPr>
        <p:spPr>
          <a:xfrm>
            <a:off x="5069173" y="3325294"/>
            <a:ext cx="857115" cy="78969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08D1E815-9024-FF37-7F11-7A981A8A0462}"/>
              </a:ext>
            </a:extLst>
          </p:cNvPr>
          <p:cNvCxnSpPr>
            <a:cxnSpLocks/>
            <a:stCxn id="12" idx="6"/>
            <a:endCxn id="17" idx="4"/>
          </p:cNvCxnSpPr>
          <p:nvPr/>
        </p:nvCxnSpPr>
        <p:spPr>
          <a:xfrm flipV="1">
            <a:off x="7332509" y="3423868"/>
            <a:ext cx="554190" cy="69111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4A939457-E5B2-F85B-549A-6374584D1863}"/>
              </a:ext>
            </a:extLst>
          </p:cNvPr>
          <p:cNvCxnSpPr>
            <a:cxnSpLocks/>
            <a:stCxn id="14" idx="0"/>
            <a:endCxn id="19" idx="4"/>
          </p:cNvCxnSpPr>
          <p:nvPr/>
        </p:nvCxnSpPr>
        <p:spPr>
          <a:xfrm flipH="1" flipV="1">
            <a:off x="2386032" y="3224372"/>
            <a:ext cx="4" cy="476035"/>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90C19CFD-C46C-5756-E716-F79AA8D2B74F}"/>
              </a:ext>
            </a:extLst>
          </p:cNvPr>
          <p:cNvCxnSpPr>
            <a:cxnSpLocks/>
            <a:stCxn id="19" idx="7"/>
            <a:endCxn id="10" idx="2"/>
          </p:cNvCxnSpPr>
          <p:nvPr/>
        </p:nvCxnSpPr>
        <p:spPr>
          <a:xfrm flipV="1">
            <a:off x="2883206" y="1980632"/>
            <a:ext cx="985682" cy="53600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987CF2CB-B7AF-5EBA-09C2-A81D88F8F060}"/>
              </a:ext>
            </a:extLst>
          </p:cNvPr>
          <p:cNvCxnSpPr>
            <a:cxnSpLocks/>
            <a:stCxn id="17" idx="2"/>
            <a:endCxn id="79" idx="3"/>
          </p:cNvCxnSpPr>
          <p:nvPr/>
        </p:nvCxnSpPr>
        <p:spPr>
          <a:xfrm flipH="1" flipV="1">
            <a:off x="5246483" y="2990720"/>
            <a:ext cx="1937105" cy="18568"/>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73" name="Oval 72">
            <a:extLst>
              <a:ext uri="{FF2B5EF4-FFF2-40B4-BE49-F238E27FC236}">
                <a16:creationId xmlns:a16="http://schemas.microsoft.com/office/drawing/2014/main" id="{C489C293-D16C-5AD5-EACB-68B66708C81E}"/>
              </a:ext>
            </a:extLst>
          </p:cNvPr>
          <p:cNvSpPr/>
          <p:nvPr/>
        </p:nvSpPr>
        <p:spPr>
          <a:xfrm>
            <a:off x="3868888" y="261756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Arrow Connector 74">
            <a:extLst>
              <a:ext uri="{FF2B5EF4-FFF2-40B4-BE49-F238E27FC236}">
                <a16:creationId xmlns:a16="http://schemas.microsoft.com/office/drawing/2014/main" id="{9C6768F0-54F3-22B2-FE19-D7999C508BAA}"/>
              </a:ext>
            </a:extLst>
          </p:cNvPr>
          <p:cNvCxnSpPr>
            <a:cxnSpLocks/>
            <a:stCxn id="73" idx="0"/>
            <a:endCxn id="10" idx="4"/>
          </p:cNvCxnSpPr>
          <p:nvPr/>
        </p:nvCxnSpPr>
        <p:spPr>
          <a:xfrm flipV="1">
            <a:off x="4571999" y="2395212"/>
            <a:ext cx="0" cy="22235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695805B8-0D37-AA3D-BFE6-5E913061A76D}"/>
              </a:ext>
            </a:extLst>
          </p:cNvPr>
          <p:cNvSpPr txBox="1"/>
          <p:nvPr/>
        </p:nvSpPr>
        <p:spPr>
          <a:xfrm>
            <a:off x="3897513" y="2759887"/>
            <a:ext cx="1348970" cy="461665"/>
          </a:xfrm>
          <a:prstGeom prst="rect">
            <a:avLst/>
          </a:prstGeom>
          <a:noFill/>
        </p:spPr>
        <p:txBody>
          <a:bodyPr wrap="square" rtlCol="0">
            <a:spAutoFit/>
          </a:bodyPr>
          <a:lstStyle/>
          <a:p>
            <a:pPr algn="ctr"/>
            <a:r>
              <a:rPr lang="en-US" sz="1200" dirty="0"/>
              <a:t>Financial management</a:t>
            </a:r>
          </a:p>
        </p:txBody>
      </p:sp>
      <p:cxnSp>
        <p:nvCxnSpPr>
          <p:cNvPr id="84" name="Straight Arrow Connector 83">
            <a:extLst>
              <a:ext uri="{FF2B5EF4-FFF2-40B4-BE49-F238E27FC236}">
                <a16:creationId xmlns:a16="http://schemas.microsoft.com/office/drawing/2014/main" id="{105937A2-2D86-B0D3-E639-3615B31714A1}"/>
              </a:ext>
            </a:extLst>
          </p:cNvPr>
          <p:cNvCxnSpPr>
            <a:cxnSpLocks/>
            <a:stCxn id="17" idx="1"/>
            <a:endCxn id="10" idx="6"/>
          </p:cNvCxnSpPr>
          <p:nvPr/>
        </p:nvCxnSpPr>
        <p:spPr>
          <a:xfrm flipH="1" flipV="1">
            <a:off x="5275109" y="1980632"/>
            <a:ext cx="2114415" cy="735504"/>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5" name="Oval 4">
            <a:extLst>
              <a:ext uri="{FF2B5EF4-FFF2-40B4-BE49-F238E27FC236}">
                <a16:creationId xmlns:a16="http://schemas.microsoft.com/office/drawing/2014/main" id="{350573AF-04B6-F107-1F9C-ABEDBF7C5E67}"/>
              </a:ext>
            </a:extLst>
          </p:cNvPr>
          <p:cNvSpPr/>
          <p:nvPr/>
        </p:nvSpPr>
        <p:spPr>
          <a:xfrm>
            <a:off x="276700" y="169299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2AA9E8D4-CC3A-1F94-F7BF-905FBCBD2C74}"/>
              </a:ext>
            </a:extLst>
          </p:cNvPr>
          <p:cNvCxnSpPr>
            <a:cxnSpLocks/>
            <a:stCxn id="63" idx="3"/>
            <a:endCxn id="5" idx="7"/>
          </p:cNvCxnSpPr>
          <p:nvPr/>
        </p:nvCxnSpPr>
        <p:spPr>
          <a:xfrm flipH="1">
            <a:off x="1476985" y="1266222"/>
            <a:ext cx="1114986" cy="548204"/>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20FC96F-F6FB-4A58-8F2D-70062D4D59A4}"/>
              </a:ext>
            </a:extLst>
          </p:cNvPr>
          <p:cNvSpPr txBox="1"/>
          <p:nvPr/>
        </p:nvSpPr>
        <p:spPr>
          <a:xfrm>
            <a:off x="398011" y="1969078"/>
            <a:ext cx="1153432" cy="276999"/>
          </a:xfrm>
          <a:prstGeom prst="rect">
            <a:avLst/>
          </a:prstGeom>
          <a:noFill/>
        </p:spPr>
        <p:txBody>
          <a:bodyPr wrap="square" rtlCol="0">
            <a:spAutoFit/>
          </a:bodyPr>
          <a:lstStyle/>
          <a:p>
            <a:pPr algn="ctr"/>
            <a:r>
              <a:rPr lang="en-US" sz="1200" dirty="0"/>
              <a:t>ESOPs</a:t>
            </a:r>
          </a:p>
        </p:txBody>
      </p:sp>
      <p:cxnSp>
        <p:nvCxnSpPr>
          <p:cNvPr id="32" name="Straight Arrow Connector 31">
            <a:extLst>
              <a:ext uri="{FF2B5EF4-FFF2-40B4-BE49-F238E27FC236}">
                <a16:creationId xmlns:a16="http://schemas.microsoft.com/office/drawing/2014/main" id="{FAACEE9D-7229-047B-FF37-F281CC12C275}"/>
              </a:ext>
            </a:extLst>
          </p:cNvPr>
          <p:cNvCxnSpPr>
            <a:cxnSpLocks/>
            <a:stCxn id="14" idx="2"/>
            <a:endCxn id="5" idx="4"/>
          </p:cNvCxnSpPr>
          <p:nvPr/>
        </p:nvCxnSpPr>
        <p:spPr>
          <a:xfrm flipH="1" flipV="1">
            <a:off x="979811" y="2522158"/>
            <a:ext cx="703114" cy="159282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DD4CAB74-04C2-80A3-73C2-A61E8FB647D6}"/>
              </a:ext>
            </a:extLst>
          </p:cNvPr>
          <p:cNvSpPr/>
          <p:nvPr/>
        </p:nvSpPr>
        <p:spPr>
          <a:xfrm>
            <a:off x="-8221" y="-28564"/>
            <a:ext cx="9160437" cy="6886564"/>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64BA304-A4D9-003B-846F-DEFE0B42B8CE}"/>
              </a:ext>
            </a:extLst>
          </p:cNvPr>
          <p:cNvSpPr/>
          <p:nvPr/>
        </p:nvSpPr>
        <p:spPr>
          <a:xfrm>
            <a:off x="504825" y="3515282"/>
            <a:ext cx="8084984" cy="28762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blue logo with a couple of people climbing a mountain&#10;&#10;Description automatically generated">
            <a:extLst>
              <a:ext uri="{FF2B5EF4-FFF2-40B4-BE49-F238E27FC236}">
                <a16:creationId xmlns:a16="http://schemas.microsoft.com/office/drawing/2014/main" id="{EAA7A1AF-D40D-FA11-7EDF-61EA83256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7233" y="3810128"/>
            <a:ext cx="1257684" cy="1005261"/>
          </a:xfrm>
          <a:prstGeom prst="rect">
            <a:avLst/>
          </a:prstGeom>
        </p:spPr>
      </p:pic>
      <p:sp>
        <p:nvSpPr>
          <p:cNvPr id="25" name="TextBox 24">
            <a:extLst>
              <a:ext uri="{FF2B5EF4-FFF2-40B4-BE49-F238E27FC236}">
                <a16:creationId xmlns:a16="http://schemas.microsoft.com/office/drawing/2014/main" id="{DDB3CD5D-33D1-A9E8-B33B-1E561BDAC7AE}"/>
              </a:ext>
            </a:extLst>
          </p:cNvPr>
          <p:cNvSpPr txBox="1"/>
          <p:nvPr/>
        </p:nvSpPr>
        <p:spPr>
          <a:xfrm>
            <a:off x="1087124" y="4959256"/>
            <a:ext cx="7200791" cy="1077218"/>
          </a:xfrm>
          <a:prstGeom prst="rect">
            <a:avLst/>
          </a:prstGeom>
          <a:noFill/>
        </p:spPr>
        <p:txBody>
          <a:bodyPr wrap="square">
            <a:spAutoFit/>
          </a:bodyPr>
          <a:lstStyle/>
          <a:p>
            <a:pPr algn="ctr"/>
            <a:r>
              <a:rPr lang="en-US" sz="1600" b="1" dirty="0">
                <a:latin typeface="Poppins" panose="00000500000000000000" pitchFamily="2" charset="0"/>
                <a:cs typeface="Poppins" panose="00000500000000000000" pitchFamily="2" charset="0"/>
              </a:rPr>
              <a:t>Next steps</a:t>
            </a:r>
            <a:endParaRPr lang="en-US" sz="1600" dirty="0">
              <a:latin typeface="Poppins" panose="00000500000000000000" pitchFamily="2" charset="0"/>
              <a:cs typeface="Poppins" panose="00000500000000000000" pitchFamily="2" charset="0"/>
            </a:endParaRPr>
          </a:p>
          <a:p>
            <a:pPr algn="ctr"/>
            <a:r>
              <a:rPr lang="en-US" sz="1600" dirty="0">
                <a:latin typeface="Poppins" panose="00000500000000000000" pitchFamily="2" charset="0"/>
                <a:cs typeface="Poppins" panose="00000500000000000000" pitchFamily="2" charset="0"/>
              </a:rPr>
              <a:t>After engaging with this presentation, the next step is to explore either the </a:t>
            </a:r>
            <a:r>
              <a:rPr lang="en-US" sz="1600" u="sng" dirty="0">
                <a:latin typeface="Poppins" panose="00000500000000000000" pitchFamily="2" charset="0"/>
                <a:cs typeface="Poppins" panose="00000500000000000000" pitchFamily="2" charset="0"/>
              </a:rPr>
              <a:t>Equity-Based Investment</a:t>
            </a:r>
            <a:r>
              <a:rPr lang="en-US" sz="1600" dirty="0">
                <a:latin typeface="Poppins" panose="00000500000000000000" pitchFamily="2" charset="0"/>
                <a:cs typeface="Poppins" panose="00000500000000000000" pitchFamily="2" charset="0"/>
              </a:rPr>
              <a:t> presentation or the </a:t>
            </a:r>
            <a:r>
              <a:rPr lang="en-US" sz="1600" u="sng" dirty="0">
                <a:latin typeface="Poppins" panose="00000500000000000000" pitchFamily="2" charset="0"/>
                <a:cs typeface="Poppins" panose="00000500000000000000" pitchFamily="2" charset="0"/>
              </a:rPr>
              <a:t>Debt-Based and Other Financing</a:t>
            </a:r>
            <a:r>
              <a:rPr lang="en-US" sz="1600" dirty="0">
                <a:latin typeface="Poppins" panose="00000500000000000000" pitchFamily="2" charset="0"/>
                <a:cs typeface="Poppins" panose="00000500000000000000" pitchFamily="2" charset="0"/>
              </a:rPr>
              <a:t> presentation.</a:t>
            </a:r>
            <a:endParaRPr lang="en-US" sz="1600" dirty="0">
              <a:solidFill>
                <a:schemeClr val="tx1"/>
              </a:solidFill>
              <a:latin typeface="Poppins" panose="00000500000000000000" pitchFamily="2" charset="0"/>
              <a:cs typeface="Poppins" panose="00000500000000000000" pitchFamily="2" charset="0"/>
            </a:endParaRPr>
          </a:p>
        </p:txBody>
      </p:sp>
      <p:sp>
        <p:nvSpPr>
          <p:cNvPr id="10" name="Oval 9">
            <a:extLst>
              <a:ext uri="{FF2B5EF4-FFF2-40B4-BE49-F238E27FC236}">
                <a16:creationId xmlns:a16="http://schemas.microsoft.com/office/drawing/2014/main" id="{78232C43-9770-C374-814B-9E84BE41F698}"/>
              </a:ext>
            </a:extLst>
          </p:cNvPr>
          <p:cNvSpPr/>
          <p:nvPr/>
        </p:nvSpPr>
        <p:spPr>
          <a:xfrm>
            <a:off x="3868888" y="1566052"/>
            <a:ext cx="1406221" cy="82916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09F2573-1815-D805-A037-76E5FC0C64A5}"/>
              </a:ext>
            </a:extLst>
          </p:cNvPr>
          <p:cNvSpPr txBox="1"/>
          <p:nvPr/>
        </p:nvSpPr>
        <p:spPr>
          <a:xfrm>
            <a:off x="3993367" y="1738245"/>
            <a:ext cx="1157262" cy="461665"/>
          </a:xfrm>
          <a:prstGeom prst="rect">
            <a:avLst/>
          </a:prstGeom>
          <a:noFill/>
        </p:spPr>
        <p:txBody>
          <a:bodyPr wrap="square" rtlCol="0">
            <a:spAutoFit/>
          </a:bodyPr>
          <a:lstStyle/>
          <a:p>
            <a:pPr algn="ctr"/>
            <a:r>
              <a:rPr lang="en-US" sz="1200" dirty="0"/>
              <a:t>Introduction to financing</a:t>
            </a:r>
          </a:p>
        </p:txBody>
      </p:sp>
      <p:cxnSp>
        <p:nvCxnSpPr>
          <p:cNvPr id="33" name="Straight Arrow Connector 32">
            <a:extLst>
              <a:ext uri="{FF2B5EF4-FFF2-40B4-BE49-F238E27FC236}">
                <a16:creationId xmlns:a16="http://schemas.microsoft.com/office/drawing/2014/main" id="{538F4E00-49CD-4A1D-68E3-C045AD70AA72}"/>
              </a:ext>
            </a:extLst>
          </p:cNvPr>
          <p:cNvCxnSpPr>
            <a:cxnSpLocks/>
            <a:stCxn id="10" idx="7"/>
            <a:endCxn id="65" idx="4"/>
          </p:cNvCxnSpPr>
          <p:nvPr/>
        </p:nvCxnSpPr>
        <p:spPr>
          <a:xfrm flipV="1">
            <a:off x="5069173" y="1387650"/>
            <a:ext cx="985682"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8F517DAE-F276-F857-4CE4-9FB9A4030D0B}"/>
              </a:ext>
            </a:extLst>
          </p:cNvPr>
          <p:cNvCxnSpPr>
            <a:cxnSpLocks/>
            <a:stCxn id="10" idx="1"/>
            <a:endCxn id="63" idx="4"/>
          </p:cNvCxnSpPr>
          <p:nvPr/>
        </p:nvCxnSpPr>
        <p:spPr>
          <a:xfrm flipH="1" flipV="1">
            <a:off x="3089146" y="1387650"/>
            <a:ext cx="985678"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63" name="Oval 62">
            <a:extLst>
              <a:ext uri="{FF2B5EF4-FFF2-40B4-BE49-F238E27FC236}">
                <a16:creationId xmlns:a16="http://schemas.microsoft.com/office/drawing/2014/main" id="{3ECA7439-DF31-B46B-B243-20A467A917BF}"/>
              </a:ext>
            </a:extLst>
          </p:cNvPr>
          <p:cNvSpPr/>
          <p:nvPr/>
        </p:nvSpPr>
        <p:spPr>
          <a:xfrm>
            <a:off x="2386035" y="558490"/>
            <a:ext cx="1406221" cy="829160"/>
          </a:xfrm>
          <a:prstGeom prst="ellipse">
            <a:avLst/>
          </a:prstGeom>
          <a:solidFill>
            <a:srgbClr val="2488D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B8EC7BF1-26E8-53F6-436E-06498F5F062A}"/>
              </a:ext>
            </a:extLst>
          </p:cNvPr>
          <p:cNvSpPr txBox="1"/>
          <p:nvPr/>
        </p:nvSpPr>
        <p:spPr>
          <a:xfrm>
            <a:off x="2439577" y="750765"/>
            <a:ext cx="1279826" cy="461665"/>
          </a:xfrm>
          <a:prstGeom prst="rect">
            <a:avLst/>
          </a:prstGeom>
          <a:noFill/>
        </p:spPr>
        <p:txBody>
          <a:bodyPr wrap="square" rtlCol="0">
            <a:spAutoFit/>
          </a:bodyPr>
          <a:lstStyle/>
          <a:p>
            <a:pPr algn="ctr"/>
            <a:r>
              <a:rPr lang="en-US" sz="1200" dirty="0"/>
              <a:t>Equity-based</a:t>
            </a:r>
          </a:p>
          <a:p>
            <a:pPr algn="ctr"/>
            <a:r>
              <a:rPr lang="en-US" sz="1200" dirty="0"/>
              <a:t>investment</a:t>
            </a:r>
          </a:p>
        </p:txBody>
      </p:sp>
      <p:sp>
        <p:nvSpPr>
          <p:cNvPr id="65" name="Oval 64">
            <a:extLst>
              <a:ext uri="{FF2B5EF4-FFF2-40B4-BE49-F238E27FC236}">
                <a16:creationId xmlns:a16="http://schemas.microsoft.com/office/drawing/2014/main" id="{7940B0C9-0C60-A901-0AC7-DE7DC860B446}"/>
              </a:ext>
            </a:extLst>
          </p:cNvPr>
          <p:cNvSpPr/>
          <p:nvPr/>
        </p:nvSpPr>
        <p:spPr>
          <a:xfrm>
            <a:off x="5351744" y="558490"/>
            <a:ext cx="1406221" cy="829160"/>
          </a:xfrm>
          <a:prstGeom prst="ellipse">
            <a:avLst/>
          </a:prstGeom>
          <a:solidFill>
            <a:srgbClr val="2488D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2E3F510-F5DD-93FF-E490-41E95D8FFBFA}"/>
              </a:ext>
            </a:extLst>
          </p:cNvPr>
          <p:cNvSpPr txBox="1"/>
          <p:nvPr/>
        </p:nvSpPr>
        <p:spPr>
          <a:xfrm>
            <a:off x="5377617" y="721157"/>
            <a:ext cx="1343024" cy="461665"/>
          </a:xfrm>
          <a:prstGeom prst="rect">
            <a:avLst/>
          </a:prstGeom>
          <a:noFill/>
        </p:spPr>
        <p:txBody>
          <a:bodyPr wrap="square" rtlCol="0">
            <a:spAutoFit/>
          </a:bodyPr>
          <a:lstStyle/>
          <a:p>
            <a:pPr algn="ctr"/>
            <a:r>
              <a:rPr lang="en-US" sz="1200" dirty="0"/>
              <a:t>Debt- and other financing</a:t>
            </a:r>
          </a:p>
        </p:txBody>
      </p:sp>
    </p:spTree>
    <p:extLst>
      <p:ext uri="{BB962C8B-B14F-4D97-AF65-F5344CB8AC3E}">
        <p14:creationId xmlns:p14="http://schemas.microsoft.com/office/powerpoint/2010/main" val="311028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80" name="Oval 79">
            <a:extLst>
              <a:ext uri="{FF2B5EF4-FFF2-40B4-BE49-F238E27FC236}">
                <a16:creationId xmlns:a16="http://schemas.microsoft.com/office/drawing/2014/main" id="{146C4D92-29EB-8F74-D4E5-6933DBA8A0BB}"/>
              </a:ext>
            </a:extLst>
          </p:cNvPr>
          <p:cNvSpPr/>
          <p:nvPr/>
        </p:nvSpPr>
        <p:spPr>
          <a:xfrm>
            <a:off x="3868888" y="5845234"/>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CAC4DBB-7A61-62BE-8813-209076C6C25E}"/>
              </a:ext>
            </a:extLst>
          </p:cNvPr>
          <p:cNvSpPr txBox="1"/>
          <p:nvPr/>
        </p:nvSpPr>
        <p:spPr>
          <a:xfrm>
            <a:off x="4117846" y="5936648"/>
            <a:ext cx="908304" cy="646331"/>
          </a:xfrm>
          <a:prstGeom prst="rect">
            <a:avLst/>
          </a:prstGeom>
          <a:noFill/>
        </p:spPr>
        <p:txBody>
          <a:bodyPr wrap="square" rtlCol="0">
            <a:spAutoFit/>
          </a:bodyPr>
          <a:lstStyle/>
          <a:p>
            <a:pPr algn="ctr"/>
            <a:r>
              <a:rPr lang="en-US" sz="1200" dirty="0"/>
              <a:t>Business idea sketch</a:t>
            </a:r>
          </a:p>
        </p:txBody>
      </p:sp>
      <p:sp>
        <p:nvSpPr>
          <p:cNvPr id="6" name="Oval 5">
            <a:extLst>
              <a:ext uri="{FF2B5EF4-FFF2-40B4-BE49-F238E27FC236}">
                <a16:creationId xmlns:a16="http://schemas.microsoft.com/office/drawing/2014/main" id="{6F5F76A1-9A6D-5DE1-26B7-6D3BD91823CD}"/>
              </a:ext>
            </a:extLst>
          </p:cNvPr>
          <p:cNvSpPr/>
          <p:nvPr/>
        </p:nvSpPr>
        <p:spPr>
          <a:xfrm>
            <a:off x="3868888" y="4772821"/>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1C9F91C-22F0-FAD3-4DE6-A57A2DC7AB3A}"/>
              </a:ext>
            </a:extLst>
          </p:cNvPr>
          <p:cNvSpPr txBox="1"/>
          <p:nvPr/>
        </p:nvSpPr>
        <p:spPr>
          <a:xfrm>
            <a:off x="4117846" y="4956568"/>
            <a:ext cx="908304" cy="461665"/>
          </a:xfrm>
          <a:prstGeom prst="rect">
            <a:avLst/>
          </a:prstGeom>
          <a:noFill/>
        </p:spPr>
        <p:txBody>
          <a:bodyPr wrap="square" rtlCol="0">
            <a:spAutoFit/>
          </a:bodyPr>
          <a:lstStyle/>
          <a:p>
            <a:pPr algn="ctr"/>
            <a:r>
              <a:rPr lang="en-US" sz="1200" dirty="0"/>
              <a:t>Business pitch</a:t>
            </a:r>
          </a:p>
        </p:txBody>
      </p:sp>
      <p:sp>
        <p:nvSpPr>
          <p:cNvPr id="8" name="Oval 7">
            <a:extLst>
              <a:ext uri="{FF2B5EF4-FFF2-40B4-BE49-F238E27FC236}">
                <a16:creationId xmlns:a16="http://schemas.microsoft.com/office/drawing/2014/main" id="{75A1CCBE-EA54-62E0-9372-F156FB93FB0A}"/>
              </a:ext>
            </a:extLst>
          </p:cNvPr>
          <p:cNvSpPr/>
          <p:nvPr/>
        </p:nvSpPr>
        <p:spPr>
          <a:xfrm>
            <a:off x="3868888" y="37004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618B6AD-1713-35BB-0E60-BF4313071536}"/>
              </a:ext>
            </a:extLst>
          </p:cNvPr>
          <p:cNvSpPr txBox="1"/>
          <p:nvPr/>
        </p:nvSpPr>
        <p:spPr>
          <a:xfrm>
            <a:off x="4117846" y="3884155"/>
            <a:ext cx="908304" cy="461665"/>
          </a:xfrm>
          <a:prstGeom prst="rect">
            <a:avLst/>
          </a:prstGeom>
          <a:noFill/>
        </p:spPr>
        <p:txBody>
          <a:bodyPr wrap="square" rtlCol="0">
            <a:spAutoFit/>
          </a:bodyPr>
          <a:lstStyle/>
          <a:p>
            <a:pPr algn="ctr"/>
            <a:r>
              <a:rPr lang="en-US" sz="1200" dirty="0"/>
              <a:t>Business plan</a:t>
            </a:r>
          </a:p>
        </p:txBody>
      </p:sp>
      <p:sp>
        <p:nvSpPr>
          <p:cNvPr id="10" name="Oval 9">
            <a:extLst>
              <a:ext uri="{FF2B5EF4-FFF2-40B4-BE49-F238E27FC236}">
                <a16:creationId xmlns:a16="http://schemas.microsoft.com/office/drawing/2014/main" id="{FAAB7DBC-E0D9-E778-7F3E-9259FA48A6D3}"/>
              </a:ext>
            </a:extLst>
          </p:cNvPr>
          <p:cNvSpPr/>
          <p:nvPr/>
        </p:nvSpPr>
        <p:spPr>
          <a:xfrm>
            <a:off x="3868888" y="1566052"/>
            <a:ext cx="1406221" cy="829160"/>
          </a:xfrm>
          <a:prstGeom prst="ellipse">
            <a:avLst/>
          </a:prstGeom>
          <a:solidFill>
            <a:srgbClr val="2488D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BD019CB-E838-081F-E4D0-48D3E2EE9C4F}"/>
              </a:ext>
            </a:extLst>
          </p:cNvPr>
          <p:cNvSpPr txBox="1"/>
          <p:nvPr/>
        </p:nvSpPr>
        <p:spPr>
          <a:xfrm>
            <a:off x="3993367" y="1738245"/>
            <a:ext cx="1157262" cy="461665"/>
          </a:xfrm>
          <a:prstGeom prst="rect">
            <a:avLst/>
          </a:prstGeom>
          <a:noFill/>
        </p:spPr>
        <p:txBody>
          <a:bodyPr wrap="square" rtlCol="0">
            <a:spAutoFit/>
          </a:bodyPr>
          <a:lstStyle/>
          <a:p>
            <a:pPr algn="ctr"/>
            <a:r>
              <a:rPr lang="en-US" sz="1200" dirty="0"/>
              <a:t>Introduction to financing</a:t>
            </a:r>
          </a:p>
        </p:txBody>
      </p:sp>
      <p:sp>
        <p:nvSpPr>
          <p:cNvPr id="12" name="Oval 11">
            <a:extLst>
              <a:ext uri="{FF2B5EF4-FFF2-40B4-BE49-F238E27FC236}">
                <a16:creationId xmlns:a16="http://schemas.microsoft.com/office/drawing/2014/main" id="{3594EC54-7CFD-739C-72D1-168E58CC2834}"/>
              </a:ext>
            </a:extLst>
          </p:cNvPr>
          <p:cNvSpPr/>
          <p:nvPr/>
        </p:nvSpPr>
        <p:spPr>
          <a:xfrm>
            <a:off x="5926288"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943DE94-6991-417E-BC35-935E276136A4}"/>
              </a:ext>
            </a:extLst>
          </p:cNvPr>
          <p:cNvSpPr txBox="1"/>
          <p:nvPr/>
        </p:nvSpPr>
        <p:spPr>
          <a:xfrm>
            <a:off x="6059596" y="3856162"/>
            <a:ext cx="1171620" cy="461665"/>
          </a:xfrm>
          <a:prstGeom prst="rect">
            <a:avLst/>
          </a:prstGeom>
          <a:noFill/>
        </p:spPr>
        <p:txBody>
          <a:bodyPr wrap="square" rtlCol="0">
            <a:spAutoFit/>
          </a:bodyPr>
          <a:lstStyle/>
          <a:p>
            <a:pPr algn="ctr"/>
            <a:r>
              <a:rPr lang="en-US" sz="1200" dirty="0"/>
              <a:t>Basics of bookkeeping</a:t>
            </a:r>
          </a:p>
        </p:txBody>
      </p:sp>
      <p:sp>
        <p:nvSpPr>
          <p:cNvPr id="14" name="Oval 13">
            <a:extLst>
              <a:ext uri="{FF2B5EF4-FFF2-40B4-BE49-F238E27FC236}">
                <a16:creationId xmlns:a16="http://schemas.microsoft.com/office/drawing/2014/main" id="{8DD2E983-DB6B-E22E-B81D-F77884F82219}"/>
              </a:ext>
            </a:extLst>
          </p:cNvPr>
          <p:cNvSpPr/>
          <p:nvPr/>
        </p:nvSpPr>
        <p:spPr>
          <a:xfrm>
            <a:off x="1682925"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6AD9289-8053-896B-3D53-15C563A45C3D}"/>
              </a:ext>
            </a:extLst>
          </p:cNvPr>
          <p:cNvSpPr txBox="1"/>
          <p:nvPr/>
        </p:nvSpPr>
        <p:spPr>
          <a:xfrm>
            <a:off x="1894122" y="3800139"/>
            <a:ext cx="941104" cy="646331"/>
          </a:xfrm>
          <a:prstGeom prst="rect">
            <a:avLst/>
          </a:prstGeom>
          <a:noFill/>
        </p:spPr>
        <p:txBody>
          <a:bodyPr wrap="square" rtlCol="0">
            <a:spAutoFit/>
          </a:bodyPr>
          <a:lstStyle/>
          <a:p>
            <a:pPr algn="ctr"/>
            <a:r>
              <a:rPr lang="en-US" sz="1200" dirty="0"/>
              <a:t>Making it official &amp; attorneys</a:t>
            </a:r>
          </a:p>
        </p:txBody>
      </p:sp>
      <p:sp>
        <p:nvSpPr>
          <p:cNvPr id="17" name="Oval 16">
            <a:extLst>
              <a:ext uri="{FF2B5EF4-FFF2-40B4-BE49-F238E27FC236}">
                <a16:creationId xmlns:a16="http://schemas.microsoft.com/office/drawing/2014/main" id="{A59F4209-0F48-FCBE-0077-CAECF930BD03}"/>
              </a:ext>
            </a:extLst>
          </p:cNvPr>
          <p:cNvSpPr/>
          <p:nvPr/>
        </p:nvSpPr>
        <p:spPr>
          <a:xfrm>
            <a:off x="7183588" y="25947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66B6604-F38E-FE07-6824-25F13115F96B}"/>
              </a:ext>
            </a:extLst>
          </p:cNvPr>
          <p:cNvSpPr txBox="1"/>
          <p:nvPr/>
        </p:nvSpPr>
        <p:spPr>
          <a:xfrm>
            <a:off x="7308067" y="2700878"/>
            <a:ext cx="1157262" cy="646331"/>
          </a:xfrm>
          <a:prstGeom prst="rect">
            <a:avLst/>
          </a:prstGeom>
          <a:noFill/>
        </p:spPr>
        <p:txBody>
          <a:bodyPr wrap="square" rtlCol="0">
            <a:spAutoFit/>
          </a:bodyPr>
          <a:lstStyle/>
          <a:p>
            <a:pPr algn="ctr"/>
            <a:r>
              <a:rPr lang="en-US" sz="1200" dirty="0"/>
              <a:t>Accounting basics: tax &amp; audits</a:t>
            </a:r>
          </a:p>
        </p:txBody>
      </p:sp>
      <p:sp>
        <p:nvSpPr>
          <p:cNvPr id="19" name="Oval 18">
            <a:extLst>
              <a:ext uri="{FF2B5EF4-FFF2-40B4-BE49-F238E27FC236}">
                <a16:creationId xmlns:a16="http://schemas.microsoft.com/office/drawing/2014/main" id="{A364F28E-45C8-1713-FFA3-CE8C60FA3B0B}"/>
              </a:ext>
            </a:extLst>
          </p:cNvPr>
          <p:cNvSpPr/>
          <p:nvPr/>
        </p:nvSpPr>
        <p:spPr>
          <a:xfrm>
            <a:off x="1682921" y="239521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DDDCB09-EAE1-BC0B-44B4-FEE35B1330F9}"/>
              </a:ext>
            </a:extLst>
          </p:cNvPr>
          <p:cNvSpPr txBox="1"/>
          <p:nvPr/>
        </p:nvSpPr>
        <p:spPr>
          <a:xfrm>
            <a:off x="1774562" y="2671293"/>
            <a:ext cx="1153432" cy="276999"/>
          </a:xfrm>
          <a:prstGeom prst="rect">
            <a:avLst/>
          </a:prstGeom>
          <a:noFill/>
        </p:spPr>
        <p:txBody>
          <a:bodyPr wrap="square" rtlCol="0">
            <a:spAutoFit/>
          </a:bodyPr>
          <a:lstStyle/>
          <a:p>
            <a:pPr algn="ctr"/>
            <a:r>
              <a:rPr lang="en-US" sz="1200" dirty="0"/>
              <a:t>Contracts</a:t>
            </a:r>
          </a:p>
        </p:txBody>
      </p:sp>
      <p:cxnSp>
        <p:nvCxnSpPr>
          <p:cNvPr id="81" name="Straight Arrow Connector 80">
            <a:extLst>
              <a:ext uri="{FF2B5EF4-FFF2-40B4-BE49-F238E27FC236}">
                <a16:creationId xmlns:a16="http://schemas.microsoft.com/office/drawing/2014/main" id="{E158276D-0313-0C27-4C2C-9C9F5A6AB824}"/>
              </a:ext>
            </a:extLst>
          </p:cNvPr>
          <p:cNvCxnSpPr>
            <a:cxnSpLocks/>
            <a:stCxn id="80" idx="0"/>
            <a:endCxn id="6" idx="4"/>
          </p:cNvCxnSpPr>
          <p:nvPr/>
        </p:nvCxnSpPr>
        <p:spPr>
          <a:xfrm flipV="1">
            <a:off x="4571999" y="5601981"/>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0313CD6B-B460-A644-9C45-A026EE4BD582}"/>
              </a:ext>
            </a:extLst>
          </p:cNvPr>
          <p:cNvCxnSpPr>
            <a:cxnSpLocks/>
            <a:stCxn id="6" idx="0"/>
            <a:endCxn id="8" idx="4"/>
          </p:cNvCxnSpPr>
          <p:nvPr/>
        </p:nvCxnSpPr>
        <p:spPr>
          <a:xfrm flipV="1">
            <a:off x="4571999" y="4529568"/>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045049F-FD44-BFB7-27E5-AD77307F51DB}"/>
              </a:ext>
            </a:extLst>
          </p:cNvPr>
          <p:cNvCxnSpPr>
            <a:cxnSpLocks/>
            <a:stCxn id="8" idx="0"/>
            <a:endCxn id="73" idx="4"/>
          </p:cNvCxnSpPr>
          <p:nvPr/>
        </p:nvCxnSpPr>
        <p:spPr>
          <a:xfrm flipV="1">
            <a:off x="4571999" y="3446722"/>
            <a:ext cx="0" cy="253686"/>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8D9C376-27CE-F964-2345-2A7420FF9670}"/>
              </a:ext>
            </a:extLst>
          </p:cNvPr>
          <p:cNvCxnSpPr>
            <a:cxnSpLocks/>
            <a:stCxn id="10" idx="7"/>
            <a:endCxn id="65" idx="4"/>
          </p:cNvCxnSpPr>
          <p:nvPr/>
        </p:nvCxnSpPr>
        <p:spPr>
          <a:xfrm flipV="1">
            <a:off x="5069173" y="1387650"/>
            <a:ext cx="985682"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A311F0E-1896-80EE-0329-6AC83F91CC46}"/>
              </a:ext>
            </a:extLst>
          </p:cNvPr>
          <p:cNvCxnSpPr>
            <a:cxnSpLocks/>
            <a:stCxn id="10" idx="1"/>
            <a:endCxn id="63" idx="4"/>
          </p:cNvCxnSpPr>
          <p:nvPr/>
        </p:nvCxnSpPr>
        <p:spPr>
          <a:xfrm flipH="1" flipV="1">
            <a:off x="3089146" y="1387650"/>
            <a:ext cx="985678"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3855602-24F4-444B-0784-E8479690EB16}"/>
              </a:ext>
            </a:extLst>
          </p:cNvPr>
          <p:cNvCxnSpPr>
            <a:cxnSpLocks/>
            <a:stCxn id="8" idx="2"/>
            <a:endCxn id="14" idx="6"/>
          </p:cNvCxnSpPr>
          <p:nvPr/>
        </p:nvCxnSpPr>
        <p:spPr>
          <a:xfrm flipH="1" flipV="1">
            <a:off x="3089146" y="4114987"/>
            <a:ext cx="779742" cy="1"/>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46A5599B-29A7-4A5C-F647-85FF858977DC}"/>
              </a:ext>
            </a:extLst>
          </p:cNvPr>
          <p:cNvCxnSpPr>
            <a:cxnSpLocks/>
            <a:stCxn id="73" idx="5"/>
            <a:endCxn id="12" idx="2"/>
          </p:cNvCxnSpPr>
          <p:nvPr/>
        </p:nvCxnSpPr>
        <p:spPr>
          <a:xfrm>
            <a:off x="5069173" y="3325294"/>
            <a:ext cx="857115" cy="78969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C7310F97-675F-E3D6-13D9-803866210149}"/>
              </a:ext>
            </a:extLst>
          </p:cNvPr>
          <p:cNvCxnSpPr>
            <a:cxnSpLocks/>
            <a:stCxn id="12" idx="6"/>
            <a:endCxn id="17" idx="4"/>
          </p:cNvCxnSpPr>
          <p:nvPr/>
        </p:nvCxnSpPr>
        <p:spPr>
          <a:xfrm flipV="1">
            <a:off x="7332509" y="3423868"/>
            <a:ext cx="554190" cy="69111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993AF84D-4AF6-5197-3FBA-D15F7DA88EB5}"/>
              </a:ext>
            </a:extLst>
          </p:cNvPr>
          <p:cNvCxnSpPr>
            <a:cxnSpLocks/>
            <a:stCxn id="14" idx="0"/>
            <a:endCxn id="19" idx="4"/>
          </p:cNvCxnSpPr>
          <p:nvPr/>
        </p:nvCxnSpPr>
        <p:spPr>
          <a:xfrm flipH="1" flipV="1">
            <a:off x="2386032" y="3224372"/>
            <a:ext cx="4" cy="476035"/>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DA668B86-D055-DAB0-91FC-B111F9B5129A}"/>
              </a:ext>
            </a:extLst>
          </p:cNvPr>
          <p:cNvCxnSpPr>
            <a:cxnSpLocks/>
            <a:stCxn id="19" idx="7"/>
            <a:endCxn id="10" idx="2"/>
          </p:cNvCxnSpPr>
          <p:nvPr/>
        </p:nvCxnSpPr>
        <p:spPr>
          <a:xfrm flipV="1">
            <a:off x="2883206" y="1980632"/>
            <a:ext cx="985682" cy="53600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D1E82FDA-B77B-0B22-EBDC-F883CA62CFCD}"/>
              </a:ext>
            </a:extLst>
          </p:cNvPr>
          <p:cNvCxnSpPr>
            <a:cxnSpLocks/>
            <a:stCxn id="17" idx="2"/>
            <a:endCxn id="79" idx="3"/>
          </p:cNvCxnSpPr>
          <p:nvPr/>
        </p:nvCxnSpPr>
        <p:spPr>
          <a:xfrm flipH="1" flipV="1">
            <a:off x="5246483" y="2990720"/>
            <a:ext cx="1937105" cy="18568"/>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63" name="Oval 62">
            <a:extLst>
              <a:ext uri="{FF2B5EF4-FFF2-40B4-BE49-F238E27FC236}">
                <a16:creationId xmlns:a16="http://schemas.microsoft.com/office/drawing/2014/main" id="{DC89C1E8-292C-8D46-FCC3-8A849A787EC1}"/>
              </a:ext>
            </a:extLst>
          </p:cNvPr>
          <p:cNvSpPr/>
          <p:nvPr/>
        </p:nvSpPr>
        <p:spPr>
          <a:xfrm>
            <a:off x="2386035"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FECE5419-F925-790F-A4A7-D067E81D05B6}"/>
              </a:ext>
            </a:extLst>
          </p:cNvPr>
          <p:cNvSpPr txBox="1"/>
          <p:nvPr/>
        </p:nvSpPr>
        <p:spPr>
          <a:xfrm>
            <a:off x="2439577" y="750765"/>
            <a:ext cx="1279826" cy="461665"/>
          </a:xfrm>
          <a:prstGeom prst="rect">
            <a:avLst/>
          </a:prstGeom>
          <a:noFill/>
        </p:spPr>
        <p:txBody>
          <a:bodyPr wrap="square" rtlCol="0">
            <a:spAutoFit/>
          </a:bodyPr>
          <a:lstStyle/>
          <a:p>
            <a:pPr algn="ctr"/>
            <a:r>
              <a:rPr lang="en-US" sz="1200" dirty="0"/>
              <a:t>Equity-based</a:t>
            </a:r>
          </a:p>
          <a:p>
            <a:pPr algn="ctr"/>
            <a:r>
              <a:rPr lang="en-US" sz="1200" dirty="0"/>
              <a:t>investment</a:t>
            </a:r>
          </a:p>
        </p:txBody>
      </p:sp>
      <p:sp>
        <p:nvSpPr>
          <p:cNvPr id="65" name="Oval 64">
            <a:extLst>
              <a:ext uri="{FF2B5EF4-FFF2-40B4-BE49-F238E27FC236}">
                <a16:creationId xmlns:a16="http://schemas.microsoft.com/office/drawing/2014/main" id="{38921A5C-D62B-9018-C4D6-1F0542D1B7D6}"/>
              </a:ext>
            </a:extLst>
          </p:cNvPr>
          <p:cNvSpPr/>
          <p:nvPr/>
        </p:nvSpPr>
        <p:spPr>
          <a:xfrm>
            <a:off x="5351744"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953A2372-8009-B939-EFD3-4381D443844F}"/>
              </a:ext>
            </a:extLst>
          </p:cNvPr>
          <p:cNvSpPr/>
          <p:nvPr/>
        </p:nvSpPr>
        <p:spPr>
          <a:xfrm>
            <a:off x="3868888" y="261756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Arrow Connector 74">
            <a:extLst>
              <a:ext uri="{FF2B5EF4-FFF2-40B4-BE49-F238E27FC236}">
                <a16:creationId xmlns:a16="http://schemas.microsoft.com/office/drawing/2014/main" id="{9A82748C-4751-038C-01C9-F8804FD6D4B5}"/>
              </a:ext>
            </a:extLst>
          </p:cNvPr>
          <p:cNvCxnSpPr>
            <a:cxnSpLocks/>
            <a:stCxn id="73" idx="0"/>
            <a:endCxn id="10" idx="4"/>
          </p:cNvCxnSpPr>
          <p:nvPr/>
        </p:nvCxnSpPr>
        <p:spPr>
          <a:xfrm flipV="1">
            <a:off x="4571999" y="2395212"/>
            <a:ext cx="0" cy="22235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CE0B9295-E848-AE3B-2EC4-0DBC979E7263}"/>
              </a:ext>
            </a:extLst>
          </p:cNvPr>
          <p:cNvSpPr txBox="1"/>
          <p:nvPr/>
        </p:nvSpPr>
        <p:spPr>
          <a:xfrm>
            <a:off x="3897513" y="2759887"/>
            <a:ext cx="1348970" cy="461665"/>
          </a:xfrm>
          <a:prstGeom prst="rect">
            <a:avLst/>
          </a:prstGeom>
          <a:noFill/>
        </p:spPr>
        <p:txBody>
          <a:bodyPr wrap="square" rtlCol="0">
            <a:spAutoFit/>
          </a:bodyPr>
          <a:lstStyle/>
          <a:p>
            <a:pPr algn="ctr"/>
            <a:r>
              <a:rPr lang="en-US" sz="1200" dirty="0"/>
              <a:t>Financial management</a:t>
            </a:r>
          </a:p>
        </p:txBody>
      </p:sp>
      <p:cxnSp>
        <p:nvCxnSpPr>
          <p:cNvPr id="84" name="Straight Arrow Connector 83">
            <a:extLst>
              <a:ext uri="{FF2B5EF4-FFF2-40B4-BE49-F238E27FC236}">
                <a16:creationId xmlns:a16="http://schemas.microsoft.com/office/drawing/2014/main" id="{A49E4854-45CD-E962-D8C3-C773E6F881BD}"/>
              </a:ext>
            </a:extLst>
          </p:cNvPr>
          <p:cNvCxnSpPr>
            <a:cxnSpLocks/>
            <a:stCxn id="17" idx="1"/>
            <a:endCxn id="10" idx="6"/>
          </p:cNvCxnSpPr>
          <p:nvPr/>
        </p:nvCxnSpPr>
        <p:spPr>
          <a:xfrm flipH="1" flipV="1">
            <a:off x="5275109" y="1980632"/>
            <a:ext cx="2114415" cy="735504"/>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904A60E7-C0B4-2E52-C028-E0EEC98226F8}"/>
              </a:ext>
            </a:extLst>
          </p:cNvPr>
          <p:cNvSpPr txBox="1"/>
          <p:nvPr/>
        </p:nvSpPr>
        <p:spPr>
          <a:xfrm>
            <a:off x="5377617" y="721157"/>
            <a:ext cx="1343024" cy="461665"/>
          </a:xfrm>
          <a:prstGeom prst="rect">
            <a:avLst/>
          </a:prstGeom>
          <a:noFill/>
        </p:spPr>
        <p:txBody>
          <a:bodyPr wrap="square" rtlCol="0">
            <a:spAutoFit/>
          </a:bodyPr>
          <a:lstStyle/>
          <a:p>
            <a:pPr algn="ctr"/>
            <a:r>
              <a:rPr lang="en-US" sz="1200" dirty="0"/>
              <a:t>Debt- and other financing</a:t>
            </a:r>
          </a:p>
        </p:txBody>
      </p:sp>
      <p:sp>
        <p:nvSpPr>
          <p:cNvPr id="5" name="Oval 4">
            <a:extLst>
              <a:ext uri="{FF2B5EF4-FFF2-40B4-BE49-F238E27FC236}">
                <a16:creationId xmlns:a16="http://schemas.microsoft.com/office/drawing/2014/main" id="{82841BCA-5E78-5A6A-EE53-C0F32A4CD64E}"/>
              </a:ext>
            </a:extLst>
          </p:cNvPr>
          <p:cNvSpPr/>
          <p:nvPr/>
        </p:nvSpPr>
        <p:spPr>
          <a:xfrm>
            <a:off x="276700" y="169299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F425CE02-F4ED-AE3D-7B19-067E7727B68C}"/>
              </a:ext>
            </a:extLst>
          </p:cNvPr>
          <p:cNvCxnSpPr>
            <a:cxnSpLocks/>
            <a:stCxn id="63" idx="3"/>
            <a:endCxn id="5" idx="7"/>
          </p:cNvCxnSpPr>
          <p:nvPr/>
        </p:nvCxnSpPr>
        <p:spPr>
          <a:xfrm flipH="1">
            <a:off x="1476985" y="1266222"/>
            <a:ext cx="1114986" cy="548204"/>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4A5303F-6C43-8D18-EAA5-85571D07D207}"/>
              </a:ext>
            </a:extLst>
          </p:cNvPr>
          <p:cNvSpPr txBox="1"/>
          <p:nvPr/>
        </p:nvSpPr>
        <p:spPr>
          <a:xfrm>
            <a:off x="398011" y="1969078"/>
            <a:ext cx="1153432" cy="276999"/>
          </a:xfrm>
          <a:prstGeom prst="rect">
            <a:avLst/>
          </a:prstGeom>
          <a:noFill/>
        </p:spPr>
        <p:txBody>
          <a:bodyPr wrap="square" rtlCol="0">
            <a:spAutoFit/>
          </a:bodyPr>
          <a:lstStyle/>
          <a:p>
            <a:pPr algn="ctr"/>
            <a:r>
              <a:rPr lang="en-US" sz="1200" dirty="0"/>
              <a:t>ESOPs</a:t>
            </a:r>
          </a:p>
        </p:txBody>
      </p:sp>
      <p:cxnSp>
        <p:nvCxnSpPr>
          <p:cNvPr id="32" name="Straight Arrow Connector 31">
            <a:extLst>
              <a:ext uri="{FF2B5EF4-FFF2-40B4-BE49-F238E27FC236}">
                <a16:creationId xmlns:a16="http://schemas.microsoft.com/office/drawing/2014/main" id="{BA942150-676C-8EF7-3B09-3C495D80D6CF}"/>
              </a:ext>
            </a:extLst>
          </p:cNvPr>
          <p:cNvCxnSpPr>
            <a:cxnSpLocks/>
            <a:stCxn id="14" idx="2"/>
            <a:endCxn id="5" idx="4"/>
          </p:cNvCxnSpPr>
          <p:nvPr/>
        </p:nvCxnSpPr>
        <p:spPr>
          <a:xfrm flipH="1" flipV="1">
            <a:off x="979811" y="2522158"/>
            <a:ext cx="703114" cy="159282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7031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111382"/>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Why get financing?</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Different ways of getting financing</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Advantages/disadvantages of different financing methods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Examples of businesses getting financing</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Credit readiness - due diligence and creditworthiness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What’s next</a:t>
            </a:r>
          </a:p>
        </p:txBody>
      </p:sp>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Tree>
    <p:extLst>
      <p:ext uri="{BB962C8B-B14F-4D97-AF65-F5344CB8AC3E}">
        <p14:creationId xmlns:p14="http://schemas.microsoft.com/office/powerpoint/2010/main" val="2632210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111382"/>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Why get financing?</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Different ways of getting financing</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Advantages/disadvantages of different financing methods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Examples of businesses getting financing</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Credit readiness - due diligence and creditworthiness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Tree>
    <p:extLst>
      <p:ext uri="{BB962C8B-B14F-4D97-AF65-F5344CB8AC3E}">
        <p14:creationId xmlns:p14="http://schemas.microsoft.com/office/powerpoint/2010/main" val="4238485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09" y="801399"/>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Why get financing?</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5" name="TextBox 4">
            <a:extLst>
              <a:ext uri="{FF2B5EF4-FFF2-40B4-BE49-F238E27FC236}">
                <a16:creationId xmlns:a16="http://schemas.microsoft.com/office/drawing/2014/main" id="{0F4FED25-224C-D90F-8A0C-F9EAC2FC0095}"/>
              </a:ext>
            </a:extLst>
          </p:cNvPr>
          <p:cNvSpPr txBox="1"/>
          <p:nvPr/>
        </p:nvSpPr>
        <p:spPr>
          <a:xfrm>
            <a:off x="429763" y="1702828"/>
            <a:ext cx="8284463" cy="3477875"/>
          </a:xfrm>
          <a:prstGeom prst="rect">
            <a:avLst/>
          </a:prstGeom>
          <a:noFill/>
        </p:spPr>
        <p:txBody>
          <a:bodyPr wrap="square" rtlCol="0">
            <a:spAutoFit/>
          </a:bodyPr>
          <a:lstStyle/>
          <a:p>
            <a:pPr algn="ctr"/>
            <a:r>
              <a:rPr lang="en-US" sz="2000" dirty="0">
                <a:latin typeface="Poppins" panose="00000500000000000000" pitchFamily="2" charset="0"/>
                <a:cs typeface="Poppins" panose="00000500000000000000" pitchFamily="2" charset="0"/>
              </a:rPr>
              <a:t>Financing is the process of a new or existing business getting money from outsiders to be able to start, grow, or improve a business’s effectiveness.</a:t>
            </a:r>
          </a:p>
          <a:p>
            <a:pPr algn="ctr"/>
            <a:endParaRPr lang="en-US" sz="2000" dirty="0">
              <a:latin typeface="Poppins" panose="00000500000000000000" pitchFamily="2" charset="0"/>
              <a:cs typeface="Poppins" panose="00000500000000000000" pitchFamily="2" charset="0"/>
            </a:endParaRPr>
          </a:p>
          <a:p>
            <a:pPr algn="ctr"/>
            <a:r>
              <a:rPr lang="en-US" sz="2000" b="1" dirty="0">
                <a:latin typeface="Poppins" panose="00000500000000000000" pitchFamily="2" charset="0"/>
                <a:cs typeface="Poppins" panose="00000500000000000000" pitchFamily="2" charset="0"/>
              </a:rPr>
              <a:t>Financing is usually required or desirable when:</a:t>
            </a:r>
          </a:p>
          <a:p>
            <a:pPr algn="ctr"/>
            <a:endParaRPr lang="en-US" sz="2000" dirty="0">
              <a:latin typeface="Poppins" panose="00000500000000000000" pitchFamily="2" charset="0"/>
              <a:cs typeface="Poppins" panose="00000500000000000000" pitchFamily="2" charset="0"/>
            </a:endParaRPr>
          </a:p>
          <a:p>
            <a:pPr marL="342900" indent="-342900" algn="ctr">
              <a:buFont typeface="Arial" panose="020B0604020202020204" pitchFamily="34" charset="0"/>
              <a:buChar char="•"/>
            </a:pPr>
            <a:r>
              <a:rPr lang="en-US" sz="2000" dirty="0">
                <a:latin typeface="Poppins" panose="00000500000000000000" pitchFamily="2" charset="0"/>
                <a:cs typeface="Poppins" panose="00000500000000000000" pitchFamily="2" charset="0"/>
              </a:rPr>
              <a:t>A business wants to grow quickly;</a:t>
            </a:r>
          </a:p>
          <a:p>
            <a:pPr algn="ctr"/>
            <a:endParaRPr lang="en-US" sz="2000" dirty="0">
              <a:latin typeface="Poppins" panose="00000500000000000000" pitchFamily="2" charset="0"/>
              <a:cs typeface="Poppins" panose="00000500000000000000" pitchFamily="2" charset="0"/>
            </a:endParaRPr>
          </a:p>
          <a:p>
            <a:pPr marL="342900" indent="-342900" algn="ctr">
              <a:buFont typeface="Arial" panose="020B0604020202020204" pitchFamily="34" charset="0"/>
              <a:buChar char="•"/>
            </a:pPr>
            <a:r>
              <a:rPr lang="en-US" sz="2000" dirty="0">
                <a:latin typeface="Poppins" panose="00000500000000000000" pitchFamily="2" charset="0"/>
                <a:cs typeface="Poppins" panose="00000500000000000000" pitchFamily="2" charset="0"/>
              </a:rPr>
              <a:t>A business wants to operate more efficiently;</a:t>
            </a:r>
          </a:p>
          <a:p>
            <a:pPr marL="342900" indent="-342900" algn="ctr">
              <a:buFont typeface="Arial" panose="020B0604020202020204" pitchFamily="34" charset="0"/>
              <a:buChar char="•"/>
            </a:pPr>
            <a:endParaRPr lang="en-US" sz="2000" dirty="0">
              <a:latin typeface="Poppins" panose="00000500000000000000" pitchFamily="2" charset="0"/>
              <a:cs typeface="Poppins" panose="00000500000000000000" pitchFamily="2" charset="0"/>
            </a:endParaRPr>
          </a:p>
          <a:p>
            <a:pPr marL="342900" indent="-342900" algn="ctr">
              <a:buFont typeface="Arial" panose="020B0604020202020204" pitchFamily="34" charset="0"/>
              <a:buChar char="•"/>
            </a:pPr>
            <a:r>
              <a:rPr lang="en-US" sz="2000" dirty="0">
                <a:latin typeface="Poppins" panose="00000500000000000000" pitchFamily="2" charset="0"/>
                <a:cs typeface="Poppins" panose="00000500000000000000" pitchFamily="2" charset="0"/>
              </a:rPr>
              <a:t>Future growth requires a large amount of money upfront.</a:t>
            </a:r>
          </a:p>
        </p:txBody>
      </p:sp>
    </p:spTree>
    <p:extLst>
      <p:ext uri="{BB962C8B-B14F-4D97-AF65-F5344CB8AC3E}">
        <p14:creationId xmlns:p14="http://schemas.microsoft.com/office/powerpoint/2010/main" val="2918624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09" y="801399"/>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Why get financing?</a:t>
            </a:r>
          </a:p>
        </p:txBody>
      </p:sp>
      <p:sp>
        <p:nvSpPr>
          <p:cNvPr id="11" name="TextBox 10">
            <a:extLst>
              <a:ext uri="{FF2B5EF4-FFF2-40B4-BE49-F238E27FC236}">
                <a16:creationId xmlns:a16="http://schemas.microsoft.com/office/drawing/2014/main" id="{FAC10B19-698F-7E1C-6865-BDAE9624C2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Introduction to financing</a:t>
            </a:r>
          </a:p>
        </p:txBody>
      </p:sp>
      <p:sp>
        <p:nvSpPr>
          <p:cNvPr id="5" name="TextBox 4">
            <a:extLst>
              <a:ext uri="{FF2B5EF4-FFF2-40B4-BE49-F238E27FC236}">
                <a16:creationId xmlns:a16="http://schemas.microsoft.com/office/drawing/2014/main" id="{0F4FED25-224C-D90F-8A0C-F9EAC2FC0095}"/>
              </a:ext>
            </a:extLst>
          </p:cNvPr>
          <p:cNvSpPr txBox="1"/>
          <p:nvPr/>
        </p:nvSpPr>
        <p:spPr>
          <a:xfrm>
            <a:off x="429763" y="1702828"/>
            <a:ext cx="8284463" cy="4093428"/>
          </a:xfrm>
          <a:prstGeom prst="rect">
            <a:avLst/>
          </a:prstGeom>
          <a:noFill/>
        </p:spPr>
        <p:txBody>
          <a:bodyPr wrap="square" rtlCol="0">
            <a:spAutoFit/>
          </a:bodyPr>
          <a:lstStyle/>
          <a:p>
            <a:pPr algn="ctr"/>
            <a:r>
              <a:rPr lang="en-US" sz="2000" dirty="0">
                <a:latin typeface="Poppins" panose="00000500000000000000" pitchFamily="2" charset="0"/>
                <a:cs typeface="Poppins" panose="00000500000000000000" pitchFamily="2" charset="0"/>
              </a:rPr>
              <a:t>Financing is the process of a new or existing business getting money from outsiders to be able to start, grow, or improve a businesses’ effectiveness.</a:t>
            </a:r>
          </a:p>
          <a:p>
            <a:pPr algn="ctr"/>
            <a:endParaRPr lang="en-US" sz="2000" dirty="0">
              <a:latin typeface="Poppins" panose="00000500000000000000" pitchFamily="2" charset="0"/>
              <a:cs typeface="Poppins" panose="00000500000000000000" pitchFamily="2" charset="0"/>
            </a:endParaRPr>
          </a:p>
          <a:p>
            <a:pPr algn="ctr"/>
            <a:r>
              <a:rPr lang="en-US" dirty="0">
                <a:latin typeface="Poppins" panose="00000500000000000000" pitchFamily="2" charset="0"/>
                <a:cs typeface="Poppins" panose="00000500000000000000" pitchFamily="2" charset="0"/>
              </a:rPr>
              <a:t>Financing is usually required or desirable when:</a:t>
            </a:r>
          </a:p>
          <a:p>
            <a:pPr algn="ctr"/>
            <a:endParaRPr lang="en-US" dirty="0">
              <a:latin typeface="Poppins" panose="00000500000000000000" pitchFamily="2" charset="0"/>
              <a:cs typeface="Poppins" panose="00000500000000000000" pitchFamily="2" charset="0"/>
            </a:endParaRPr>
          </a:p>
          <a:p>
            <a:pPr marL="342900" indent="-342900" algn="ctr">
              <a:buFont typeface="Arial" panose="020B0604020202020204" pitchFamily="34" charset="0"/>
              <a:buChar char="•"/>
            </a:pPr>
            <a:r>
              <a:rPr lang="en-US" dirty="0">
                <a:latin typeface="Poppins" panose="00000500000000000000" pitchFamily="2" charset="0"/>
                <a:cs typeface="Poppins" panose="00000500000000000000" pitchFamily="2" charset="0"/>
              </a:rPr>
              <a:t>A business wants to grow quickly;</a:t>
            </a:r>
          </a:p>
          <a:p>
            <a:pPr marL="342900" indent="-342900" algn="ctr">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342900" indent="-342900" algn="ctr">
              <a:buFont typeface="Arial" panose="020B0604020202020204" pitchFamily="34" charset="0"/>
              <a:buChar char="•"/>
            </a:pPr>
            <a:r>
              <a:rPr lang="en-US" dirty="0">
                <a:latin typeface="Poppins" panose="00000500000000000000" pitchFamily="2" charset="0"/>
                <a:cs typeface="Poppins" panose="00000500000000000000" pitchFamily="2" charset="0"/>
              </a:rPr>
              <a:t>Growing based upon its own profits is not enough;</a:t>
            </a:r>
          </a:p>
          <a:p>
            <a:pPr marL="342900" indent="-342900" algn="ctr">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342900" indent="-342900" algn="ctr">
              <a:buFont typeface="Arial" panose="020B0604020202020204" pitchFamily="34" charset="0"/>
              <a:buChar char="•"/>
            </a:pPr>
            <a:r>
              <a:rPr lang="en-US" dirty="0">
                <a:latin typeface="Poppins" panose="00000500000000000000" pitchFamily="2" charset="0"/>
                <a:cs typeface="Poppins" panose="00000500000000000000" pitchFamily="2" charset="0"/>
              </a:rPr>
              <a:t>A business is already operating efficiently and wants to expand its operations;</a:t>
            </a:r>
          </a:p>
          <a:p>
            <a:pPr marL="342900" indent="-342900" algn="ctr">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342900" indent="-342900" algn="ctr">
              <a:buFont typeface="Arial" panose="020B0604020202020204" pitchFamily="34" charset="0"/>
              <a:buChar char="•"/>
            </a:pPr>
            <a:r>
              <a:rPr lang="en-US" dirty="0">
                <a:latin typeface="Poppins" panose="00000500000000000000" pitchFamily="2" charset="0"/>
                <a:cs typeface="Poppins" panose="00000500000000000000" pitchFamily="2" charset="0"/>
              </a:rPr>
              <a:t>Future growth requires a large amount of money upfront. </a:t>
            </a:r>
          </a:p>
        </p:txBody>
      </p:sp>
      <p:sp>
        <p:nvSpPr>
          <p:cNvPr id="8" name="Rectangle 7">
            <a:extLst>
              <a:ext uri="{FF2B5EF4-FFF2-40B4-BE49-F238E27FC236}">
                <a16:creationId xmlns:a16="http://schemas.microsoft.com/office/drawing/2014/main" id="{BA815E05-FE6A-DE5C-7532-50609BB6450A}"/>
              </a:ext>
            </a:extLst>
          </p:cNvPr>
          <p:cNvSpPr/>
          <p:nvPr/>
        </p:nvSpPr>
        <p:spPr>
          <a:xfrm>
            <a:off x="0" y="0"/>
            <a:ext cx="9144000" cy="6886564"/>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DC5BAB1-AFBC-F123-D6EB-FA4B5CFF5625}"/>
              </a:ext>
            </a:extLst>
          </p:cNvPr>
          <p:cNvSpPr/>
          <p:nvPr/>
        </p:nvSpPr>
        <p:spPr>
          <a:xfrm>
            <a:off x="2429921" y="1243940"/>
            <a:ext cx="4229100" cy="458934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logo with a couple of people climbing a mountain&#10;&#10;Description automatically generated">
            <a:extLst>
              <a:ext uri="{FF2B5EF4-FFF2-40B4-BE49-F238E27FC236}">
                <a16:creationId xmlns:a16="http://schemas.microsoft.com/office/drawing/2014/main" id="{3F7CDDAE-AB6D-4816-7B7E-74052E79A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4579" y="1481558"/>
            <a:ext cx="1574829" cy="1258754"/>
          </a:xfrm>
          <a:prstGeom prst="rect">
            <a:avLst/>
          </a:prstGeom>
        </p:spPr>
      </p:pic>
      <p:sp>
        <p:nvSpPr>
          <p:cNvPr id="12" name="TextBox 11">
            <a:extLst>
              <a:ext uri="{FF2B5EF4-FFF2-40B4-BE49-F238E27FC236}">
                <a16:creationId xmlns:a16="http://schemas.microsoft.com/office/drawing/2014/main" id="{39E05415-5675-1166-CAF7-CA12D5D7EA78}"/>
              </a:ext>
            </a:extLst>
          </p:cNvPr>
          <p:cNvSpPr txBox="1"/>
          <p:nvPr/>
        </p:nvSpPr>
        <p:spPr>
          <a:xfrm>
            <a:off x="2970205" y="2963527"/>
            <a:ext cx="3144279" cy="2554545"/>
          </a:xfrm>
          <a:prstGeom prst="rect">
            <a:avLst/>
          </a:prstGeom>
          <a:noFill/>
        </p:spPr>
        <p:txBody>
          <a:bodyPr wrap="square">
            <a:spAutoFit/>
          </a:bodyPr>
          <a:lstStyle/>
          <a:p>
            <a:pPr algn="ctr"/>
            <a:r>
              <a:rPr lang="en-US" sz="1600" b="1" dirty="0">
                <a:latin typeface="Poppins" panose="00000500000000000000" pitchFamily="2" charset="0"/>
                <a:cs typeface="Poppins" panose="00000500000000000000" pitchFamily="2" charset="0"/>
              </a:rPr>
              <a:t>We will illustrate finance by providing three examples of businesses</a:t>
            </a:r>
            <a:r>
              <a:rPr lang="en-US" sz="1600" b="1" dirty="0">
                <a:solidFill>
                  <a:schemeClr val="tx1"/>
                </a:solidFill>
                <a:latin typeface="Poppins" panose="00000500000000000000" pitchFamily="2" charset="0"/>
                <a:cs typeface="Poppins" panose="00000500000000000000" pitchFamily="2" charset="0"/>
              </a:rPr>
              <a:t> </a:t>
            </a:r>
          </a:p>
          <a:p>
            <a:pPr algn="ctr"/>
            <a:r>
              <a:rPr lang="en-US" sz="1600" dirty="0">
                <a:latin typeface="Poppins" panose="00000500000000000000" pitchFamily="2" charset="0"/>
                <a:cs typeface="Poppins" panose="00000500000000000000" pitchFamily="2" charset="0"/>
              </a:rPr>
              <a:t>To help entrepreneurs understand different forms of financing and their relative advantages and disadvantages, we will be considering the case of three businesses.</a:t>
            </a:r>
            <a:endParaRPr lang="en-US" sz="1600" dirty="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8288545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Poppins"/>
        <a:ea typeface=""/>
        <a:cs typeface=""/>
      </a:majorFont>
      <a:minorFont>
        <a:latin typeface="Poppi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C7E91C39EF5B499751B0661CD21A4E" ma:contentTypeVersion="4" ma:contentTypeDescription="Create a new document." ma:contentTypeScope="" ma:versionID="692d79fc11a9144e36ecc0d174caf2ce">
  <xsd:schema xmlns:xsd="http://www.w3.org/2001/XMLSchema" xmlns:xs="http://www.w3.org/2001/XMLSchema" xmlns:p="http://schemas.microsoft.com/office/2006/metadata/properties" xmlns:ns2="10799513-0051-438b-8717-9f0c4fe6a907" targetNamespace="http://schemas.microsoft.com/office/2006/metadata/properties" ma:root="true" ma:fieldsID="8b647acd8a64dd43c1e92b8b8fa040c0" ns2:_="">
    <xsd:import namespace="10799513-0051-438b-8717-9f0c4fe6a9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799513-0051-438b-8717-9f0c4fe6a9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E6C360-7A08-4320-AB04-5E05FC85A08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ED65A20-F83F-46B0-A5EC-978298CFE6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799513-0051-438b-8717-9f0c4fe6a9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6A01F1-04E2-4E2F-82D8-711A28BF6B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20850</TotalTime>
  <Words>7274</Words>
  <Application>Microsoft Office PowerPoint</Application>
  <PresentationFormat>On-screen Show (4:3)</PresentationFormat>
  <Paragraphs>841</Paragraphs>
  <Slides>49</Slides>
  <Notes>21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Glosenberg, Alexander</dc:creator>
  <cp:lastModifiedBy>Glosenberg, Alexander</cp:lastModifiedBy>
  <cp:revision>562</cp:revision>
  <cp:lastPrinted>2024-10-22T23:51:59Z</cp:lastPrinted>
  <dcterms:created xsi:type="dcterms:W3CDTF">2024-10-09T23:37:00Z</dcterms:created>
  <dcterms:modified xsi:type="dcterms:W3CDTF">2025-02-06T00:36:23Z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0x0101005EC7E91C39EF5B499751B0661CD21A4E</vt:lpwstr>
  </property>
</Properties>
</file>