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4"/>
  </p:sldMasterIdLst>
  <p:notesMasterIdLst>
    <p:notesMasterId r:id="rId74"/>
  </p:notesMasterIdLst>
  <p:sldIdLst>
    <p:sldId id="256" r:id="rId5"/>
    <p:sldId id="428" r:id="rId6"/>
    <p:sldId id="429" r:id="rId7"/>
    <p:sldId id="433" r:id="rId8"/>
    <p:sldId id="640" r:id="rId9"/>
    <p:sldId id="265" r:id="rId10"/>
    <p:sldId id="644" r:id="rId11"/>
    <p:sldId id="435" r:id="rId12"/>
    <p:sldId id="467" r:id="rId13"/>
    <p:sldId id="645" r:id="rId14"/>
    <p:sldId id="436" r:id="rId15"/>
    <p:sldId id="437" r:id="rId16"/>
    <p:sldId id="610" r:id="rId17"/>
    <p:sldId id="438" r:id="rId18"/>
    <p:sldId id="439" r:id="rId19"/>
    <p:sldId id="440" r:id="rId20"/>
    <p:sldId id="441" r:id="rId21"/>
    <p:sldId id="442" r:id="rId22"/>
    <p:sldId id="443" r:id="rId23"/>
    <p:sldId id="444" r:id="rId24"/>
    <p:sldId id="445" r:id="rId25"/>
    <p:sldId id="646" r:id="rId26"/>
    <p:sldId id="452" r:id="rId27"/>
    <p:sldId id="453" r:id="rId28"/>
    <p:sldId id="451" r:id="rId29"/>
    <p:sldId id="454" r:id="rId30"/>
    <p:sldId id="455" r:id="rId31"/>
    <p:sldId id="456" r:id="rId32"/>
    <p:sldId id="647" r:id="rId33"/>
    <p:sldId id="476" r:id="rId34"/>
    <p:sldId id="457" r:id="rId35"/>
    <p:sldId id="458" r:id="rId36"/>
    <p:sldId id="641" r:id="rId37"/>
    <p:sldId id="459" r:id="rId38"/>
    <p:sldId id="460" r:id="rId39"/>
    <p:sldId id="461" r:id="rId40"/>
    <p:sldId id="462" r:id="rId41"/>
    <p:sldId id="463" r:id="rId42"/>
    <p:sldId id="464" r:id="rId43"/>
    <p:sldId id="648" r:id="rId44"/>
    <p:sldId id="469" r:id="rId45"/>
    <p:sldId id="478" r:id="rId46"/>
    <p:sldId id="470" r:id="rId47"/>
    <p:sldId id="471" r:id="rId48"/>
    <p:sldId id="650" r:id="rId49"/>
    <p:sldId id="609" r:id="rId50"/>
    <p:sldId id="651" r:id="rId51"/>
    <p:sldId id="607" r:id="rId52"/>
    <p:sldId id="487" r:id="rId53"/>
    <p:sldId id="488" r:id="rId54"/>
    <p:sldId id="489" r:id="rId55"/>
    <p:sldId id="652" r:id="rId56"/>
    <p:sldId id="568" r:id="rId57"/>
    <p:sldId id="569" r:id="rId58"/>
    <p:sldId id="635" r:id="rId59"/>
    <p:sldId id="626" r:id="rId60"/>
    <p:sldId id="570" r:id="rId61"/>
    <p:sldId id="643" r:id="rId62"/>
    <p:sldId id="653" r:id="rId63"/>
    <p:sldId id="494" r:id="rId64"/>
    <p:sldId id="520" r:id="rId65"/>
    <p:sldId id="525" r:id="rId66"/>
    <p:sldId id="523" r:id="rId67"/>
    <p:sldId id="524" r:id="rId68"/>
    <p:sldId id="654" r:id="rId69"/>
    <p:sldId id="472" r:id="rId70"/>
    <p:sldId id="655" r:id="rId71"/>
    <p:sldId id="545" r:id="rId72"/>
    <p:sldId id="638" r:id="rId7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5A25772-8DF3-436B-C1C0-5499E7E41296}" name="Miranda Rodriguez" initials="MR" userId="S::miranda@thecenterbylendistry.org::99bc4226-6f35-4293-a452-c0f617a1ebf8"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686D4"/>
    <a:srgbClr val="2281C8"/>
    <a:srgbClr val="F6B021"/>
    <a:srgbClr val="D3D8D4"/>
    <a:srgbClr val="233973"/>
    <a:srgbClr val="F7AF21"/>
    <a:srgbClr val="C1CA2F"/>
    <a:srgbClr val="8C8C8C"/>
    <a:srgbClr val="C33E30"/>
    <a:srgbClr val="C43D2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86" autoAdjust="0"/>
    <p:restoredTop sz="94660"/>
  </p:normalViewPr>
  <p:slideViewPr>
    <p:cSldViewPr snapToGrid="0">
      <p:cViewPr varScale="1">
        <p:scale>
          <a:sx n="101" d="100"/>
          <a:sy n="101" d="100"/>
        </p:scale>
        <p:origin x="1008"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16" Type="http://schemas.openxmlformats.org/officeDocument/2006/relationships/slide" Target="slides/slide1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openxmlformats.org/officeDocument/2006/relationships/notesMaster" Target="notesMasters/notesMaster1.xml"/><Relationship Id="rId79" Type="http://schemas.microsoft.com/office/2018/10/relationships/authors" Target="authors.xml"/><Relationship Id="rId5" Type="http://schemas.openxmlformats.org/officeDocument/2006/relationships/slide" Target="slides/slide1.xml"/><Relationship Id="rId61" Type="http://schemas.openxmlformats.org/officeDocument/2006/relationships/slide" Target="slides/slide57.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theme" Target="theme/theme1.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viewProps" Target="viewProps.xml"/><Relationship Id="rId7" Type="http://schemas.openxmlformats.org/officeDocument/2006/relationships/slide" Target="slides/slide3.xml"/><Relationship Id="rId71" Type="http://schemas.openxmlformats.org/officeDocument/2006/relationships/slide" Target="slides/slide67.xml"/><Relationship Id="rId2" Type="http://schemas.openxmlformats.org/officeDocument/2006/relationships/customXml" Target="../customXml/item2.xml"/><Relationship Id="rId29" Type="http://schemas.openxmlformats.org/officeDocument/2006/relationships/slide" Target="slides/slide2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7CC750-E870-4F40-8409-D9AA4350557C}" type="datetimeFigureOut">
              <a:rPr lang="en-US" smtClean="0"/>
              <a:t>2/5/2025</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D337DBB-0B83-438C-BC68-DE72AFE8E986}" type="slidenum">
              <a:rPr lang="en-US" smtClean="0"/>
              <a:t>‹#›</a:t>
            </a:fld>
            <a:endParaRPr lang="en-US" dirty="0"/>
          </a:p>
        </p:txBody>
      </p:sp>
    </p:spTree>
    <p:extLst>
      <p:ext uri="{BB962C8B-B14F-4D97-AF65-F5344CB8AC3E}">
        <p14:creationId xmlns:p14="http://schemas.microsoft.com/office/powerpoint/2010/main" val="33865374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7C47400-E557-492C-86D1-E30A5214F330}" type="datetime1">
              <a:rPr lang="en-US" smtClean="0"/>
              <a:t>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1908563-C900-41CC-A033-8EED90B9B7A2}" type="slidenum">
              <a:rPr lang="en-US" smtClean="0"/>
              <a:t>‹#›</a:t>
            </a:fld>
            <a:endParaRPr lang="en-US" dirty="0"/>
          </a:p>
        </p:txBody>
      </p:sp>
    </p:spTree>
    <p:extLst>
      <p:ext uri="{BB962C8B-B14F-4D97-AF65-F5344CB8AC3E}">
        <p14:creationId xmlns:p14="http://schemas.microsoft.com/office/powerpoint/2010/main" val="15118287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2D6FFC-3D90-486D-89CB-8B78C0706D98}" type="datetime1">
              <a:rPr lang="en-US" smtClean="0"/>
              <a:t>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1908563-C900-41CC-A033-8EED90B9B7A2}" type="slidenum">
              <a:rPr lang="en-US" smtClean="0"/>
              <a:t>‹#›</a:t>
            </a:fld>
            <a:endParaRPr lang="en-US" dirty="0"/>
          </a:p>
        </p:txBody>
      </p:sp>
    </p:spTree>
    <p:extLst>
      <p:ext uri="{BB962C8B-B14F-4D97-AF65-F5344CB8AC3E}">
        <p14:creationId xmlns:p14="http://schemas.microsoft.com/office/powerpoint/2010/main" val="7312981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2091A63-ACD3-4E9C-AF7C-1F7F9B2F8FCD}" type="datetime1">
              <a:rPr lang="en-US" smtClean="0"/>
              <a:t>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1908563-C900-41CC-A033-8EED90B9B7A2}" type="slidenum">
              <a:rPr lang="en-US" smtClean="0"/>
              <a:t>‹#›</a:t>
            </a:fld>
            <a:endParaRPr lang="en-US" dirty="0"/>
          </a:p>
        </p:txBody>
      </p:sp>
    </p:spTree>
    <p:extLst>
      <p:ext uri="{BB962C8B-B14F-4D97-AF65-F5344CB8AC3E}">
        <p14:creationId xmlns:p14="http://schemas.microsoft.com/office/powerpoint/2010/main" val="27120441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8440E31-FB23-49FD-B737-E9E9297EF9AA}" type="datetime1">
              <a:rPr lang="en-US" smtClean="0"/>
              <a:t>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1908563-C900-41CC-A033-8EED90B9B7A2}" type="slidenum">
              <a:rPr lang="en-US" smtClean="0"/>
              <a:t>‹#›</a:t>
            </a:fld>
            <a:endParaRPr lang="en-US" dirty="0"/>
          </a:p>
        </p:txBody>
      </p:sp>
    </p:spTree>
    <p:extLst>
      <p:ext uri="{BB962C8B-B14F-4D97-AF65-F5344CB8AC3E}">
        <p14:creationId xmlns:p14="http://schemas.microsoft.com/office/powerpoint/2010/main" val="34904643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63CB05-5486-4CE5-92C4-03E8AA7F9497}" type="datetime1">
              <a:rPr lang="en-US" smtClean="0"/>
              <a:t>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1908563-C900-41CC-A033-8EED90B9B7A2}" type="slidenum">
              <a:rPr lang="en-US" smtClean="0"/>
              <a:t>‹#›</a:t>
            </a:fld>
            <a:endParaRPr lang="en-US" dirty="0"/>
          </a:p>
        </p:txBody>
      </p:sp>
    </p:spTree>
    <p:extLst>
      <p:ext uri="{BB962C8B-B14F-4D97-AF65-F5344CB8AC3E}">
        <p14:creationId xmlns:p14="http://schemas.microsoft.com/office/powerpoint/2010/main" val="41374854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0DE8D77-A33A-435E-8ED9-057CB763222D}" type="datetime1">
              <a:rPr lang="en-US" smtClean="0"/>
              <a:t>2/5/2025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1908563-C900-41CC-A033-8EED90B9B7A2}" type="slidenum">
              <a:rPr lang="en-US" smtClean="0"/>
              <a:t>‹#›</a:t>
            </a:fld>
            <a:endParaRPr lang="en-US" dirty="0"/>
          </a:p>
        </p:txBody>
      </p:sp>
    </p:spTree>
    <p:extLst>
      <p:ext uri="{BB962C8B-B14F-4D97-AF65-F5344CB8AC3E}">
        <p14:creationId xmlns:p14="http://schemas.microsoft.com/office/powerpoint/2010/main" val="29091259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BA364D8-A4DE-48E0-925D-66BEE3BAC07A}" type="datetime1">
              <a:rPr lang="en-US" smtClean="0"/>
              <a:t>2/5/2025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1908563-C900-41CC-A033-8EED90B9B7A2}" type="slidenum">
              <a:rPr lang="en-US" smtClean="0"/>
              <a:t>‹#›</a:t>
            </a:fld>
            <a:endParaRPr lang="en-US" dirty="0"/>
          </a:p>
        </p:txBody>
      </p:sp>
    </p:spTree>
    <p:extLst>
      <p:ext uri="{BB962C8B-B14F-4D97-AF65-F5344CB8AC3E}">
        <p14:creationId xmlns:p14="http://schemas.microsoft.com/office/powerpoint/2010/main" val="25842008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6CCBCE3-1B40-49AC-BF71-ED2F755F830F}" type="datetime1">
              <a:rPr lang="en-US" smtClean="0"/>
              <a:t>2/5/2025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1908563-C900-41CC-A033-8EED90B9B7A2}" type="slidenum">
              <a:rPr lang="en-US" smtClean="0"/>
              <a:t>‹#›</a:t>
            </a:fld>
            <a:endParaRPr lang="en-US" dirty="0"/>
          </a:p>
        </p:txBody>
      </p:sp>
    </p:spTree>
    <p:extLst>
      <p:ext uri="{BB962C8B-B14F-4D97-AF65-F5344CB8AC3E}">
        <p14:creationId xmlns:p14="http://schemas.microsoft.com/office/powerpoint/2010/main" val="39638454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B55BC9-B11A-4865-916E-E721AEE13650}" type="datetime1">
              <a:rPr lang="en-US" smtClean="0"/>
              <a:t>2/5/2025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1908563-C900-41CC-A033-8EED90B9B7A2}" type="slidenum">
              <a:rPr lang="en-US" smtClean="0"/>
              <a:t>‹#›</a:t>
            </a:fld>
            <a:endParaRPr lang="en-US" dirty="0"/>
          </a:p>
        </p:txBody>
      </p:sp>
    </p:spTree>
    <p:extLst>
      <p:ext uri="{BB962C8B-B14F-4D97-AF65-F5344CB8AC3E}">
        <p14:creationId xmlns:p14="http://schemas.microsoft.com/office/powerpoint/2010/main" val="35660945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4DCA3F3-89D1-4D5A-80C5-F9786F4C089F}" type="datetime1">
              <a:rPr lang="en-US" smtClean="0"/>
              <a:t>2/5/2025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1908563-C900-41CC-A033-8EED90B9B7A2}" type="slidenum">
              <a:rPr lang="en-US" smtClean="0"/>
              <a:t>‹#›</a:t>
            </a:fld>
            <a:endParaRPr lang="en-US" dirty="0"/>
          </a:p>
        </p:txBody>
      </p:sp>
    </p:spTree>
    <p:extLst>
      <p:ext uri="{BB962C8B-B14F-4D97-AF65-F5344CB8AC3E}">
        <p14:creationId xmlns:p14="http://schemas.microsoft.com/office/powerpoint/2010/main" val="26671557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634FE66-3D3C-4717-B267-0F9EB0E8938B}" type="datetime1">
              <a:rPr lang="en-US" smtClean="0"/>
              <a:t>2/5/2025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1908563-C900-41CC-A033-8EED90B9B7A2}" type="slidenum">
              <a:rPr lang="en-US" smtClean="0"/>
              <a:t>‹#›</a:t>
            </a:fld>
            <a:endParaRPr lang="en-US" dirty="0"/>
          </a:p>
        </p:txBody>
      </p:sp>
    </p:spTree>
    <p:extLst>
      <p:ext uri="{BB962C8B-B14F-4D97-AF65-F5344CB8AC3E}">
        <p14:creationId xmlns:p14="http://schemas.microsoft.com/office/powerpoint/2010/main" val="35690069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452ACCB-93A1-48F6-AE65-1FC230E02081}" type="datetime1">
              <a:rPr lang="en-US" smtClean="0"/>
              <a:t>2/5/2025</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1908563-C900-41CC-A033-8EED90B9B7A2}" type="slidenum">
              <a:rPr lang="en-US" smtClean="0"/>
              <a:t>‹#›</a:t>
            </a:fld>
            <a:endParaRPr lang="en-US" dirty="0"/>
          </a:p>
        </p:txBody>
      </p:sp>
    </p:spTree>
    <p:extLst>
      <p:ext uri="{BB962C8B-B14F-4D97-AF65-F5344CB8AC3E}">
        <p14:creationId xmlns:p14="http://schemas.microsoft.com/office/powerpoint/2010/main" val="6249422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hyperlink" Target="https://www.irs.gov/businesses/small-businesses-self-employed/apply-for-an-employer-identification-number-ein-online" TargetMode="External"/><Relationship Id="rId2" Type="http://schemas.openxmlformats.org/officeDocument/2006/relationships/hyperlink" Target="https://www.sos.ca.gov/business-programs/business-entities/forms/limited-liability-companies-california-domestic" TargetMode="Externa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hyperlink" Target="https://fincen.gov/boi" TargetMode="Externa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hyperlink" Target="https://www.irs.gov/businesses/small-businesses-self-employed/apply-for-an-employer-identification-number-ein-online" TargetMode="External"/><Relationship Id="rId2" Type="http://schemas.openxmlformats.org/officeDocument/2006/relationships/hyperlink" Target="https://www.sos.ca.gov/business-programs/business-entities/forms#cacorp" TargetMode="External"/><Relationship Id="rId1" Type="http://schemas.openxmlformats.org/officeDocument/2006/relationships/slideLayout" Target="../slideLayouts/slideLayout1.xml"/><Relationship Id="rId4" Type="http://schemas.openxmlformats.org/officeDocument/2006/relationships/hyperlink" Target="https://fincen.gov/boi" TargetMode="External"/></Relationships>
</file>

<file path=ppt/slides/_rels/slide35.xml.rels><?xml version="1.0" encoding="UTF-8" standalone="yes"?>
<Relationships xmlns="http://schemas.openxmlformats.org/package/2006/relationships"><Relationship Id="rId2" Type="http://schemas.openxmlformats.org/officeDocument/2006/relationships/hyperlink" Target="https://www.irs.gov/pub/irs-pdf/f2553.pdf" TargetMode="Externa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hyperlink" Target="https://corp.delaware.gov/corpformscorp09/" TargetMode="External"/><Relationship Id="rId2" Type="http://schemas.openxmlformats.org/officeDocument/2006/relationships/hyperlink" Target="https://www.sos.ca.gov/business-programs/business-entities/forms#cacorp" TargetMode="External"/><Relationship Id="rId1" Type="http://schemas.openxmlformats.org/officeDocument/2006/relationships/slideLayout" Target="../slideLayouts/slideLayout1.xml"/><Relationship Id="rId4" Type="http://schemas.openxmlformats.org/officeDocument/2006/relationships/hyperlink" Target="https://www.irs.gov/businesses/small-businesses-self-employed/apply-for-an-employer-identification-number-ein-online" TargetMode="External"/></Relationships>
</file>

<file path=ppt/slides/_rels/slide38.xml.rels><?xml version="1.0" encoding="UTF-8" standalone="yes"?>
<Relationships xmlns="http://schemas.openxmlformats.org/package/2006/relationships"><Relationship Id="rId2" Type="http://schemas.openxmlformats.org/officeDocument/2006/relationships/hyperlink" Target="https://fincen.gov/boi" TargetMode="Externa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hyperlink" Target="https://calosba.ca.gov/for-small-businesses-and-non-profits/set-up-your-business-in-california/" TargetMode="External"/><Relationship Id="rId2" Type="http://schemas.openxmlformats.org/officeDocument/2006/relationships/hyperlink" Target="https://www.sos.ca.gov/business-programs/business-entities/starting-business" TargetMode="Externa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8" Type="http://schemas.openxmlformats.org/officeDocument/2006/relationships/hyperlink" Target="https://calosba.ca.gov/for-small-businesses-and-non-profits/set-up-your-business-in-california/#business-insurance" TargetMode="External"/><Relationship Id="rId3" Type="http://schemas.openxmlformats.org/officeDocument/2006/relationships/hyperlink" Target="https://calosba.ca.gov/for-small-businesses-and-non-profits/set-up-your-business-in-california/#business-name" TargetMode="External"/><Relationship Id="rId7" Type="http://schemas.openxmlformats.org/officeDocument/2006/relationships/hyperlink" Target="https://www.calgold.ca.gov/" TargetMode="External"/><Relationship Id="rId2" Type="http://schemas.openxmlformats.org/officeDocument/2006/relationships/hyperlink" Target="https://calosba.ca.gov/for-small-businesses-and-non-profits/set-up-your-business-in-california/#business-location" TargetMode="External"/><Relationship Id="rId1" Type="http://schemas.openxmlformats.org/officeDocument/2006/relationships/slideLayout" Target="../slideLayouts/slideLayout1.xml"/><Relationship Id="rId6" Type="http://schemas.openxmlformats.org/officeDocument/2006/relationships/hyperlink" Target="https://calosba.ca.gov/for-small-businesses-and-non-profits/set-up-your-business-in-california/#licenses-permits" TargetMode="External"/><Relationship Id="rId5" Type="http://schemas.openxmlformats.org/officeDocument/2006/relationships/hyperlink" Target="https://calosba.ca.gov/for-small-businesses-and-non-profits/set-up-your-business-in-california/#tax-ids" TargetMode="External"/><Relationship Id="rId4" Type="http://schemas.openxmlformats.org/officeDocument/2006/relationships/hyperlink" Target="https://calosba.ca.gov/for-small-businesses-and-non-profits/set-up-your-business-in-california/#register-business" TargetMode="Externa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85;p1">
            <a:extLst>
              <a:ext uri="{FF2B5EF4-FFF2-40B4-BE49-F238E27FC236}">
                <a16:creationId xmlns:a16="http://schemas.microsoft.com/office/drawing/2014/main" id="{2262E45B-3F17-0243-7546-19E282E8CD31}"/>
              </a:ext>
            </a:extLst>
          </p:cNvPr>
          <p:cNvSpPr/>
          <p:nvPr/>
        </p:nvSpPr>
        <p:spPr>
          <a:xfrm>
            <a:off x="3173861" y="265360"/>
            <a:ext cx="2962656" cy="1225111"/>
          </a:xfrm>
          <a:custGeom>
            <a:avLst/>
            <a:gdLst/>
            <a:ahLst/>
            <a:cxnLst/>
            <a:rect l="l" t="t" r="r" b="b"/>
            <a:pathLst>
              <a:path w="6440489" h="2714068" extrusionOk="0">
                <a:moveTo>
                  <a:pt x="0" y="0"/>
                </a:moveTo>
                <a:lnTo>
                  <a:pt x="6440489" y="0"/>
                </a:lnTo>
                <a:lnTo>
                  <a:pt x="6440489" y="2714069"/>
                </a:lnTo>
                <a:lnTo>
                  <a:pt x="0" y="2714069"/>
                </a:lnTo>
                <a:lnTo>
                  <a:pt x="0" y="0"/>
                </a:lnTo>
                <a:close/>
              </a:path>
            </a:pathLst>
          </a:custGeom>
          <a:blipFill rotWithShape="1">
            <a:blip r:embed="rId2">
              <a:alphaModFix/>
            </a:blip>
            <a:stretch>
              <a:fillRect/>
            </a:stretch>
          </a:blipFill>
          <a:ln>
            <a:noFill/>
          </a:ln>
        </p:spPr>
        <p:txBody>
          <a:bodyPr/>
          <a:lstStyle/>
          <a:p>
            <a:endParaRPr lang="en-US" dirty="0"/>
          </a:p>
        </p:txBody>
      </p:sp>
      <p:sp>
        <p:nvSpPr>
          <p:cNvPr id="5" name="Google Shape;94;p1">
            <a:extLst>
              <a:ext uri="{FF2B5EF4-FFF2-40B4-BE49-F238E27FC236}">
                <a16:creationId xmlns:a16="http://schemas.microsoft.com/office/drawing/2014/main" id="{18976BE1-DF2A-9884-FE6F-BCB8B9BE8600}"/>
              </a:ext>
            </a:extLst>
          </p:cNvPr>
          <p:cNvSpPr/>
          <p:nvPr/>
        </p:nvSpPr>
        <p:spPr>
          <a:xfrm>
            <a:off x="4043436" y="5120667"/>
            <a:ext cx="1223507" cy="1159989"/>
          </a:xfrm>
          <a:custGeom>
            <a:avLst/>
            <a:gdLst/>
            <a:ahLst/>
            <a:cxnLst/>
            <a:rect l="l" t="t" r="r" b="b"/>
            <a:pathLst>
              <a:path w="1475961" h="1475961" extrusionOk="0">
                <a:moveTo>
                  <a:pt x="0" y="0"/>
                </a:moveTo>
                <a:lnTo>
                  <a:pt x="1475961" y="0"/>
                </a:lnTo>
                <a:lnTo>
                  <a:pt x="1475961" y="1475962"/>
                </a:lnTo>
                <a:lnTo>
                  <a:pt x="0" y="1475962"/>
                </a:lnTo>
                <a:lnTo>
                  <a:pt x="0" y="0"/>
                </a:lnTo>
                <a:close/>
              </a:path>
            </a:pathLst>
          </a:custGeom>
          <a:blipFill rotWithShape="1">
            <a:blip r:embed="rId3">
              <a:alphaModFix/>
            </a:blip>
            <a:stretch>
              <a:fillRect/>
            </a:stretch>
          </a:blipFill>
          <a:ln>
            <a:noFill/>
          </a:ln>
        </p:spPr>
        <p:txBody>
          <a:bodyPr/>
          <a:lstStyle/>
          <a:p>
            <a:endParaRPr lang="en-US" dirty="0"/>
          </a:p>
        </p:txBody>
      </p:sp>
      <p:pic>
        <p:nvPicPr>
          <p:cNvPr id="8" name="Picture 7">
            <a:extLst>
              <a:ext uri="{FF2B5EF4-FFF2-40B4-BE49-F238E27FC236}">
                <a16:creationId xmlns:a16="http://schemas.microsoft.com/office/drawing/2014/main" id="{A94EC4CA-DF99-77D9-FFB4-C870BF880BED}"/>
              </a:ext>
            </a:extLst>
          </p:cNvPr>
          <p:cNvPicPr>
            <a:picLocks noChangeAspect="1"/>
          </p:cNvPicPr>
          <p:nvPr/>
        </p:nvPicPr>
        <p:blipFill>
          <a:blip r:embed="rId4"/>
          <a:stretch>
            <a:fillRect/>
          </a:stretch>
        </p:blipFill>
        <p:spPr>
          <a:xfrm>
            <a:off x="6612094" y="176951"/>
            <a:ext cx="2288181" cy="2212983"/>
          </a:xfrm>
          <a:prstGeom prst="rect">
            <a:avLst/>
          </a:prstGeom>
        </p:spPr>
      </p:pic>
      <p:pic>
        <p:nvPicPr>
          <p:cNvPr id="9" name="Picture 8">
            <a:extLst>
              <a:ext uri="{FF2B5EF4-FFF2-40B4-BE49-F238E27FC236}">
                <a16:creationId xmlns:a16="http://schemas.microsoft.com/office/drawing/2014/main" id="{314B3F1C-9645-CC71-E1B5-6F851A4E5760}"/>
              </a:ext>
            </a:extLst>
          </p:cNvPr>
          <p:cNvPicPr>
            <a:picLocks noChangeAspect="1"/>
          </p:cNvPicPr>
          <p:nvPr/>
        </p:nvPicPr>
        <p:blipFill>
          <a:blip r:embed="rId5"/>
          <a:stretch>
            <a:fillRect/>
          </a:stretch>
        </p:blipFill>
        <p:spPr>
          <a:xfrm>
            <a:off x="6612094" y="4953836"/>
            <a:ext cx="1487553" cy="1493649"/>
          </a:xfrm>
          <a:prstGeom prst="rect">
            <a:avLst/>
          </a:prstGeom>
        </p:spPr>
      </p:pic>
      <p:pic>
        <p:nvPicPr>
          <p:cNvPr id="1026" name="Picture 2" descr="Lendistry | Small Business Lending">
            <a:extLst>
              <a:ext uri="{FF2B5EF4-FFF2-40B4-BE49-F238E27FC236}">
                <a16:creationId xmlns:a16="http://schemas.microsoft.com/office/drawing/2014/main" id="{779F8FE4-A7AC-9469-28AA-1BBB7C9CAE1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6884" y="5213017"/>
            <a:ext cx="2579561" cy="975286"/>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9">
            <a:extLst>
              <a:ext uri="{FF2B5EF4-FFF2-40B4-BE49-F238E27FC236}">
                <a16:creationId xmlns:a16="http://schemas.microsoft.com/office/drawing/2014/main" id="{F8336B47-A3CA-EAB4-B9C4-F46B03CE802E}"/>
              </a:ext>
            </a:extLst>
          </p:cNvPr>
          <p:cNvPicPr>
            <a:picLocks noChangeAspect="1"/>
          </p:cNvPicPr>
          <p:nvPr/>
        </p:nvPicPr>
        <p:blipFill>
          <a:blip r:embed="rId4"/>
          <a:stretch>
            <a:fillRect/>
          </a:stretch>
        </p:blipFill>
        <p:spPr>
          <a:xfrm flipH="1">
            <a:off x="326840" y="41970"/>
            <a:ext cx="2288180" cy="2212982"/>
          </a:xfrm>
          <a:prstGeom prst="rect">
            <a:avLst/>
          </a:prstGeom>
        </p:spPr>
      </p:pic>
      <p:sp>
        <p:nvSpPr>
          <p:cNvPr id="11" name="TextBox 10">
            <a:extLst>
              <a:ext uri="{FF2B5EF4-FFF2-40B4-BE49-F238E27FC236}">
                <a16:creationId xmlns:a16="http://schemas.microsoft.com/office/drawing/2014/main" id="{D01AA938-CF71-8034-D494-E42DB01C7CBB}"/>
              </a:ext>
            </a:extLst>
          </p:cNvPr>
          <p:cNvSpPr txBox="1"/>
          <p:nvPr/>
        </p:nvSpPr>
        <p:spPr>
          <a:xfrm>
            <a:off x="1470930" y="1932293"/>
            <a:ext cx="6383053" cy="646331"/>
          </a:xfrm>
          <a:prstGeom prst="rect">
            <a:avLst/>
          </a:prstGeom>
          <a:noFill/>
        </p:spPr>
        <p:txBody>
          <a:bodyPr wrap="square" rtlCol="0">
            <a:spAutoFit/>
          </a:bodyPr>
          <a:lstStyle/>
          <a:p>
            <a:pPr algn="ctr"/>
            <a:r>
              <a:rPr lang="en-US" sz="3600" b="1" dirty="0">
                <a:latin typeface="Poppins" panose="00000500000000000000" pitchFamily="2" charset="0"/>
                <a:cs typeface="Poppins" panose="00000500000000000000" pitchFamily="2" charset="0"/>
              </a:rPr>
              <a:t>Making it official</a:t>
            </a:r>
          </a:p>
        </p:txBody>
      </p:sp>
      <p:sp>
        <p:nvSpPr>
          <p:cNvPr id="12" name="TextBox 11">
            <a:extLst>
              <a:ext uri="{FF2B5EF4-FFF2-40B4-BE49-F238E27FC236}">
                <a16:creationId xmlns:a16="http://schemas.microsoft.com/office/drawing/2014/main" id="{C5738597-5906-1610-9C88-DA2C03EC4C0F}"/>
              </a:ext>
            </a:extLst>
          </p:cNvPr>
          <p:cNvSpPr txBox="1"/>
          <p:nvPr/>
        </p:nvSpPr>
        <p:spPr>
          <a:xfrm>
            <a:off x="0" y="3413646"/>
            <a:ext cx="9144000" cy="830997"/>
          </a:xfrm>
          <a:prstGeom prst="rect">
            <a:avLst/>
          </a:prstGeom>
          <a:gradFill flip="none" rotWithShape="1">
            <a:gsLst>
              <a:gs pos="0">
                <a:srgbClr val="233973"/>
              </a:gs>
              <a:gs pos="36000">
                <a:srgbClr val="C1CA2F"/>
              </a:gs>
              <a:gs pos="84000">
                <a:srgbClr val="67ACBC"/>
              </a:gs>
              <a:gs pos="100000">
                <a:srgbClr val="558E8E">
                  <a:lumMod val="96000"/>
                  <a:lumOff val="4000"/>
                </a:srgbClr>
              </a:gs>
              <a:gs pos="59000">
                <a:srgbClr val="F7AF21"/>
              </a:gs>
            </a:gsLst>
            <a:lin ang="0" scaled="1"/>
            <a:tileRect/>
          </a:gradFill>
        </p:spPr>
        <p:txBody>
          <a:bodyPr wrap="square" rtlCol="0">
            <a:spAutoFit/>
          </a:bodyPr>
          <a:lstStyle/>
          <a:p>
            <a:pPr algn="ctr"/>
            <a:r>
              <a:rPr lang="en-US" sz="2400" b="1" dirty="0">
                <a:latin typeface="Poppins" panose="00000500000000000000" pitchFamily="2" charset="0"/>
                <a:cs typeface="Poppins" panose="00000500000000000000" pitchFamily="2" charset="0"/>
              </a:rPr>
              <a:t>REACH Hub</a:t>
            </a:r>
            <a:endParaRPr lang="en-US" sz="2400" dirty="0">
              <a:latin typeface="Poppins" panose="00000500000000000000" pitchFamily="2" charset="0"/>
              <a:cs typeface="Poppins" panose="00000500000000000000" pitchFamily="2" charset="0"/>
            </a:endParaRPr>
          </a:p>
          <a:p>
            <a:pPr algn="ctr"/>
            <a:r>
              <a:rPr lang="en-US" sz="2400" dirty="0">
                <a:latin typeface="Poppins" panose="00000500000000000000" pitchFamily="2" charset="0"/>
                <a:cs typeface="Poppins" panose="00000500000000000000" pitchFamily="2" charset="0"/>
              </a:rPr>
              <a:t>Resources for Entrepreneurship Advising &amp; Coaching</a:t>
            </a:r>
          </a:p>
        </p:txBody>
      </p:sp>
    </p:spTree>
    <p:extLst>
      <p:ext uri="{BB962C8B-B14F-4D97-AF65-F5344CB8AC3E}">
        <p14:creationId xmlns:p14="http://schemas.microsoft.com/office/powerpoint/2010/main" val="28430648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59664B-1F75-F1CA-E820-54A73C2D9ECB}"/>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8A7759BD-6555-91CF-A419-E4B310DFA159}"/>
              </a:ext>
            </a:extLst>
          </p:cNvPr>
          <p:cNvSpPr txBox="1"/>
          <p:nvPr/>
        </p:nvSpPr>
        <p:spPr>
          <a:xfrm>
            <a:off x="187213" y="596545"/>
            <a:ext cx="8769573" cy="5958041"/>
          </a:xfrm>
          <a:prstGeom prst="rect">
            <a:avLst/>
          </a:prstGeom>
          <a:noFill/>
        </p:spPr>
        <p:txBody>
          <a:bodyPr wrap="square" rtlCol="0">
            <a:spAutoFit/>
          </a:bodyPr>
          <a:lstStyle/>
          <a:p>
            <a:pPr algn="ctr"/>
            <a:r>
              <a:rPr lang="en-US" sz="2400" b="1" dirty="0">
                <a:latin typeface="Poppins" panose="00000500000000000000" pitchFamily="2" charset="0"/>
                <a:cs typeface="Poppins" panose="00000500000000000000" pitchFamily="2" charset="0"/>
              </a:rPr>
              <a:t>Overview</a:t>
            </a:r>
            <a:endParaRPr lang="en-US" sz="2000" dirty="0">
              <a:latin typeface="Poppins" panose="00000500000000000000" pitchFamily="2" charset="0"/>
              <a:cs typeface="Poppins" panose="00000500000000000000" pitchFamily="2" charset="0"/>
            </a:endParaRPr>
          </a:p>
          <a:p>
            <a:pPr>
              <a:lnSpc>
                <a:spcPct val="150000"/>
              </a:lnSpc>
            </a:pPr>
            <a:endParaRPr lang="en-US" sz="2000" dirty="0">
              <a:latin typeface="Poppins" panose="00000500000000000000" pitchFamily="2" charset="0"/>
              <a:cs typeface="Poppins" panose="00000500000000000000" pitchFamily="2" charset="0"/>
            </a:endParaRPr>
          </a:p>
          <a:p>
            <a:pPr marL="514350" indent="-514350">
              <a:lnSpc>
                <a:spcPct val="150000"/>
              </a:lnSpc>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How do you officially start a business?</a:t>
            </a:r>
          </a:p>
          <a:p>
            <a:pPr marL="514350" indent="-514350">
              <a:lnSpc>
                <a:spcPct val="150000"/>
              </a:lnSpc>
              <a:buAutoNum type="arabicPeriod"/>
            </a:pPr>
            <a:r>
              <a:rPr lang="en-US" sz="2000" dirty="0">
                <a:latin typeface="Poppins" panose="00000500000000000000" pitchFamily="2" charset="0"/>
                <a:cs typeface="Poppins" panose="00000500000000000000" pitchFamily="2" charset="0"/>
              </a:rPr>
              <a:t>What types of business structures are there?</a:t>
            </a:r>
          </a:p>
          <a:p>
            <a:pPr marL="514350" indent="-514350">
              <a:lnSpc>
                <a:spcPct val="150000"/>
              </a:lnSpc>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Considerations for popular options</a:t>
            </a:r>
          </a:p>
          <a:p>
            <a:pPr marL="514350" indent="-514350">
              <a:lnSpc>
                <a:spcPct val="150000"/>
              </a:lnSpc>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Paperwork for popular options</a:t>
            </a:r>
          </a:p>
          <a:p>
            <a:pPr marL="514350" indent="-514350">
              <a:lnSpc>
                <a:spcPct val="150000"/>
              </a:lnSpc>
              <a:buFontTx/>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Registering your business and licenses/permits</a:t>
            </a:r>
          </a:p>
          <a:p>
            <a:pPr marL="514350" indent="-514350">
              <a:lnSpc>
                <a:spcPct val="150000"/>
              </a:lnSpc>
              <a:buFontTx/>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Examples of registration/licensing/certification</a:t>
            </a:r>
          </a:p>
          <a:p>
            <a:pPr marL="514350" indent="-514350">
              <a:lnSpc>
                <a:spcPct val="150000"/>
              </a:lnSpc>
              <a:buFontTx/>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Certifications</a:t>
            </a:r>
          </a:p>
          <a:p>
            <a:pPr marL="514350" indent="-514350">
              <a:lnSpc>
                <a:spcPct val="150000"/>
              </a:lnSpc>
              <a:buFontTx/>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Working with attorneys</a:t>
            </a:r>
          </a:p>
          <a:p>
            <a:pPr marL="514350" indent="-514350">
              <a:lnSpc>
                <a:spcPct val="150000"/>
              </a:lnSpc>
              <a:buFontTx/>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Establishing a banking relationship</a:t>
            </a:r>
          </a:p>
          <a:p>
            <a:pPr marL="514350" indent="-514350">
              <a:lnSpc>
                <a:spcPct val="150000"/>
              </a:lnSpc>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Summary</a:t>
            </a:r>
          </a:p>
          <a:p>
            <a:pPr marL="514350" indent="-514350">
              <a:lnSpc>
                <a:spcPct val="150000"/>
              </a:lnSpc>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What’s next</a:t>
            </a:r>
          </a:p>
        </p:txBody>
      </p:sp>
      <p:sp>
        <p:nvSpPr>
          <p:cNvPr id="4" name="TextBox 3">
            <a:extLst>
              <a:ext uri="{FF2B5EF4-FFF2-40B4-BE49-F238E27FC236}">
                <a16:creationId xmlns:a16="http://schemas.microsoft.com/office/drawing/2014/main" id="{5C15603E-0AAC-DD7C-EA8A-DC93519B774A}"/>
              </a:ext>
            </a:extLst>
          </p:cNvPr>
          <p:cNvSpPr txBox="1"/>
          <p:nvPr/>
        </p:nvSpPr>
        <p:spPr>
          <a:xfrm>
            <a:off x="0" y="0"/>
            <a:ext cx="9144000" cy="461665"/>
          </a:xfrm>
          <a:prstGeom prst="rect">
            <a:avLst/>
          </a:prstGeom>
          <a:gradFill flip="none" rotWithShape="1">
            <a:gsLst>
              <a:gs pos="90000">
                <a:srgbClr val="233973"/>
              </a:gs>
              <a:gs pos="28000">
                <a:srgbClr val="C1CA2F"/>
              </a:gs>
              <a:gs pos="50000">
                <a:srgbClr val="67ACBC"/>
              </a:gs>
              <a:gs pos="76000">
                <a:srgbClr val="558E8E">
                  <a:lumMod val="96000"/>
                  <a:lumOff val="4000"/>
                </a:srgbClr>
              </a:gs>
              <a:gs pos="0">
                <a:srgbClr val="F7AF21"/>
              </a:gs>
            </a:gsLst>
            <a:lin ang="0" scaled="1"/>
            <a:tileRect/>
          </a:gradFill>
        </p:spPr>
        <p:txBody>
          <a:bodyPr wrap="square" rtlCol="0">
            <a:spAutoFit/>
          </a:bodyPr>
          <a:lstStyle/>
          <a:p>
            <a:r>
              <a:rPr lang="en-US" sz="2400" b="1" dirty="0">
                <a:latin typeface="Poppins" panose="00000500000000000000" pitchFamily="2" charset="0"/>
                <a:cs typeface="Poppins" panose="00000500000000000000" pitchFamily="2" charset="0"/>
              </a:rPr>
              <a:t>REACH Hub </a:t>
            </a:r>
            <a:r>
              <a:rPr lang="en-US" sz="2400" dirty="0">
                <a:latin typeface="Poppins" panose="00000500000000000000" pitchFamily="2" charset="0"/>
                <a:cs typeface="Poppins" panose="00000500000000000000" pitchFamily="2" charset="0"/>
              </a:rPr>
              <a:t>| Making it official</a:t>
            </a:r>
          </a:p>
        </p:txBody>
      </p:sp>
    </p:spTree>
    <p:extLst>
      <p:ext uri="{BB962C8B-B14F-4D97-AF65-F5344CB8AC3E}">
        <p14:creationId xmlns:p14="http://schemas.microsoft.com/office/powerpoint/2010/main" val="26810425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F819E95-7AB0-1963-423C-65CAD429FF7F}"/>
              </a:ext>
            </a:extLst>
          </p:cNvPr>
          <p:cNvSpPr txBox="1"/>
          <p:nvPr/>
        </p:nvSpPr>
        <p:spPr>
          <a:xfrm>
            <a:off x="0" y="0"/>
            <a:ext cx="9144000" cy="461665"/>
          </a:xfrm>
          <a:prstGeom prst="rect">
            <a:avLst/>
          </a:prstGeom>
          <a:gradFill flip="none" rotWithShape="1">
            <a:gsLst>
              <a:gs pos="90000">
                <a:srgbClr val="233973"/>
              </a:gs>
              <a:gs pos="28000">
                <a:srgbClr val="C1CA2F"/>
              </a:gs>
              <a:gs pos="50000">
                <a:srgbClr val="67ACBC"/>
              </a:gs>
              <a:gs pos="76000">
                <a:srgbClr val="558E8E">
                  <a:lumMod val="96000"/>
                  <a:lumOff val="4000"/>
                </a:srgbClr>
              </a:gs>
              <a:gs pos="0">
                <a:srgbClr val="F7AF21"/>
              </a:gs>
            </a:gsLst>
            <a:lin ang="0" scaled="1"/>
            <a:tileRect/>
          </a:gradFill>
        </p:spPr>
        <p:txBody>
          <a:bodyPr wrap="square" rtlCol="0">
            <a:spAutoFit/>
          </a:bodyPr>
          <a:lstStyle/>
          <a:p>
            <a:r>
              <a:rPr lang="en-US" sz="2400" b="1" dirty="0">
                <a:latin typeface="Poppins" panose="00000500000000000000" pitchFamily="2" charset="0"/>
                <a:cs typeface="Poppins" panose="00000500000000000000" pitchFamily="2" charset="0"/>
              </a:rPr>
              <a:t>REACH Hub </a:t>
            </a:r>
            <a:r>
              <a:rPr lang="en-US" sz="2400" dirty="0">
                <a:latin typeface="Poppins" panose="00000500000000000000" pitchFamily="2" charset="0"/>
                <a:cs typeface="Poppins" panose="00000500000000000000" pitchFamily="2" charset="0"/>
              </a:rPr>
              <a:t>| Making it official</a:t>
            </a:r>
          </a:p>
        </p:txBody>
      </p:sp>
      <p:sp>
        <p:nvSpPr>
          <p:cNvPr id="8" name="TextBox 7">
            <a:extLst>
              <a:ext uri="{FF2B5EF4-FFF2-40B4-BE49-F238E27FC236}">
                <a16:creationId xmlns:a16="http://schemas.microsoft.com/office/drawing/2014/main" id="{9339502F-F196-EA14-D574-EA3476B00AB3}"/>
              </a:ext>
            </a:extLst>
          </p:cNvPr>
          <p:cNvSpPr txBox="1"/>
          <p:nvPr/>
        </p:nvSpPr>
        <p:spPr>
          <a:xfrm>
            <a:off x="548889" y="1280772"/>
            <a:ext cx="8046218" cy="5324535"/>
          </a:xfrm>
          <a:prstGeom prst="rect">
            <a:avLst/>
          </a:prstGeom>
          <a:noFill/>
        </p:spPr>
        <p:txBody>
          <a:bodyPr wrap="square">
            <a:spAutoFit/>
          </a:bodyPr>
          <a:lstStyle/>
          <a:p>
            <a:pPr algn="ctr"/>
            <a:r>
              <a:rPr lang="en-US" sz="2000" dirty="0"/>
              <a:t>All businesses have certain legal entity-types or structures. When a business chooses an entity type, creates the documentation necessary for that type, and registers with the government, the entity is “formed.”</a:t>
            </a:r>
          </a:p>
          <a:p>
            <a:pPr algn="ctr"/>
            <a:endParaRPr lang="en-US" sz="2000" dirty="0"/>
          </a:p>
          <a:p>
            <a:pPr algn="ctr"/>
            <a:r>
              <a:rPr lang="en-US" sz="2000" dirty="0"/>
              <a:t>Each entity type has certain advantages and disadvantages. These advantages/disadvantages relate to five factors that we will explain in greater detail in future slides:</a:t>
            </a:r>
          </a:p>
          <a:p>
            <a:pPr algn="ctr"/>
            <a:endParaRPr lang="en-US" sz="2000" dirty="0"/>
          </a:p>
          <a:p>
            <a:pPr marL="457200" indent="-457200" algn="ctr">
              <a:buFont typeface="+mj-lt"/>
              <a:buAutoNum type="arabicPeriod"/>
            </a:pPr>
            <a:r>
              <a:rPr lang="en-US" sz="2000" b="1" dirty="0"/>
              <a:t>Limiting protection;</a:t>
            </a:r>
          </a:p>
          <a:p>
            <a:pPr marL="457200" indent="-457200" algn="ctr">
              <a:buFont typeface="+mj-lt"/>
              <a:buAutoNum type="arabicPeriod"/>
            </a:pPr>
            <a:endParaRPr lang="en-US" sz="2000" b="1" dirty="0"/>
          </a:p>
          <a:p>
            <a:pPr marL="457200" indent="-457200" algn="ctr">
              <a:buFont typeface="+mj-lt"/>
              <a:buAutoNum type="arabicPeriod"/>
            </a:pPr>
            <a:r>
              <a:rPr lang="en-US" sz="2000" b="1" dirty="0"/>
              <a:t>Taxation;</a:t>
            </a:r>
          </a:p>
          <a:p>
            <a:pPr marL="457200" indent="-457200" algn="ctr">
              <a:buFont typeface="+mj-lt"/>
              <a:buAutoNum type="arabicPeriod"/>
            </a:pPr>
            <a:endParaRPr lang="en-US" sz="2000" b="1" dirty="0"/>
          </a:p>
          <a:p>
            <a:pPr marL="457200" indent="-457200" algn="ctr">
              <a:buFont typeface="+mj-lt"/>
              <a:buAutoNum type="arabicPeriod"/>
            </a:pPr>
            <a:r>
              <a:rPr lang="en-US" sz="2000" b="1" dirty="0"/>
              <a:t>Costs and complexity;</a:t>
            </a:r>
          </a:p>
          <a:p>
            <a:pPr marL="457200" indent="-457200" algn="ctr">
              <a:buFont typeface="+mj-lt"/>
              <a:buAutoNum type="arabicPeriod"/>
            </a:pPr>
            <a:endParaRPr lang="en-US" sz="2000" b="1" dirty="0"/>
          </a:p>
          <a:p>
            <a:pPr marL="457200" indent="-457200" algn="ctr">
              <a:buFont typeface="+mj-lt"/>
              <a:buAutoNum type="arabicPeriod"/>
            </a:pPr>
            <a:r>
              <a:rPr lang="en-US" sz="2000" b="1" dirty="0"/>
              <a:t>Management structure;</a:t>
            </a:r>
          </a:p>
          <a:p>
            <a:pPr marL="457200" indent="-457200" algn="ctr">
              <a:buFont typeface="+mj-lt"/>
              <a:buAutoNum type="arabicPeriod"/>
            </a:pPr>
            <a:endParaRPr lang="en-US" sz="2000" b="1" dirty="0"/>
          </a:p>
          <a:p>
            <a:pPr marL="457200" indent="-457200" algn="ctr">
              <a:buFont typeface="+mj-lt"/>
              <a:buAutoNum type="arabicPeriod"/>
            </a:pPr>
            <a:r>
              <a:rPr lang="en-US" sz="2000" b="1" dirty="0"/>
              <a:t>Investment and financing needs</a:t>
            </a:r>
          </a:p>
        </p:txBody>
      </p:sp>
      <p:sp>
        <p:nvSpPr>
          <p:cNvPr id="3" name="TextBox 2">
            <a:extLst>
              <a:ext uri="{FF2B5EF4-FFF2-40B4-BE49-F238E27FC236}">
                <a16:creationId xmlns:a16="http://schemas.microsoft.com/office/drawing/2014/main" id="{0F236392-5287-7105-B4C2-2F84A1020FEE}"/>
              </a:ext>
            </a:extLst>
          </p:cNvPr>
          <p:cNvSpPr txBox="1"/>
          <p:nvPr/>
        </p:nvSpPr>
        <p:spPr>
          <a:xfrm>
            <a:off x="187212" y="640386"/>
            <a:ext cx="8769573" cy="461665"/>
          </a:xfrm>
          <a:prstGeom prst="rect">
            <a:avLst/>
          </a:prstGeom>
          <a:noFill/>
        </p:spPr>
        <p:txBody>
          <a:bodyPr wrap="square" rtlCol="0">
            <a:spAutoFit/>
          </a:bodyPr>
          <a:lstStyle/>
          <a:p>
            <a:pPr algn="ctr"/>
            <a:r>
              <a:rPr lang="en-US" sz="2400" b="1" dirty="0">
                <a:latin typeface="Poppins" panose="00000500000000000000" pitchFamily="2" charset="0"/>
                <a:cs typeface="Poppins" panose="00000500000000000000" pitchFamily="2" charset="0"/>
              </a:rPr>
              <a:t>Types of business entities</a:t>
            </a:r>
          </a:p>
        </p:txBody>
      </p:sp>
    </p:spTree>
    <p:extLst>
      <p:ext uri="{BB962C8B-B14F-4D97-AF65-F5344CB8AC3E}">
        <p14:creationId xmlns:p14="http://schemas.microsoft.com/office/powerpoint/2010/main" val="25174997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F4E3C94-9D8A-29E5-02B9-4AE894ACF4B0}"/>
              </a:ext>
            </a:extLst>
          </p:cNvPr>
          <p:cNvSpPr txBox="1"/>
          <p:nvPr/>
        </p:nvSpPr>
        <p:spPr>
          <a:xfrm>
            <a:off x="187213" y="691143"/>
            <a:ext cx="8769573" cy="461665"/>
          </a:xfrm>
          <a:prstGeom prst="rect">
            <a:avLst/>
          </a:prstGeom>
          <a:noFill/>
        </p:spPr>
        <p:txBody>
          <a:bodyPr wrap="square" rtlCol="0">
            <a:spAutoFit/>
          </a:bodyPr>
          <a:lstStyle/>
          <a:p>
            <a:pPr algn="ctr"/>
            <a:r>
              <a:rPr lang="en-US" sz="2400" b="1" dirty="0">
                <a:latin typeface="Poppins" panose="00000500000000000000" pitchFamily="2" charset="0"/>
                <a:cs typeface="Poppins" panose="00000500000000000000" pitchFamily="2" charset="0"/>
              </a:rPr>
              <a:t>Entity-type considerations</a:t>
            </a:r>
          </a:p>
        </p:txBody>
      </p:sp>
      <p:sp>
        <p:nvSpPr>
          <p:cNvPr id="4" name="TextBox 3">
            <a:extLst>
              <a:ext uri="{FF2B5EF4-FFF2-40B4-BE49-F238E27FC236}">
                <a16:creationId xmlns:a16="http://schemas.microsoft.com/office/drawing/2014/main" id="{CF819E95-7AB0-1963-423C-65CAD429FF7F}"/>
              </a:ext>
            </a:extLst>
          </p:cNvPr>
          <p:cNvSpPr txBox="1"/>
          <p:nvPr/>
        </p:nvSpPr>
        <p:spPr>
          <a:xfrm>
            <a:off x="0" y="0"/>
            <a:ext cx="9144000" cy="461665"/>
          </a:xfrm>
          <a:prstGeom prst="rect">
            <a:avLst/>
          </a:prstGeom>
          <a:gradFill flip="none" rotWithShape="1">
            <a:gsLst>
              <a:gs pos="90000">
                <a:srgbClr val="233973"/>
              </a:gs>
              <a:gs pos="28000">
                <a:srgbClr val="C1CA2F"/>
              </a:gs>
              <a:gs pos="50000">
                <a:srgbClr val="67ACBC"/>
              </a:gs>
              <a:gs pos="76000">
                <a:srgbClr val="558E8E">
                  <a:lumMod val="96000"/>
                  <a:lumOff val="4000"/>
                </a:srgbClr>
              </a:gs>
              <a:gs pos="0">
                <a:srgbClr val="F7AF21"/>
              </a:gs>
            </a:gsLst>
            <a:lin ang="0" scaled="1"/>
            <a:tileRect/>
          </a:gradFill>
        </p:spPr>
        <p:txBody>
          <a:bodyPr wrap="square" rtlCol="0">
            <a:spAutoFit/>
          </a:bodyPr>
          <a:lstStyle/>
          <a:p>
            <a:r>
              <a:rPr lang="en-US" sz="2400" b="1" dirty="0">
                <a:latin typeface="Poppins" panose="00000500000000000000" pitchFamily="2" charset="0"/>
                <a:cs typeface="Poppins" panose="00000500000000000000" pitchFamily="2" charset="0"/>
              </a:rPr>
              <a:t>REACH Hub </a:t>
            </a:r>
            <a:r>
              <a:rPr lang="en-US" sz="2400" dirty="0">
                <a:latin typeface="Poppins" panose="00000500000000000000" pitchFamily="2" charset="0"/>
                <a:cs typeface="Poppins" panose="00000500000000000000" pitchFamily="2" charset="0"/>
              </a:rPr>
              <a:t>| Making it official</a:t>
            </a:r>
          </a:p>
        </p:txBody>
      </p:sp>
      <p:sp>
        <p:nvSpPr>
          <p:cNvPr id="6" name="TextBox 5">
            <a:extLst>
              <a:ext uri="{FF2B5EF4-FFF2-40B4-BE49-F238E27FC236}">
                <a16:creationId xmlns:a16="http://schemas.microsoft.com/office/drawing/2014/main" id="{AB5E1D77-B6C1-05FC-E18F-1D1A1100B6AB}"/>
              </a:ext>
            </a:extLst>
          </p:cNvPr>
          <p:cNvSpPr txBox="1"/>
          <p:nvPr/>
        </p:nvSpPr>
        <p:spPr>
          <a:xfrm>
            <a:off x="266699" y="1382286"/>
            <a:ext cx="8610600" cy="5078313"/>
          </a:xfrm>
          <a:prstGeom prst="rect">
            <a:avLst/>
          </a:prstGeom>
          <a:noFill/>
        </p:spPr>
        <p:txBody>
          <a:bodyPr wrap="square">
            <a:spAutoFit/>
          </a:bodyPr>
          <a:lstStyle/>
          <a:p>
            <a:pPr marL="285750" indent="-285750">
              <a:buFont typeface="Arial" panose="020B0604020202020204" pitchFamily="34" charset="0"/>
              <a:buChar char="•"/>
            </a:pPr>
            <a:r>
              <a:rPr lang="en-US" b="1" dirty="0"/>
              <a:t>Liability Protection</a:t>
            </a:r>
            <a:r>
              <a:rPr lang="en-US" dirty="0"/>
              <a:t>: The level of personal liability protection needed is critical. For example, sole proprietorships and partnerships don't offer liability protection, whereas LLCs and corporations generally do.</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b="1" dirty="0"/>
              <a:t>Taxation</a:t>
            </a:r>
            <a:r>
              <a:rPr lang="en-US" dirty="0"/>
              <a:t>: Consider how the entity will be taxed. Sole proprietors, partnerships, and LLCs often have pass-through taxation, while corporations may face double taxation unless they elect for S-corporation status.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b="1" dirty="0"/>
              <a:t>Costs and Complexity</a:t>
            </a:r>
            <a:r>
              <a:rPr lang="en-US" dirty="0"/>
              <a:t>: Some entity types, like LLCs or corporations, require more paperwork, registration fees, and ongoing compliance compared to sole proprietorships.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b="1" dirty="0"/>
              <a:t>Management Structure</a:t>
            </a:r>
            <a:r>
              <a:rPr lang="en-US" dirty="0"/>
              <a:t>: The desired management structure may influence the choice. LLCs offer flexibility in management, while corporations require more formal structures with boards and officers.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b="1" dirty="0"/>
              <a:t>Investment and Financing Needs</a:t>
            </a:r>
            <a:r>
              <a:rPr lang="en-US" dirty="0"/>
              <a:t>: If you plan to attract investors or raise significant capital, a corporation may be more suitable, as it can issue shares.</a:t>
            </a:r>
          </a:p>
        </p:txBody>
      </p:sp>
    </p:spTree>
    <p:extLst>
      <p:ext uri="{BB962C8B-B14F-4D97-AF65-F5344CB8AC3E}">
        <p14:creationId xmlns:p14="http://schemas.microsoft.com/office/powerpoint/2010/main" val="33374103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F4E3C94-9D8A-29E5-02B9-4AE894ACF4B0}"/>
              </a:ext>
            </a:extLst>
          </p:cNvPr>
          <p:cNvSpPr txBox="1"/>
          <p:nvPr/>
        </p:nvSpPr>
        <p:spPr>
          <a:xfrm>
            <a:off x="187213" y="617991"/>
            <a:ext cx="8769573" cy="461665"/>
          </a:xfrm>
          <a:prstGeom prst="rect">
            <a:avLst/>
          </a:prstGeom>
          <a:noFill/>
        </p:spPr>
        <p:txBody>
          <a:bodyPr wrap="square" rtlCol="0">
            <a:spAutoFit/>
          </a:bodyPr>
          <a:lstStyle/>
          <a:p>
            <a:pPr algn="ctr"/>
            <a:r>
              <a:rPr lang="en-US" sz="2400" b="1" dirty="0">
                <a:latin typeface="Poppins" panose="00000500000000000000" pitchFamily="2" charset="0"/>
                <a:cs typeface="Poppins" panose="00000500000000000000" pitchFamily="2" charset="0"/>
              </a:rPr>
              <a:t>Major business entities</a:t>
            </a:r>
          </a:p>
        </p:txBody>
      </p:sp>
      <p:sp>
        <p:nvSpPr>
          <p:cNvPr id="4" name="TextBox 3">
            <a:extLst>
              <a:ext uri="{FF2B5EF4-FFF2-40B4-BE49-F238E27FC236}">
                <a16:creationId xmlns:a16="http://schemas.microsoft.com/office/drawing/2014/main" id="{CF819E95-7AB0-1963-423C-65CAD429FF7F}"/>
              </a:ext>
            </a:extLst>
          </p:cNvPr>
          <p:cNvSpPr txBox="1"/>
          <p:nvPr/>
        </p:nvSpPr>
        <p:spPr>
          <a:xfrm>
            <a:off x="0" y="0"/>
            <a:ext cx="9144000" cy="461665"/>
          </a:xfrm>
          <a:prstGeom prst="rect">
            <a:avLst/>
          </a:prstGeom>
          <a:gradFill flip="none" rotWithShape="1">
            <a:gsLst>
              <a:gs pos="90000">
                <a:srgbClr val="233973"/>
              </a:gs>
              <a:gs pos="28000">
                <a:srgbClr val="C1CA2F"/>
              </a:gs>
              <a:gs pos="50000">
                <a:srgbClr val="67ACBC"/>
              </a:gs>
              <a:gs pos="76000">
                <a:srgbClr val="558E8E">
                  <a:lumMod val="96000"/>
                  <a:lumOff val="4000"/>
                </a:srgbClr>
              </a:gs>
              <a:gs pos="0">
                <a:srgbClr val="F7AF21"/>
              </a:gs>
            </a:gsLst>
            <a:lin ang="0" scaled="1"/>
            <a:tileRect/>
          </a:gradFill>
        </p:spPr>
        <p:txBody>
          <a:bodyPr wrap="square" rtlCol="0">
            <a:spAutoFit/>
          </a:bodyPr>
          <a:lstStyle/>
          <a:p>
            <a:r>
              <a:rPr lang="en-US" sz="2400" b="1" dirty="0">
                <a:latin typeface="Poppins" panose="00000500000000000000" pitchFamily="2" charset="0"/>
                <a:cs typeface="Poppins" panose="00000500000000000000" pitchFamily="2" charset="0"/>
              </a:rPr>
              <a:t>REACH Hub </a:t>
            </a:r>
            <a:r>
              <a:rPr lang="en-US" sz="2400" dirty="0">
                <a:latin typeface="Poppins" panose="00000500000000000000" pitchFamily="2" charset="0"/>
                <a:cs typeface="Poppins" panose="00000500000000000000" pitchFamily="2" charset="0"/>
              </a:rPr>
              <a:t>| Making it official</a:t>
            </a:r>
          </a:p>
        </p:txBody>
      </p:sp>
      <p:graphicFrame>
        <p:nvGraphicFramePr>
          <p:cNvPr id="3" name="Table 2">
            <a:extLst>
              <a:ext uri="{FF2B5EF4-FFF2-40B4-BE49-F238E27FC236}">
                <a16:creationId xmlns:a16="http://schemas.microsoft.com/office/drawing/2014/main" id="{85391D08-9485-2A4D-8E00-D1A11F238DA0}"/>
              </a:ext>
            </a:extLst>
          </p:cNvPr>
          <p:cNvGraphicFramePr>
            <a:graphicFrameLocks noGrp="1"/>
          </p:cNvGraphicFramePr>
          <p:nvPr/>
        </p:nvGraphicFramePr>
        <p:xfrm>
          <a:off x="187213" y="1266486"/>
          <a:ext cx="8769574" cy="5480922"/>
        </p:xfrm>
        <a:graphic>
          <a:graphicData uri="http://schemas.openxmlformats.org/drawingml/2006/table">
            <a:tbl>
              <a:tblPr firstRow="1" bandRow="1">
                <a:tableStyleId>{5C22544A-7EE6-4342-B048-85BDC9FD1C3A}</a:tableStyleId>
              </a:tblPr>
              <a:tblGrid>
                <a:gridCol w="1707274">
                  <a:extLst>
                    <a:ext uri="{9D8B030D-6E8A-4147-A177-3AD203B41FA5}">
                      <a16:colId xmlns:a16="http://schemas.microsoft.com/office/drawing/2014/main" val="3500107041"/>
                    </a:ext>
                  </a:extLst>
                </a:gridCol>
                <a:gridCol w="5036696">
                  <a:extLst>
                    <a:ext uri="{9D8B030D-6E8A-4147-A177-3AD203B41FA5}">
                      <a16:colId xmlns:a16="http://schemas.microsoft.com/office/drawing/2014/main" val="2201976031"/>
                    </a:ext>
                  </a:extLst>
                </a:gridCol>
                <a:gridCol w="2025604">
                  <a:extLst>
                    <a:ext uri="{9D8B030D-6E8A-4147-A177-3AD203B41FA5}">
                      <a16:colId xmlns:a16="http://schemas.microsoft.com/office/drawing/2014/main" val="3193466330"/>
                    </a:ext>
                  </a:extLst>
                </a:gridCol>
              </a:tblGrid>
              <a:tr h="345983">
                <a:tc>
                  <a:txBody>
                    <a:bodyPr/>
                    <a:lstStyle/>
                    <a:p>
                      <a:r>
                        <a:rPr lang="en-US" sz="1600" b="0" i="1" dirty="0">
                          <a:solidFill>
                            <a:schemeClr val="tx1"/>
                          </a:solidFill>
                          <a:latin typeface="Poppins" panose="00000500000000000000" pitchFamily="2" charset="0"/>
                          <a:cs typeface="Poppins" panose="00000500000000000000" pitchFamily="2" charset="0"/>
                        </a:rPr>
                        <a:t>Entity type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600" b="0" i="1" dirty="0">
                          <a:solidFill>
                            <a:schemeClr val="tx1"/>
                          </a:solidFill>
                          <a:latin typeface="Poppins" panose="00000500000000000000" pitchFamily="2" charset="0"/>
                          <a:cs typeface="Poppins" panose="00000500000000000000" pitchFamily="2" charset="0"/>
                        </a:rPr>
                        <a:t>Definition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600" b="0" i="1" dirty="0">
                          <a:solidFill>
                            <a:schemeClr val="tx1"/>
                          </a:solidFill>
                          <a:latin typeface="Poppins" panose="00000500000000000000" pitchFamily="2" charset="0"/>
                          <a:cs typeface="Poppins" panose="00000500000000000000" pitchFamily="2" charset="0"/>
                        </a:rPr>
                        <a:t>Note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79338760"/>
                  </a:ext>
                </a:extLst>
              </a:tr>
              <a:tr h="754872">
                <a:tc>
                  <a:txBody>
                    <a:bodyPr/>
                    <a:lstStyle/>
                    <a:p>
                      <a:r>
                        <a:rPr lang="en-US" sz="1400" b="1" dirty="0">
                          <a:solidFill>
                            <a:schemeClr val="tx1"/>
                          </a:solidFill>
                          <a:latin typeface="Poppins" panose="00000500000000000000" pitchFamily="2" charset="0"/>
                          <a:cs typeface="Poppins" panose="00000500000000000000" pitchFamily="2" charset="0"/>
                        </a:rPr>
                        <a:t>Sole proprietorship</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1400" b="0" i="0" u="none" strike="noStrike" dirty="0">
                          <a:solidFill>
                            <a:srgbClr val="000000"/>
                          </a:solidFill>
                          <a:effectLst/>
                          <a:latin typeface="Poppins" panose="00000500000000000000" pitchFamily="2" charset="0"/>
                          <a:cs typeface="Poppins" panose="00000500000000000000" pitchFamily="2" charset="0"/>
                        </a:rPr>
                        <a:t>A business owned and operated by a single individual, who is personally responsible for all debts and liabilities.</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400" dirty="0">
                          <a:solidFill>
                            <a:schemeClr val="tx1"/>
                          </a:solidFill>
                          <a:latin typeface="Poppins" panose="00000500000000000000" pitchFamily="2" charset="0"/>
                          <a:cs typeface="Poppins" panose="00000500000000000000" pitchFamily="2" charset="0"/>
                        </a:rPr>
                        <a:t>Default if no other entity selected for one person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7042866"/>
                  </a:ext>
                </a:extLst>
              </a:tr>
              <a:tr h="668376">
                <a:tc>
                  <a:txBody>
                    <a:bodyPr/>
                    <a:lstStyle/>
                    <a:p>
                      <a:r>
                        <a:rPr lang="en-US" sz="1400" b="1" dirty="0">
                          <a:solidFill>
                            <a:schemeClr val="tx1"/>
                          </a:solidFill>
                          <a:latin typeface="Poppins" panose="00000500000000000000" pitchFamily="2" charset="0"/>
                          <a:cs typeface="Poppins" panose="00000500000000000000" pitchFamily="2" charset="0"/>
                        </a:rPr>
                        <a:t>Limited Liability Company (LLC)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1400" b="0" i="0" u="none" strike="noStrike" dirty="0">
                          <a:solidFill>
                            <a:srgbClr val="000000"/>
                          </a:solidFill>
                          <a:effectLst/>
                          <a:latin typeface="Poppins" panose="00000500000000000000" pitchFamily="2" charset="0"/>
                          <a:cs typeface="Poppins" panose="00000500000000000000" pitchFamily="2" charset="0"/>
                        </a:rPr>
                        <a:t>A flexible business structure that combines the benefits of pass-through taxation with limited liability protection for its owner.</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3">
                  <a:txBody>
                    <a:bodyPr/>
                    <a:lstStyle/>
                    <a:p>
                      <a:r>
                        <a:rPr lang="en-US" sz="1400" dirty="0">
                          <a:solidFill>
                            <a:schemeClr val="tx1"/>
                          </a:solidFill>
                          <a:latin typeface="Poppins" panose="00000500000000000000" pitchFamily="2" charset="0"/>
                          <a:cs typeface="Poppins" panose="00000500000000000000" pitchFamily="2" charset="0"/>
                        </a:rPr>
                        <a:t>Most common entities for small businesses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00884007"/>
                  </a:ext>
                </a:extLst>
              </a:tr>
              <a:tr h="668376">
                <a:tc>
                  <a:txBody>
                    <a:bodyPr/>
                    <a:lstStyle/>
                    <a:p>
                      <a:r>
                        <a:rPr lang="en-US" sz="1400" b="1" dirty="0">
                          <a:solidFill>
                            <a:schemeClr val="tx1"/>
                          </a:solidFill>
                          <a:latin typeface="Poppins" panose="00000500000000000000" pitchFamily="2" charset="0"/>
                          <a:cs typeface="Poppins" panose="00000500000000000000" pitchFamily="2" charset="0"/>
                        </a:rPr>
                        <a:t>S-Corporation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1400" b="0" i="0" u="none" strike="noStrike" dirty="0">
                          <a:solidFill>
                            <a:srgbClr val="000000"/>
                          </a:solidFill>
                          <a:effectLst/>
                          <a:latin typeface="Poppins" panose="00000500000000000000" pitchFamily="2" charset="0"/>
                          <a:cs typeface="Poppins" panose="00000500000000000000" pitchFamily="2" charset="0"/>
                        </a:rPr>
                        <a:t>A special type of corporation that allows income to be passed through to shareholders to avoid double taxation. Limited to 100 shareholders.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sz="1400" dirty="0">
                        <a:solidFill>
                          <a:schemeClr val="tx1"/>
                        </a:solidFill>
                        <a:latin typeface="Poppins" panose="00000500000000000000" pitchFamily="2" charset="0"/>
                        <a:cs typeface="Poppins" panose="00000500000000000000"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23298535"/>
                  </a:ext>
                </a:extLst>
              </a:tr>
              <a:tr h="668376">
                <a:tc>
                  <a:txBody>
                    <a:bodyPr/>
                    <a:lstStyle/>
                    <a:p>
                      <a:r>
                        <a:rPr lang="en-US" sz="1400" b="1" dirty="0">
                          <a:solidFill>
                            <a:schemeClr val="tx1"/>
                          </a:solidFill>
                          <a:latin typeface="Poppins" panose="00000500000000000000" pitchFamily="2" charset="0"/>
                          <a:cs typeface="Poppins" panose="00000500000000000000" pitchFamily="2" charset="0"/>
                        </a:rPr>
                        <a:t>C-Corporation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1400" b="0" i="0" u="none" strike="noStrike" dirty="0">
                          <a:solidFill>
                            <a:srgbClr val="000000"/>
                          </a:solidFill>
                          <a:effectLst/>
                          <a:latin typeface="Poppins" panose="00000500000000000000" pitchFamily="2" charset="0"/>
                          <a:cs typeface="Poppins" panose="00000500000000000000" pitchFamily="2" charset="0"/>
                        </a:rPr>
                        <a:t>A legal entity that offers liability protection. Subject to double taxation; unlimited growth potential. Ideal entity for venture investment.</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sz="1400" dirty="0">
                        <a:solidFill>
                          <a:schemeClr val="tx1"/>
                        </a:solidFill>
                        <a:latin typeface="Poppins" panose="00000500000000000000" pitchFamily="2" charset="0"/>
                        <a:cs typeface="Poppins" panose="00000500000000000000"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19806627"/>
                  </a:ext>
                </a:extLst>
              </a:tr>
              <a:tr h="668376">
                <a:tc>
                  <a:txBody>
                    <a:bodyPr/>
                    <a:lstStyle/>
                    <a:p>
                      <a:r>
                        <a:rPr lang="en-US" sz="1400" b="1" dirty="0">
                          <a:solidFill>
                            <a:schemeClr val="tx1"/>
                          </a:solidFill>
                          <a:latin typeface="Poppins" panose="00000500000000000000" pitchFamily="2" charset="0"/>
                          <a:cs typeface="Poppins" panose="00000500000000000000" pitchFamily="2" charset="0"/>
                        </a:rPr>
                        <a:t>Limited Partnership (LP)</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1400" b="0" i="0" u="none" strike="noStrike" dirty="0">
                          <a:solidFill>
                            <a:srgbClr val="000000"/>
                          </a:solidFill>
                          <a:effectLst/>
                          <a:latin typeface="Poppins" panose="00000500000000000000" pitchFamily="2" charset="0"/>
                          <a:cs typeface="Poppins" panose="00000500000000000000" pitchFamily="2" charset="0"/>
                        </a:rPr>
                        <a:t>A partnership consisting of at least one general partner and one limited partner, where the limited partner’s liability is limited to their investment in the partnership.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400" dirty="0">
                          <a:solidFill>
                            <a:schemeClr val="tx1"/>
                          </a:solidFill>
                          <a:latin typeface="Poppins" panose="00000500000000000000" pitchFamily="2" charset="0"/>
                          <a:cs typeface="Poppins" panose="00000500000000000000" pitchFamily="2" charset="0"/>
                        </a:rPr>
                        <a:t>Often replaced by LLCs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92657066"/>
                  </a:ext>
                </a:extLst>
              </a:tr>
              <a:tr h="975043">
                <a:tc>
                  <a:txBody>
                    <a:bodyPr/>
                    <a:lstStyle/>
                    <a:p>
                      <a:r>
                        <a:rPr lang="en-US" sz="1400" b="1" dirty="0">
                          <a:solidFill>
                            <a:schemeClr val="tx1"/>
                          </a:solidFill>
                          <a:latin typeface="Poppins" panose="00000500000000000000" pitchFamily="2" charset="0"/>
                          <a:cs typeface="Poppins" panose="00000500000000000000" pitchFamily="2" charset="0"/>
                        </a:rPr>
                        <a:t>General Partnership (GP)</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1400" b="0" i="0" u="none" strike="noStrike" dirty="0">
                          <a:solidFill>
                            <a:srgbClr val="000000"/>
                          </a:solidFill>
                          <a:effectLst/>
                          <a:latin typeface="Poppins" panose="00000500000000000000" pitchFamily="2" charset="0"/>
                          <a:cs typeface="Poppins" panose="00000500000000000000" pitchFamily="2" charset="0"/>
                        </a:rPr>
                        <a:t>A business arrangement in which two or more individuals own, manage and operate a business together, sharing profits and liabilities. No liability protection.</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400" dirty="0">
                          <a:solidFill>
                            <a:schemeClr val="tx1"/>
                          </a:solidFill>
                          <a:latin typeface="Poppins" panose="00000500000000000000" pitchFamily="2" charset="0"/>
                          <a:cs typeface="Poppins" panose="00000500000000000000" pitchFamily="2" charset="0"/>
                        </a:rPr>
                        <a:t>Default if no other entity selected with more than one person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10118002"/>
                  </a:ext>
                </a:extLst>
              </a:tr>
              <a:tr h="668376">
                <a:tc>
                  <a:txBody>
                    <a:bodyPr/>
                    <a:lstStyle/>
                    <a:p>
                      <a:r>
                        <a:rPr lang="en-US" sz="1400" b="1" dirty="0">
                          <a:solidFill>
                            <a:schemeClr val="tx1"/>
                          </a:solidFill>
                          <a:latin typeface="Poppins" panose="00000500000000000000" pitchFamily="2" charset="0"/>
                          <a:cs typeface="Poppins" panose="00000500000000000000" pitchFamily="2" charset="0"/>
                        </a:rPr>
                        <a:t>Limited Liability Partnership (LLP)</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1400" b="0" i="0" u="none" strike="noStrike" dirty="0">
                          <a:solidFill>
                            <a:srgbClr val="000000"/>
                          </a:solidFill>
                          <a:effectLst/>
                          <a:latin typeface="Poppins" panose="00000500000000000000" pitchFamily="2" charset="0"/>
                          <a:cs typeface="Poppins" panose="00000500000000000000" pitchFamily="2" charset="0"/>
                        </a:rPr>
                        <a:t>Designed for specific professional practices, it is a partnership structure that provides limited liability protection to all partners.</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400" dirty="0">
                          <a:solidFill>
                            <a:schemeClr val="tx1"/>
                          </a:solidFill>
                          <a:latin typeface="Poppins" panose="00000500000000000000" pitchFamily="2" charset="0"/>
                          <a:cs typeface="Poppins" panose="00000500000000000000" pitchFamily="2" charset="0"/>
                        </a:rPr>
                        <a:t>Useful for certain professions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7876769"/>
                  </a:ext>
                </a:extLst>
              </a:tr>
            </a:tbl>
          </a:graphicData>
        </a:graphic>
      </p:graphicFrame>
    </p:spTree>
    <p:extLst>
      <p:ext uri="{BB962C8B-B14F-4D97-AF65-F5344CB8AC3E}">
        <p14:creationId xmlns:p14="http://schemas.microsoft.com/office/powerpoint/2010/main" val="4546111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F4E3C94-9D8A-29E5-02B9-4AE894ACF4B0}"/>
              </a:ext>
            </a:extLst>
          </p:cNvPr>
          <p:cNvSpPr txBox="1"/>
          <p:nvPr/>
        </p:nvSpPr>
        <p:spPr>
          <a:xfrm>
            <a:off x="187213" y="617991"/>
            <a:ext cx="8769573" cy="461665"/>
          </a:xfrm>
          <a:prstGeom prst="rect">
            <a:avLst/>
          </a:prstGeom>
          <a:noFill/>
        </p:spPr>
        <p:txBody>
          <a:bodyPr wrap="square" rtlCol="0">
            <a:spAutoFit/>
          </a:bodyPr>
          <a:lstStyle/>
          <a:p>
            <a:pPr algn="ctr"/>
            <a:r>
              <a:rPr lang="en-US" sz="2400" b="1" dirty="0">
                <a:latin typeface="Poppins" panose="00000500000000000000" pitchFamily="2" charset="0"/>
                <a:cs typeface="Poppins" panose="00000500000000000000" pitchFamily="2" charset="0"/>
              </a:rPr>
              <a:t>Major business entities</a:t>
            </a:r>
          </a:p>
        </p:txBody>
      </p:sp>
      <p:sp>
        <p:nvSpPr>
          <p:cNvPr id="4" name="TextBox 3">
            <a:extLst>
              <a:ext uri="{FF2B5EF4-FFF2-40B4-BE49-F238E27FC236}">
                <a16:creationId xmlns:a16="http://schemas.microsoft.com/office/drawing/2014/main" id="{CF819E95-7AB0-1963-423C-65CAD429FF7F}"/>
              </a:ext>
            </a:extLst>
          </p:cNvPr>
          <p:cNvSpPr txBox="1"/>
          <p:nvPr/>
        </p:nvSpPr>
        <p:spPr>
          <a:xfrm>
            <a:off x="0" y="0"/>
            <a:ext cx="9144000" cy="461665"/>
          </a:xfrm>
          <a:prstGeom prst="rect">
            <a:avLst/>
          </a:prstGeom>
          <a:gradFill flip="none" rotWithShape="1">
            <a:gsLst>
              <a:gs pos="90000">
                <a:srgbClr val="233973"/>
              </a:gs>
              <a:gs pos="28000">
                <a:srgbClr val="C1CA2F"/>
              </a:gs>
              <a:gs pos="50000">
                <a:srgbClr val="67ACBC"/>
              </a:gs>
              <a:gs pos="76000">
                <a:srgbClr val="558E8E">
                  <a:lumMod val="96000"/>
                  <a:lumOff val="4000"/>
                </a:srgbClr>
              </a:gs>
              <a:gs pos="0">
                <a:srgbClr val="F7AF21"/>
              </a:gs>
            </a:gsLst>
            <a:lin ang="0" scaled="1"/>
            <a:tileRect/>
          </a:gradFill>
        </p:spPr>
        <p:txBody>
          <a:bodyPr wrap="square" rtlCol="0">
            <a:spAutoFit/>
          </a:bodyPr>
          <a:lstStyle/>
          <a:p>
            <a:r>
              <a:rPr lang="en-US" sz="2400" b="1" dirty="0">
                <a:latin typeface="Poppins" panose="00000500000000000000" pitchFamily="2" charset="0"/>
                <a:cs typeface="Poppins" panose="00000500000000000000" pitchFamily="2" charset="0"/>
              </a:rPr>
              <a:t>REACH Hub </a:t>
            </a:r>
            <a:r>
              <a:rPr lang="en-US" sz="2400" dirty="0">
                <a:latin typeface="Poppins" panose="00000500000000000000" pitchFamily="2" charset="0"/>
                <a:cs typeface="Poppins" panose="00000500000000000000" pitchFamily="2" charset="0"/>
              </a:rPr>
              <a:t>| Making it official</a:t>
            </a:r>
          </a:p>
        </p:txBody>
      </p:sp>
      <p:graphicFrame>
        <p:nvGraphicFramePr>
          <p:cNvPr id="3" name="Table 2">
            <a:extLst>
              <a:ext uri="{FF2B5EF4-FFF2-40B4-BE49-F238E27FC236}">
                <a16:creationId xmlns:a16="http://schemas.microsoft.com/office/drawing/2014/main" id="{85391D08-9485-2A4D-8E00-D1A11F238DA0}"/>
              </a:ext>
            </a:extLst>
          </p:cNvPr>
          <p:cNvGraphicFramePr>
            <a:graphicFrameLocks noGrp="1"/>
          </p:cNvGraphicFramePr>
          <p:nvPr>
            <p:extLst>
              <p:ext uri="{D42A27DB-BD31-4B8C-83A1-F6EECF244321}">
                <p14:modId xmlns:p14="http://schemas.microsoft.com/office/powerpoint/2010/main" val="51179398"/>
              </p:ext>
            </p:extLst>
          </p:nvPr>
        </p:nvGraphicFramePr>
        <p:xfrm>
          <a:off x="187213" y="1266486"/>
          <a:ext cx="8769574" cy="5480922"/>
        </p:xfrm>
        <a:graphic>
          <a:graphicData uri="http://schemas.openxmlformats.org/drawingml/2006/table">
            <a:tbl>
              <a:tblPr firstRow="1" bandRow="1">
                <a:tableStyleId>{5C22544A-7EE6-4342-B048-85BDC9FD1C3A}</a:tableStyleId>
              </a:tblPr>
              <a:tblGrid>
                <a:gridCol w="1707274">
                  <a:extLst>
                    <a:ext uri="{9D8B030D-6E8A-4147-A177-3AD203B41FA5}">
                      <a16:colId xmlns:a16="http://schemas.microsoft.com/office/drawing/2014/main" val="3500107041"/>
                    </a:ext>
                  </a:extLst>
                </a:gridCol>
                <a:gridCol w="5036696">
                  <a:extLst>
                    <a:ext uri="{9D8B030D-6E8A-4147-A177-3AD203B41FA5}">
                      <a16:colId xmlns:a16="http://schemas.microsoft.com/office/drawing/2014/main" val="2201976031"/>
                    </a:ext>
                  </a:extLst>
                </a:gridCol>
                <a:gridCol w="2025604">
                  <a:extLst>
                    <a:ext uri="{9D8B030D-6E8A-4147-A177-3AD203B41FA5}">
                      <a16:colId xmlns:a16="http://schemas.microsoft.com/office/drawing/2014/main" val="3193466330"/>
                    </a:ext>
                  </a:extLst>
                </a:gridCol>
              </a:tblGrid>
              <a:tr h="345983">
                <a:tc>
                  <a:txBody>
                    <a:bodyPr/>
                    <a:lstStyle/>
                    <a:p>
                      <a:r>
                        <a:rPr lang="en-US" sz="1600" b="0" i="1" dirty="0">
                          <a:solidFill>
                            <a:schemeClr val="tx1"/>
                          </a:solidFill>
                          <a:latin typeface="Poppins" panose="00000500000000000000" pitchFamily="2" charset="0"/>
                          <a:cs typeface="Poppins" panose="00000500000000000000" pitchFamily="2" charset="0"/>
                        </a:rPr>
                        <a:t>Entity type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600" b="0" i="1" dirty="0">
                          <a:solidFill>
                            <a:schemeClr val="tx1"/>
                          </a:solidFill>
                          <a:latin typeface="Poppins" panose="00000500000000000000" pitchFamily="2" charset="0"/>
                          <a:cs typeface="Poppins" panose="00000500000000000000" pitchFamily="2" charset="0"/>
                        </a:rPr>
                        <a:t>Definition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600" b="0" i="1" dirty="0">
                          <a:solidFill>
                            <a:schemeClr val="tx1"/>
                          </a:solidFill>
                          <a:latin typeface="Poppins" panose="00000500000000000000" pitchFamily="2" charset="0"/>
                          <a:cs typeface="Poppins" panose="00000500000000000000" pitchFamily="2" charset="0"/>
                        </a:rPr>
                        <a:t>Note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79338760"/>
                  </a:ext>
                </a:extLst>
              </a:tr>
              <a:tr h="754872">
                <a:tc>
                  <a:txBody>
                    <a:bodyPr/>
                    <a:lstStyle/>
                    <a:p>
                      <a:r>
                        <a:rPr lang="en-US" sz="1400" b="1" dirty="0">
                          <a:solidFill>
                            <a:schemeClr val="tx1"/>
                          </a:solidFill>
                          <a:latin typeface="Poppins" panose="00000500000000000000" pitchFamily="2" charset="0"/>
                          <a:cs typeface="Poppins" panose="00000500000000000000" pitchFamily="2" charset="0"/>
                        </a:rPr>
                        <a:t>Sole proprietorship</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1400" b="0" i="0" u="none" strike="noStrike" dirty="0">
                          <a:solidFill>
                            <a:srgbClr val="000000"/>
                          </a:solidFill>
                          <a:effectLst/>
                          <a:latin typeface="Poppins" panose="00000500000000000000" pitchFamily="2" charset="0"/>
                          <a:cs typeface="Poppins" panose="00000500000000000000" pitchFamily="2" charset="0"/>
                        </a:rPr>
                        <a:t>A business owned and operated by a single individual, who is personally responsible for all debts and liabilities.</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400" dirty="0">
                          <a:solidFill>
                            <a:schemeClr val="tx1"/>
                          </a:solidFill>
                          <a:latin typeface="Poppins" panose="00000500000000000000" pitchFamily="2" charset="0"/>
                          <a:cs typeface="Poppins" panose="00000500000000000000" pitchFamily="2" charset="0"/>
                        </a:rPr>
                        <a:t>Default if no other entity selected for one person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7042866"/>
                  </a:ext>
                </a:extLst>
              </a:tr>
              <a:tr h="668376">
                <a:tc>
                  <a:txBody>
                    <a:bodyPr/>
                    <a:lstStyle/>
                    <a:p>
                      <a:r>
                        <a:rPr lang="en-US" sz="1400" b="1" dirty="0">
                          <a:solidFill>
                            <a:schemeClr val="tx1"/>
                          </a:solidFill>
                          <a:latin typeface="Poppins" panose="00000500000000000000" pitchFamily="2" charset="0"/>
                          <a:cs typeface="Poppins" panose="00000500000000000000" pitchFamily="2" charset="0"/>
                        </a:rPr>
                        <a:t>Limited Liability Company (LLC)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1400" b="0" i="0" u="none" strike="noStrike" dirty="0">
                          <a:solidFill>
                            <a:srgbClr val="000000"/>
                          </a:solidFill>
                          <a:effectLst/>
                          <a:latin typeface="Poppins" panose="00000500000000000000" pitchFamily="2" charset="0"/>
                          <a:cs typeface="Poppins" panose="00000500000000000000" pitchFamily="2" charset="0"/>
                        </a:rPr>
                        <a:t>A flexible business structure that combines the benefits of pass-through taxation with limited liability protection for its owner.</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3">
                  <a:txBody>
                    <a:bodyPr/>
                    <a:lstStyle/>
                    <a:p>
                      <a:r>
                        <a:rPr lang="en-US" sz="1400" dirty="0">
                          <a:solidFill>
                            <a:schemeClr val="tx1"/>
                          </a:solidFill>
                          <a:latin typeface="Poppins" panose="00000500000000000000" pitchFamily="2" charset="0"/>
                          <a:cs typeface="Poppins" panose="00000500000000000000" pitchFamily="2" charset="0"/>
                        </a:rPr>
                        <a:t>Most common entities for small businesses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00884007"/>
                  </a:ext>
                </a:extLst>
              </a:tr>
              <a:tr h="668376">
                <a:tc>
                  <a:txBody>
                    <a:bodyPr/>
                    <a:lstStyle/>
                    <a:p>
                      <a:r>
                        <a:rPr lang="en-US" sz="1400" b="1" dirty="0">
                          <a:solidFill>
                            <a:schemeClr val="tx1"/>
                          </a:solidFill>
                          <a:latin typeface="Poppins" panose="00000500000000000000" pitchFamily="2" charset="0"/>
                          <a:cs typeface="Poppins" panose="00000500000000000000" pitchFamily="2" charset="0"/>
                        </a:rPr>
                        <a:t>S-Corporation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1400" b="0" i="0" u="none" strike="noStrike" dirty="0">
                          <a:solidFill>
                            <a:srgbClr val="000000"/>
                          </a:solidFill>
                          <a:effectLst/>
                          <a:latin typeface="Poppins" panose="00000500000000000000" pitchFamily="2" charset="0"/>
                          <a:cs typeface="Poppins" panose="00000500000000000000" pitchFamily="2" charset="0"/>
                        </a:rPr>
                        <a:t>A special type of corporation that allows income to be passed through to shareholders to avoid double taxation. Limited to 100 shareholders.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sz="1400" dirty="0">
                        <a:solidFill>
                          <a:schemeClr val="tx1"/>
                        </a:solidFill>
                        <a:latin typeface="Poppins" panose="00000500000000000000" pitchFamily="2" charset="0"/>
                        <a:cs typeface="Poppins" panose="00000500000000000000"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23298535"/>
                  </a:ext>
                </a:extLst>
              </a:tr>
              <a:tr h="668376">
                <a:tc>
                  <a:txBody>
                    <a:bodyPr/>
                    <a:lstStyle/>
                    <a:p>
                      <a:r>
                        <a:rPr lang="en-US" sz="1400" b="1" dirty="0">
                          <a:solidFill>
                            <a:schemeClr val="tx1"/>
                          </a:solidFill>
                          <a:latin typeface="Poppins" panose="00000500000000000000" pitchFamily="2" charset="0"/>
                          <a:cs typeface="Poppins" panose="00000500000000000000" pitchFamily="2" charset="0"/>
                        </a:rPr>
                        <a:t>C-Corporation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1400" b="0" i="0" u="none" strike="noStrike" dirty="0">
                          <a:solidFill>
                            <a:srgbClr val="000000"/>
                          </a:solidFill>
                          <a:effectLst/>
                          <a:latin typeface="Poppins" panose="00000500000000000000" pitchFamily="2" charset="0"/>
                          <a:cs typeface="Poppins" panose="00000500000000000000" pitchFamily="2" charset="0"/>
                        </a:rPr>
                        <a:t>A legal entity that offers liability protection. Subject to double taxation; unlimited growth potential. Ideal entity for venture investment.</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sz="1400" dirty="0">
                        <a:solidFill>
                          <a:schemeClr val="tx1"/>
                        </a:solidFill>
                        <a:latin typeface="Poppins" panose="00000500000000000000" pitchFamily="2" charset="0"/>
                        <a:cs typeface="Poppins" panose="00000500000000000000"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19806627"/>
                  </a:ext>
                </a:extLst>
              </a:tr>
              <a:tr h="668376">
                <a:tc>
                  <a:txBody>
                    <a:bodyPr/>
                    <a:lstStyle/>
                    <a:p>
                      <a:r>
                        <a:rPr lang="en-US" sz="1400" b="1" dirty="0">
                          <a:solidFill>
                            <a:schemeClr val="tx1"/>
                          </a:solidFill>
                          <a:latin typeface="Poppins" panose="00000500000000000000" pitchFamily="2" charset="0"/>
                          <a:cs typeface="Poppins" panose="00000500000000000000" pitchFamily="2" charset="0"/>
                        </a:rPr>
                        <a:t>Limited Partnership (LP)</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1400" b="0" i="0" u="none" strike="noStrike" dirty="0">
                          <a:solidFill>
                            <a:srgbClr val="000000"/>
                          </a:solidFill>
                          <a:effectLst/>
                          <a:latin typeface="Poppins" panose="00000500000000000000" pitchFamily="2" charset="0"/>
                          <a:cs typeface="Poppins" panose="00000500000000000000" pitchFamily="2" charset="0"/>
                        </a:rPr>
                        <a:t>A partnership consisting of at least one general partner and one limited partner, where the limited partner’s liability is limited to their investment in the partnership.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400" dirty="0">
                          <a:solidFill>
                            <a:schemeClr val="tx1"/>
                          </a:solidFill>
                          <a:latin typeface="Poppins" panose="00000500000000000000" pitchFamily="2" charset="0"/>
                          <a:cs typeface="Poppins" panose="00000500000000000000" pitchFamily="2" charset="0"/>
                        </a:rPr>
                        <a:t>Often replaced by LLCs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92657066"/>
                  </a:ext>
                </a:extLst>
              </a:tr>
              <a:tr h="975043">
                <a:tc>
                  <a:txBody>
                    <a:bodyPr/>
                    <a:lstStyle/>
                    <a:p>
                      <a:r>
                        <a:rPr lang="en-US" sz="1400" b="1" dirty="0">
                          <a:solidFill>
                            <a:schemeClr val="tx1"/>
                          </a:solidFill>
                          <a:latin typeface="Poppins" panose="00000500000000000000" pitchFamily="2" charset="0"/>
                          <a:cs typeface="Poppins" panose="00000500000000000000" pitchFamily="2" charset="0"/>
                        </a:rPr>
                        <a:t>General Partnership (GP)</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1400" b="0" i="0" u="none" strike="noStrike" dirty="0">
                          <a:solidFill>
                            <a:srgbClr val="000000"/>
                          </a:solidFill>
                          <a:effectLst/>
                          <a:latin typeface="Poppins" panose="00000500000000000000" pitchFamily="2" charset="0"/>
                          <a:cs typeface="Poppins" panose="00000500000000000000" pitchFamily="2" charset="0"/>
                        </a:rPr>
                        <a:t>A business arrangement in which two or more individuals own, manage and operate a business together, sharing profits and liabilities. No liability protection.</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400" dirty="0">
                          <a:solidFill>
                            <a:schemeClr val="tx1"/>
                          </a:solidFill>
                          <a:latin typeface="Poppins" panose="00000500000000000000" pitchFamily="2" charset="0"/>
                          <a:cs typeface="Poppins" panose="00000500000000000000" pitchFamily="2" charset="0"/>
                        </a:rPr>
                        <a:t>Default if no other entity selected with more than one person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10118002"/>
                  </a:ext>
                </a:extLst>
              </a:tr>
              <a:tr h="668376">
                <a:tc>
                  <a:txBody>
                    <a:bodyPr/>
                    <a:lstStyle/>
                    <a:p>
                      <a:r>
                        <a:rPr lang="en-US" sz="1400" b="1" dirty="0">
                          <a:solidFill>
                            <a:schemeClr val="tx1"/>
                          </a:solidFill>
                          <a:latin typeface="Poppins" panose="00000500000000000000" pitchFamily="2" charset="0"/>
                          <a:cs typeface="Poppins" panose="00000500000000000000" pitchFamily="2" charset="0"/>
                        </a:rPr>
                        <a:t>Limited Liability Partnership (LLP)</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1400" b="0" i="0" u="none" strike="noStrike" dirty="0">
                          <a:solidFill>
                            <a:srgbClr val="000000"/>
                          </a:solidFill>
                          <a:effectLst/>
                          <a:latin typeface="Poppins" panose="00000500000000000000" pitchFamily="2" charset="0"/>
                          <a:cs typeface="Poppins" panose="00000500000000000000" pitchFamily="2" charset="0"/>
                        </a:rPr>
                        <a:t>Designed for specific professional practices, it is a partnership structure that provides limited liability protection to all partners.</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400" dirty="0">
                          <a:solidFill>
                            <a:schemeClr val="tx1"/>
                          </a:solidFill>
                          <a:latin typeface="Poppins" panose="00000500000000000000" pitchFamily="2" charset="0"/>
                          <a:cs typeface="Poppins" panose="00000500000000000000" pitchFamily="2" charset="0"/>
                        </a:rPr>
                        <a:t>Useful for certain professions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7876769"/>
                  </a:ext>
                </a:extLst>
              </a:tr>
            </a:tbl>
          </a:graphicData>
        </a:graphic>
      </p:graphicFrame>
      <p:sp>
        <p:nvSpPr>
          <p:cNvPr id="5" name="Rectangle 4">
            <a:extLst>
              <a:ext uri="{FF2B5EF4-FFF2-40B4-BE49-F238E27FC236}">
                <a16:creationId xmlns:a16="http://schemas.microsoft.com/office/drawing/2014/main" id="{4111015D-77BE-E4B8-D57C-DC131DCC6838}"/>
              </a:ext>
            </a:extLst>
          </p:cNvPr>
          <p:cNvSpPr/>
          <p:nvPr/>
        </p:nvSpPr>
        <p:spPr>
          <a:xfrm>
            <a:off x="0" y="0"/>
            <a:ext cx="187213" cy="6886564"/>
          </a:xfrm>
          <a:prstGeom prst="rect">
            <a:avLst/>
          </a:prstGeom>
          <a:solidFill>
            <a:schemeClr val="tx1">
              <a:lumMod val="95000"/>
              <a:lumOff val="5000"/>
              <a:alpha val="72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B4A0BAE0-DF17-B743-8229-57CF0890C5DE}"/>
              </a:ext>
            </a:extLst>
          </p:cNvPr>
          <p:cNvSpPr/>
          <p:nvPr/>
        </p:nvSpPr>
        <p:spPr>
          <a:xfrm>
            <a:off x="187213" y="0"/>
            <a:ext cx="8769572" cy="1618488"/>
          </a:xfrm>
          <a:prstGeom prst="rect">
            <a:avLst/>
          </a:prstGeom>
          <a:solidFill>
            <a:schemeClr val="tx1">
              <a:lumMod val="95000"/>
              <a:lumOff val="5000"/>
              <a:alpha val="72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2BBAA7AF-E4B8-6135-738F-7D0485F75D7B}"/>
              </a:ext>
            </a:extLst>
          </p:cNvPr>
          <p:cNvSpPr/>
          <p:nvPr/>
        </p:nvSpPr>
        <p:spPr>
          <a:xfrm>
            <a:off x="187214" y="2377440"/>
            <a:ext cx="8769572" cy="4509124"/>
          </a:xfrm>
          <a:prstGeom prst="rect">
            <a:avLst/>
          </a:prstGeom>
          <a:solidFill>
            <a:schemeClr val="tx1">
              <a:lumMod val="95000"/>
              <a:lumOff val="5000"/>
              <a:alpha val="72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39B04728-712A-08CF-EFA9-588EC46176A9}"/>
              </a:ext>
            </a:extLst>
          </p:cNvPr>
          <p:cNvSpPr/>
          <p:nvPr/>
        </p:nvSpPr>
        <p:spPr>
          <a:xfrm>
            <a:off x="8956786" y="0"/>
            <a:ext cx="187214" cy="6858000"/>
          </a:xfrm>
          <a:prstGeom prst="rect">
            <a:avLst/>
          </a:prstGeom>
          <a:solidFill>
            <a:schemeClr val="tx1">
              <a:lumMod val="95000"/>
              <a:lumOff val="5000"/>
              <a:alpha val="72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813FDB8C-E2A5-50AB-9D9B-323A5A5438C0}"/>
              </a:ext>
            </a:extLst>
          </p:cNvPr>
          <p:cNvSpPr/>
          <p:nvPr/>
        </p:nvSpPr>
        <p:spPr>
          <a:xfrm>
            <a:off x="374426" y="2896441"/>
            <a:ext cx="8321518" cy="3663407"/>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a:extLst>
              <a:ext uri="{FF2B5EF4-FFF2-40B4-BE49-F238E27FC236}">
                <a16:creationId xmlns:a16="http://schemas.microsoft.com/office/drawing/2014/main" id="{6F3022EF-9D1B-AC33-5014-71B26E8280FF}"/>
              </a:ext>
            </a:extLst>
          </p:cNvPr>
          <p:cNvSpPr txBox="1"/>
          <p:nvPr/>
        </p:nvSpPr>
        <p:spPr>
          <a:xfrm>
            <a:off x="2838567" y="3027783"/>
            <a:ext cx="3393235" cy="646331"/>
          </a:xfrm>
          <a:prstGeom prst="rect">
            <a:avLst/>
          </a:prstGeom>
          <a:noFill/>
        </p:spPr>
        <p:txBody>
          <a:bodyPr wrap="square">
            <a:spAutoFit/>
          </a:bodyPr>
          <a:lstStyle/>
          <a:p>
            <a:pPr algn="ctr"/>
            <a:r>
              <a:rPr lang="en-US" b="1" dirty="0">
                <a:latin typeface="Poppins" panose="00000500000000000000" pitchFamily="2" charset="0"/>
                <a:cs typeface="Poppins" panose="00000500000000000000" pitchFamily="2" charset="0"/>
              </a:rPr>
              <a:t>Why go beyond a sole proprietorship?</a:t>
            </a:r>
            <a:endParaRPr lang="en-US" b="1" dirty="0">
              <a:solidFill>
                <a:schemeClr val="tx1"/>
              </a:solidFill>
              <a:latin typeface="Poppins" panose="00000500000000000000" pitchFamily="2" charset="0"/>
              <a:cs typeface="Poppins" panose="00000500000000000000" pitchFamily="2" charset="0"/>
            </a:endParaRPr>
          </a:p>
        </p:txBody>
      </p:sp>
      <p:sp>
        <p:nvSpPr>
          <p:cNvPr id="14" name="TextBox 13">
            <a:extLst>
              <a:ext uri="{FF2B5EF4-FFF2-40B4-BE49-F238E27FC236}">
                <a16:creationId xmlns:a16="http://schemas.microsoft.com/office/drawing/2014/main" id="{8705CBA7-1B31-83E8-B105-980E37A9F154}"/>
              </a:ext>
            </a:extLst>
          </p:cNvPr>
          <p:cNvSpPr txBox="1"/>
          <p:nvPr/>
        </p:nvSpPr>
        <p:spPr>
          <a:xfrm>
            <a:off x="552972" y="3813450"/>
            <a:ext cx="7964424" cy="2554545"/>
          </a:xfrm>
          <a:prstGeom prst="rect">
            <a:avLst/>
          </a:prstGeom>
          <a:noFill/>
        </p:spPr>
        <p:txBody>
          <a:bodyPr wrap="square">
            <a:spAutoFit/>
          </a:bodyPr>
          <a:lstStyle/>
          <a:p>
            <a:pPr algn="ctr"/>
            <a:r>
              <a:rPr lang="en-US" sz="1600" dirty="0">
                <a:latin typeface="Poppins" panose="00000500000000000000" pitchFamily="2" charset="0"/>
                <a:cs typeface="Poppins" panose="00000500000000000000" pitchFamily="2" charset="0"/>
              </a:rPr>
              <a:t>The most common way to start a business is for someone to begin as a sole proprietor. The owner can be personally liable for the debt and liabilities of the business (because owner and owner’s business are the same entity in the case of sole proprietorship). That, they are not incorporated…</a:t>
            </a:r>
          </a:p>
          <a:p>
            <a:pPr algn="ctr"/>
            <a:endParaRPr lang="en-US" sz="1600" dirty="0">
              <a:latin typeface="Poppins" panose="00000500000000000000" pitchFamily="2" charset="0"/>
              <a:cs typeface="Poppins" panose="00000500000000000000" pitchFamily="2" charset="0"/>
            </a:endParaRPr>
          </a:p>
          <a:p>
            <a:pPr algn="ctr"/>
            <a:r>
              <a:rPr lang="en-US" sz="1600" dirty="0">
                <a:latin typeface="Poppins" panose="00000500000000000000" pitchFamily="2" charset="0"/>
                <a:cs typeface="Poppins" panose="00000500000000000000" pitchFamily="2" charset="0"/>
              </a:rPr>
              <a:t>O</a:t>
            </a:r>
            <a:r>
              <a:rPr lang="en-US" sz="1600" dirty="0">
                <a:effectLst/>
                <a:latin typeface="Poppins" panose="00000500000000000000" pitchFamily="2" charset="0"/>
                <a:cs typeface="Poppins" panose="00000500000000000000" pitchFamily="2" charset="0"/>
              </a:rPr>
              <a:t>nce established, a business entity is separate from the business owner, like another person. </a:t>
            </a:r>
            <a:r>
              <a:rPr lang="en-US" sz="1600" dirty="0">
                <a:latin typeface="Poppins" panose="00000500000000000000" pitchFamily="2" charset="0"/>
                <a:cs typeface="Poppins" panose="00000500000000000000" pitchFamily="2" charset="0"/>
              </a:rPr>
              <a:t>Therefore, incorporating can sometimes protect the personal assets of the owner. However, limitations to liability in business entities are not guaranteed and full liability can exist under certain legal situations – it is important to consult an attorney.</a:t>
            </a:r>
          </a:p>
        </p:txBody>
      </p:sp>
    </p:spTree>
    <p:extLst>
      <p:ext uri="{BB962C8B-B14F-4D97-AF65-F5344CB8AC3E}">
        <p14:creationId xmlns:p14="http://schemas.microsoft.com/office/powerpoint/2010/main" val="11696799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F4E3C94-9D8A-29E5-02B9-4AE894ACF4B0}"/>
              </a:ext>
            </a:extLst>
          </p:cNvPr>
          <p:cNvSpPr txBox="1"/>
          <p:nvPr/>
        </p:nvSpPr>
        <p:spPr>
          <a:xfrm>
            <a:off x="187213" y="617991"/>
            <a:ext cx="8769573" cy="461665"/>
          </a:xfrm>
          <a:prstGeom prst="rect">
            <a:avLst/>
          </a:prstGeom>
          <a:noFill/>
        </p:spPr>
        <p:txBody>
          <a:bodyPr wrap="square" rtlCol="0">
            <a:spAutoFit/>
          </a:bodyPr>
          <a:lstStyle/>
          <a:p>
            <a:pPr algn="ctr"/>
            <a:r>
              <a:rPr lang="en-US" sz="2400" b="1" dirty="0">
                <a:latin typeface="Poppins" panose="00000500000000000000" pitchFamily="2" charset="0"/>
                <a:cs typeface="Poppins" panose="00000500000000000000" pitchFamily="2" charset="0"/>
              </a:rPr>
              <a:t>Sole proprietorship</a:t>
            </a:r>
          </a:p>
        </p:txBody>
      </p:sp>
      <p:sp>
        <p:nvSpPr>
          <p:cNvPr id="4" name="TextBox 3">
            <a:extLst>
              <a:ext uri="{FF2B5EF4-FFF2-40B4-BE49-F238E27FC236}">
                <a16:creationId xmlns:a16="http://schemas.microsoft.com/office/drawing/2014/main" id="{CF819E95-7AB0-1963-423C-65CAD429FF7F}"/>
              </a:ext>
            </a:extLst>
          </p:cNvPr>
          <p:cNvSpPr txBox="1"/>
          <p:nvPr/>
        </p:nvSpPr>
        <p:spPr>
          <a:xfrm>
            <a:off x="0" y="0"/>
            <a:ext cx="9144000" cy="461665"/>
          </a:xfrm>
          <a:prstGeom prst="rect">
            <a:avLst/>
          </a:prstGeom>
          <a:gradFill flip="none" rotWithShape="1">
            <a:gsLst>
              <a:gs pos="90000">
                <a:srgbClr val="233973"/>
              </a:gs>
              <a:gs pos="28000">
                <a:srgbClr val="C1CA2F"/>
              </a:gs>
              <a:gs pos="50000">
                <a:srgbClr val="67ACBC"/>
              </a:gs>
              <a:gs pos="76000">
                <a:srgbClr val="558E8E">
                  <a:lumMod val="96000"/>
                  <a:lumOff val="4000"/>
                </a:srgbClr>
              </a:gs>
              <a:gs pos="0">
                <a:srgbClr val="F7AF21"/>
              </a:gs>
            </a:gsLst>
            <a:lin ang="0" scaled="1"/>
            <a:tileRect/>
          </a:gradFill>
        </p:spPr>
        <p:txBody>
          <a:bodyPr wrap="square" rtlCol="0">
            <a:spAutoFit/>
          </a:bodyPr>
          <a:lstStyle/>
          <a:p>
            <a:r>
              <a:rPr lang="en-US" sz="2400" b="1" dirty="0">
                <a:latin typeface="Poppins" panose="00000500000000000000" pitchFamily="2" charset="0"/>
                <a:cs typeface="Poppins" panose="00000500000000000000" pitchFamily="2" charset="0"/>
              </a:rPr>
              <a:t>REACH Hub </a:t>
            </a:r>
            <a:r>
              <a:rPr lang="en-US" sz="2400" dirty="0">
                <a:latin typeface="Poppins" panose="00000500000000000000" pitchFamily="2" charset="0"/>
                <a:cs typeface="Poppins" panose="00000500000000000000" pitchFamily="2" charset="0"/>
              </a:rPr>
              <a:t>| Making it official</a:t>
            </a:r>
          </a:p>
        </p:txBody>
      </p:sp>
      <p:graphicFrame>
        <p:nvGraphicFramePr>
          <p:cNvPr id="3" name="Table 2">
            <a:extLst>
              <a:ext uri="{FF2B5EF4-FFF2-40B4-BE49-F238E27FC236}">
                <a16:creationId xmlns:a16="http://schemas.microsoft.com/office/drawing/2014/main" id="{85391D08-9485-2A4D-8E00-D1A11F238DA0}"/>
              </a:ext>
            </a:extLst>
          </p:cNvPr>
          <p:cNvGraphicFramePr>
            <a:graphicFrameLocks noGrp="1"/>
          </p:cNvGraphicFramePr>
          <p:nvPr>
            <p:extLst>
              <p:ext uri="{D42A27DB-BD31-4B8C-83A1-F6EECF244321}">
                <p14:modId xmlns:p14="http://schemas.microsoft.com/office/powerpoint/2010/main" val="1567555103"/>
              </p:ext>
            </p:extLst>
          </p:nvPr>
        </p:nvGraphicFramePr>
        <p:xfrm>
          <a:off x="187212" y="1266486"/>
          <a:ext cx="8691611" cy="5308052"/>
        </p:xfrm>
        <a:graphic>
          <a:graphicData uri="http://schemas.openxmlformats.org/drawingml/2006/table">
            <a:tbl>
              <a:tblPr firstRow="1" bandRow="1">
                <a:tableStyleId>{5C22544A-7EE6-4342-B048-85BDC9FD1C3A}</a:tableStyleId>
              </a:tblPr>
              <a:tblGrid>
                <a:gridCol w="2200330">
                  <a:extLst>
                    <a:ext uri="{9D8B030D-6E8A-4147-A177-3AD203B41FA5}">
                      <a16:colId xmlns:a16="http://schemas.microsoft.com/office/drawing/2014/main" val="3500107041"/>
                    </a:ext>
                  </a:extLst>
                </a:gridCol>
                <a:gridCol w="6491281">
                  <a:extLst>
                    <a:ext uri="{9D8B030D-6E8A-4147-A177-3AD203B41FA5}">
                      <a16:colId xmlns:a16="http://schemas.microsoft.com/office/drawing/2014/main" val="2201976031"/>
                    </a:ext>
                  </a:extLst>
                </a:gridCol>
              </a:tblGrid>
              <a:tr h="822374">
                <a:tc>
                  <a:txBody>
                    <a:bodyPr/>
                    <a:lstStyle/>
                    <a:p>
                      <a:r>
                        <a:rPr lang="en-US" sz="1400" b="0" i="1" dirty="0">
                          <a:solidFill>
                            <a:schemeClr val="tx1"/>
                          </a:solidFill>
                          <a:latin typeface="Poppins" panose="00000500000000000000" pitchFamily="2" charset="0"/>
                          <a:cs typeface="Poppins" panose="00000500000000000000" pitchFamily="2" charset="0"/>
                        </a:rPr>
                        <a:t>Consideration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400" b="0" i="1" dirty="0">
                          <a:solidFill>
                            <a:schemeClr val="tx1"/>
                          </a:solidFill>
                          <a:latin typeface="Poppins" panose="00000500000000000000" pitchFamily="2" charset="0"/>
                          <a:cs typeface="Poppins" panose="00000500000000000000" pitchFamily="2" charset="0"/>
                        </a:rPr>
                        <a:t>Detail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79338760"/>
                  </a:ext>
                </a:extLst>
              </a:tr>
              <a:tr h="747613">
                <a:tc>
                  <a:txBody>
                    <a:bodyPr/>
                    <a:lstStyle/>
                    <a:p>
                      <a:r>
                        <a:rPr lang="en-US" sz="1400" b="1" dirty="0">
                          <a:solidFill>
                            <a:schemeClr val="tx1"/>
                          </a:solidFill>
                          <a:latin typeface="Poppins" panose="00000500000000000000" pitchFamily="2" charset="0"/>
                          <a:cs typeface="Poppins" panose="00000500000000000000" pitchFamily="2" charset="0"/>
                        </a:rPr>
                        <a:t>Ideal for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1400" b="0" i="0" u="none" strike="noStrike" dirty="0">
                          <a:solidFill>
                            <a:srgbClr val="000000"/>
                          </a:solidFill>
                          <a:effectLst/>
                          <a:latin typeface="Poppins" panose="00000500000000000000" pitchFamily="2" charset="0"/>
                          <a:cs typeface="Poppins" panose="00000500000000000000" pitchFamily="2" charset="0"/>
                        </a:rPr>
                        <a:t>Freelancers, consultants, small home-based businesses: Occupations that involve limited opportunity to damage people or property.</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7042866"/>
                  </a:ext>
                </a:extLst>
              </a:tr>
              <a:tr h="747613">
                <a:tc>
                  <a:txBody>
                    <a:bodyPr/>
                    <a:lstStyle/>
                    <a:p>
                      <a:r>
                        <a:rPr lang="en-US" sz="1400" b="1" dirty="0">
                          <a:solidFill>
                            <a:schemeClr val="tx1"/>
                          </a:solidFill>
                          <a:latin typeface="Poppins" panose="00000500000000000000" pitchFamily="2" charset="0"/>
                          <a:cs typeface="Poppins" panose="00000500000000000000" pitchFamily="2" charset="0"/>
                        </a:rPr>
                        <a:t>Legal protections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1400" b="0" i="0" u="none" strike="noStrike" dirty="0">
                          <a:solidFill>
                            <a:srgbClr val="000000"/>
                          </a:solidFill>
                          <a:effectLst/>
                          <a:latin typeface="Poppins" panose="00000500000000000000" pitchFamily="2" charset="0"/>
                          <a:cs typeface="Poppins" panose="00000500000000000000" pitchFamily="2" charset="0"/>
                        </a:rPr>
                        <a:t>None. Owner can be personally liable for business debts, lawsuits, or other financial obligations.</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00884007"/>
                  </a:ext>
                </a:extLst>
              </a:tr>
              <a:tr h="747613">
                <a:tc>
                  <a:txBody>
                    <a:bodyPr/>
                    <a:lstStyle/>
                    <a:p>
                      <a:r>
                        <a:rPr lang="en-US" sz="1400" b="1" dirty="0">
                          <a:solidFill>
                            <a:schemeClr val="tx1"/>
                          </a:solidFill>
                          <a:latin typeface="Poppins" panose="00000500000000000000" pitchFamily="2" charset="0"/>
                          <a:cs typeface="Poppins" panose="00000500000000000000" pitchFamily="2" charset="0"/>
                        </a:rPr>
                        <a:t>Tax advantages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1400" b="0" i="0" u="none" strike="noStrike" dirty="0">
                          <a:solidFill>
                            <a:srgbClr val="000000"/>
                          </a:solidFill>
                          <a:effectLst/>
                          <a:latin typeface="Poppins" panose="00000500000000000000" pitchFamily="2" charset="0"/>
                          <a:cs typeface="Poppins" panose="00000500000000000000" pitchFamily="2" charset="0"/>
                        </a:rPr>
                        <a:t>Simple. You can file your taxes as an individual.</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23298535"/>
                  </a:ext>
                </a:extLst>
              </a:tr>
              <a:tr h="747613">
                <a:tc>
                  <a:txBody>
                    <a:bodyPr/>
                    <a:lstStyle/>
                    <a:p>
                      <a:r>
                        <a:rPr lang="en-US" sz="1400" b="1" dirty="0">
                          <a:solidFill>
                            <a:schemeClr val="tx1"/>
                          </a:solidFill>
                          <a:latin typeface="Poppins" panose="00000500000000000000" pitchFamily="2" charset="0"/>
                          <a:cs typeface="Poppins" panose="00000500000000000000" pitchFamily="2" charset="0"/>
                        </a:rPr>
                        <a:t>Where to file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1400" b="0" i="0" u="none" strike="noStrike" dirty="0">
                          <a:solidFill>
                            <a:srgbClr val="000000"/>
                          </a:solidFill>
                          <a:effectLst/>
                          <a:latin typeface="Poppins" panose="00000500000000000000" pitchFamily="2" charset="0"/>
                          <a:cs typeface="Poppins" panose="00000500000000000000" pitchFamily="2" charset="0"/>
                        </a:rPr>
                        <a:t>No formal filing required.</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19806627"/>
                  </a:ext>
                </a:extLst>
              </a:tr>
              <a:tr h="747613">
                <a:tc>
                  <a:txBody>
                    <a:bodyPr/>
                    <a:lstStyle/>
                    <a:p>
                      <a:r>
                        <a:rPr lang="en-US" sz="1400" b="1" dirty="0">
                          <a:solidFill>
                            <a:schemeClr val="tx1"/>
                          </a:solidFill>
                          <a:latin typeface="Poppins" panose="00000500000000000000" pitchFamily="2" charset="0"/>
                          <a:cs typeface="Poppins" panose="00000500000000000000" pitchFamily="2" charset="0"/>
                        </a:rPr>
                        <a:t>Cost to set up</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1400" b="0" i="0" u="none" strike="noStrike" dirty="0">
                          <a:solidFill>
                            <a:srgbClr val="000000"/>
                          </a:solidFill>
                          <a:effectLst/>
                          <a:latin typeface="Poppins" panose="00000500000000000000" pitchFamily="2" charset="0"/>
                          <a:cs typeface="Poppins" panose="00000500000000000000" pitchFamily="2" charset="0"/>
                        </a:rPr>
                        <a:t>None (but you may need pay for business permit to start).</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92657066"/>
                  </a:ext>
                </a:extLst>
              </a:tr>
              <a:tr h="747613">
                <a:tc>
                  <a:txBody>
                    <a:bodyPr/>
                    <a:lstStyle/>
                    <a:p>
                      <a:r>
                        <a:rPr lang="en-US" sz="1400" b="1" dirty="0">
                          <a:solidFill>
                            <a:schemeClr val="tx1"/>
                          </a:solidFill>
                          <a:latin typeface="Poppins" panose="00000500000000000000" pitchFamily="2" charset="0"/>
                          <a:cs typeface="Poppins" panose="00000500000000000000" pitchFamily="2" charset="0"/>
                        </a:rPr>
                        <a:t>Funding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1400" b="0" i="0" u="none" strike="noStrike" dirty="0">
                          <a:solidFill>
                            <a:srgbClr val="000000"/>
                          </a:solidFill>
                          <a:effectLst/>
                          <a:latin typeface="Poppins" panose="00000500000000000000" pitchFamily="2" charset="0"/>
                          <a:cs typeface="Poppins" panose="00000500000000000000" pitchFamily="2" charset="0"/>
                        </a:rPr>
                        <a:t>Difficult to secure loans or investments.</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10118002"/>
                  </a:ext>
                </a:extLst>
              </a:tr>
            </a:tbl>
          </a:graphicData>
        </a:graphic>
      </p:graphicFrame>
    </p:spTree>
    <p:extLst>
      <p:ext uri="{BB962C8B-B14F-4D97-AF65-F5344CB8AC3E}">
        <p14:creationId xmlns:p14="http://schemas.microsoft.com/office/powerpoint/2010/main" val="34513176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F4E3C94-9D8A-29E5-02B9-4AE894ACF4B0}"/>
              </a:ext>
            </a:extLst>
          </p:cNvPr>
          <p:cNvSpPr txBox="1"/>
          <p:nvPr/>
        </p:nvSpPr>
        <p:spPr>
          <a:xfrm>
            <a:off x="187213" y="617991"/>
            <a:ext cx="8769573" cy="461665"/>
          </a:xfrm>
          <a:prstGeom prst="rect">
            <a:avLst/>
          </a:prstGeom>
          <a:noFill/>
        </p:spPr>
        <p:txBody>
          <a:bodyPr wrap="square" rtlCol="0">
            <a:spAutoFit/>
          </a:bodyPr>
          <a:lstStyle/>
          <a:p>
            <a:pPr algn="ctr"/>
            <a:r>
              <a:rPr lang="en-US" sz="2400" b="1" dirty="0">
                <a:latin typeface="Poppins" panose="00000500000000000000" pitchFamily="2" charset="0"/>
                <a:cs typeface="Poppins" panose="00000500000000000000" pitchFamily="2" charset="0"/>
              </a:rPr>
              <a:t>Limited Liability Corporation (LLC)</a:t>
            </a:r>
          </a:p>
        </p:txBody>
      </p:sp>
      <p:sp>
        <p:nvSpPr>
          <p:cNvPr id="4" name="TextBox 3">
            <a:extLst>
              <a:ext uri="{FF2B5EF4-FFF2-40B4-BE49-F238E27FC236}">
                <a16:creationId xmlns:a16="http://schemas.microsoft.com/office/drawing/2014/main" id="{CF819E95-7AB0-1963-423C-65CAD429FF7F}"/>
              </a:ext>
            </a:extLst>
          </p:cNvPr>
          <p:cNvSpPr txBox="1"/>
          <p:nvPr/>
        </p:nvSpPr>
        <p:spPr>
          <a:xfrm>
            <a:off x="0" y="0"/>
            <a:ext cx="9144000" cy="461665"/>
          </a:xfrm>
          <a:prstGeom prst="rect">
            <a:avLst/>
          </a:prstGeom>
          <a:gradFill flip="none" rotWithShape="1">
            <a:gsLst>
              <a:gs pos="90000">
                <a:srgbClr val="233973"/>
              </a:gs>
              <a:gs pos="28000">
                <a:srgbClr val="C1CA2F"/>
              </a:gs>
              <a:gs pos="50000">
                <a:srgbClr val="67ACBC"/>
              </a:gs>
              <a:gs pos="76000">
                <a:srgbClr val="558E8E">
                  <a:lumMod val="96000"/>
                  <a:lumOff val="4000"/>
                </a:srgbClr>
              </a:gs>
              <a:gs pos="0">
                <a:srgbClr val="F7AF21"/>
              </a:gs>
            </a:gsLst>
            <a:lin ang="0" scaled="1"/>
            <a:tileRect/>
          </a:gradFill>
        </p:spPr>
        <p:txBody>
          <a:bodyPr wrap="square" rtlCol="0">
            <a:spAutoFit/>
          </a:bodyPr>
          <a:lstStyle/>
          <a:p>
            <a:r>
              <a:rPr lang="en-US" sz="2400" b="1" dirty="0">
                <a:latin typeface="Poppins" panose="00000500000000000000" pitchFamily="2" charset="0"/>
                <a:cs typeface="Poppins" panose="00000500000000000000" pitchFamily="2" charset="0"/>
              </a:rPr>
              <a:t>REACH Hub </a:t>
            </a:r>
            <a:r>
              <a:rPr lang="en-US" sz="2400" dirty="0">
                <a:latin typeface="Poppins" panose="00000500000000000000" pitchFamily="2" charset="0"/>
                <a:cs typeface="Poppins" panose="00000500000000000000" pitchFamily="2" charset="0"/>
              </a:rPr>
              <a:t>| Making it official</a:t>
            </a:r>
          </a:p>
        </p:txBody>
      </p:sp>
      <p:graphicFrame>
        <p:nvGraphicFramePr>
          <p:cNvPr id="3" name="Table 2">
            <a:extLst>
              <a:ext uri="{FF2B5EF4-FFF2-40B4-BE49-F238E27FC236}">
                <a16:creationId xmlns:a16="http://schemas.microsoft.com/office/drawing/2014/main" id="{85391D08-9485-2A4D-8E00-D1A11F238DA0}"/>
              </a:ext>
            </a:extLst>
          </p:cNvPr>
          <p:cNvGraphicFramePr>
            <a:graphicFrameLocks noGrp="1"/>
          </p:cNvGraphicFramePr>
          <p:nvPr>
            <p:extLst>
              <p:ext uri="{D42A27DB-BD31-4B8C-83A1-F6EECF244321}">
                <p14:modId xmlns:p14="http://schemas.microsoft.com/office/powerpoint/2010/main" val="3302455019"/>
              </p:ext>
            </p:extLst>
          </p:nvPr>
        </p:nvGraphicFramePr>
        <p:xfrm>
          <a:off x="187212" y="1266486"/>
          <a:ext cx="8691611" cy="5308052"/>
        </p:xfrm>
        <a:graphic>
          <a:graphicData uri="http://schemas.openxmlformats.org/drawingml/2006/table">
            <a:tbl>
              <a:tblPr firstRow="1" bandRow="1">
                <a:tableStyleId>{5C22544A-7EE6-4342-B048-85BDC9FD1C3A}</a:tableStyleId>
              </a:tblPr>
              <a:tblGrid>
                <a:gridCol w="2200330">
                  <a:extLst>
                    <a:ext uri="{9D8B030D-6E8A-4147-A177-3AD203B41FA5}">
                      <a16:colId xmlns:a16="http://schemas.microsoft.com/office/drawing/2014/main" val="3500107041"/>
                    </a:ext>
                  </a:extLst>
                </a:gridCol>
                <a:gridCol w="6491281">
                  <a:extLst>
                    <a:ext uri="{9D8B030D-6E8A-4147-A177-3AD203B41FA5}">
                      <a16:colId xmlns:a16="http://schemas.microsoft.com/office/drawing/2014/main" val="2201976031"/>
                    </a:ext>
                  </a:extLst>
                </a:gridCol>
              </a:tblGrid>
              <a:tr h="822374">
                <a:tc>
                  <a:txBody>
                    <a:bodyPr/>
                    <a:lstStyle/>
                    <a:p>
                      <a:r>
                        <a:rPr lang="en-US" sz="1400" b="0" i="1" dirty="0">
                          <a:solidFill>
                            <a:schemeClr val="tx1"/>
                          </a:solidFill>
                          <a:latin typeface="Poppins" panose="00000500000000000000" pitchFamily="2" charset="0"/>
                          <a:cs typeface="Poppins" panose="00000500000000000000" pitchFamily="2" charset="0"/>
                        </a:rPr>
                        <a:t>Consideration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400" b="0" i="1" dirty="0">
                          <a:solidFill>
                            <a:schemeClr val="tx1"/>
                          </a:solidFill>
                          <a:latin typeface="Poppins" panose="00000500000000000000" pitchFamily="2" charset="0"/>
                          <a:cs typeface="Poppins" panose="00000500000000000000" pitchFamily="2" charset="0"/>
                        </a:rPr>
                        <a:t>Detail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79338760"/>
                  </a:ext>
                </a:extLst>
              </a:tr>
              <a:tr h="747613">
                <a:tc>
                  <a:txBody>
                    <a:bodyPr/>
                    <a:lstStyle/>
                    <a:p>
                      <a:r>
                        <a:rPr lang="en-US" sz="1400" b="1" dirty="0">
                          <a:solidFill>
                            <a:schemeClr val="tx1"/>
                          </a:solidFill>
                          <a:latin typeface="Poppins" panose="00000500000000000000" pitchFamily="2" charset="0"/>
                          <a:cs typeface="Poppins" panose="00000500000000000000" pitchFamily="2" charset="0"/>
                        </a:rPr>
                        <a:t>Ideal for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1400" b="0" i="0" u="none" strike="noStrike" dirty="0">
                          <a:solidFill>
                            <a:srgbClr val="000000"/>
                          </a:solidFill>
                          <a:effectLst/>
                          <a:latin typeface="Poppins" panose="00000500000000000000" pitchFamily="2" charset="0"/>
                          <a:cs typeface="Poppins" panose="00000500000000000000" pitchFamily="2" charset="0"/>
                        </a:rPr>
                        <a:t>Small to medium-sized businesses looking for a balance between liability protection and operational flexibility. It's particularly suitable for startups, partnerships, real estate investors, etc.</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7042866"/>
                  </a:ext>
                </a:extLst>
              </a:tr>
              <a:tr h="747613">
                <a:tc>
                  <a:txBody>
                    <a:bodyPr/>
                    <a:lstStyle/>
                    <a:p>
                      <a:r>
                        <a:rPr lang="en-US" sz="1400" b="1" dirty="0">
                          <a:solidFill>
                            <a:schemeClr val="tx1"/>
                          </a:solidFill>
                          <a:latin typeface="Poppins" panose="00000500000000000000" pitchFamily="2" charset="0"/>
                          <a:cs typeface="Poppins" panose="00000500000000000000" pitchFamily="2" charset="0"/>
                        </a:rPr>
                        <a:t>Legal protections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1400" b="0" i="0" u="none" strike="noStrike" dirty="0">
                          <a:solidFill>
                            <a:srgbClr val="000000"/>
                          </a:solidFill>
                          <a:effectLst/>
                          <a:latin typeface="Poppins" panose="00000500000000000000" pitchFamily="2" charset="0"/>
                          <a:cs typeface="Poppins" panose="00000500000000000000" pitchFamily="2" charset="0"/>
                        </a:rPr>
                        <a:t>An LLC provides its owners (members) with limited liability protection, meaning that is its members (owners) are generally not personally liable for the company's debts and liabilities.</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00884007"/>
                  </a:ext>
                </a:extLst>
              </a:tr>
              <a:tr h="747613">
                <a:tc>
                  <a:txBody>
                    <a:bodyPr/>
                    <a:lstStyle/>
                    <a:p>
                      <a:r>
                        <a:rPr lang="en-US" sz="1400" b="1" dirty="0">
                          <a:solidFill>
                            <a:schemeClr val="tx1"/>
                          </a:solidFill>
                          <a:latin typeface="Poppins" panose="00000500000000000000" pitchFamily="2" charset="0"/>
                          <a:cs typeface="Poppins" panose="00000500000000000000" pitchFamily="2" charset="0"/>
                        </a:rPr>
                        <a:t>Tax advantages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1400" b="0" i="0" u="none" strike="noStrike" dirty="0">
                          <a:solidFill>
                            <a:srgbClr val="000000"/>
                          </a:solidFill>
                          <a:effectLst/>
                          <a:latin typeface="Poppins" panose="00000500000000000000" pitchFamily="2" charset="0"/>
                          <a:cs typeface="Poppins" panose="00000500000000000000" pitchFamily="2" charset="0"/>
                        </a:rPr>
                        <a:t>LLCs in California benefit from Pass-Through Taxation, flexibility in taxation, i.e., LLCs can choose to be taxed as a sole proprietorship, S-Corp, or C-Crop</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23298535"/>
                  </a:ext>
                </a:extLst>
              </a:tr>
              <a:tr h="747613">
                <a:tc>
                  <a:txBody>
                    <a:bodyPr/>
                    <a:lstStyle/>
                    <a:p>
                      <a:r>
                        <a:rPr lang="en-US" sz="1400" b="1" dirty="0">
                          <a:solidFill>
                            <a:schemeClr val="tx1"/>
                          </a:solidFill>
                          <a:latin typeface="Poppins" panose="00000500000000000000" pitchFamily="2" charset="0"/>
                          <a:cs typeface="Poppins" panose="00000500000000000000" pitchFamily="2" charset="0"/>
                        </a:rPr>
                        <a:t>Where to file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1400" b="0" i="0" u="none" strike="noStrike" dirty="0">
                          <a:solidFill>
                            <a:srgbClr val="000000"/>
                          </a:solidFill>
                          <a:effectLst/>
                          <a:latin typeface="Poppins" panose="00000500000000000000" pitchFamily="2" charset="0"/>
                          <a:cs typeface="Poppins" panose="00000500000000000000" pitchFamily="2" charset="0"/>
                        </a:rPr>
                        <a:t>To form an LLC in California, you file an Articles of Organization with the California Secretary of State, ($70).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19806627"/>
                  </a:ext>
                </a:extLst>
              </a:tr>
              <a:tr h="747613">
                <a:tc>
                  <a:txBody>
                    <a:bodyPr/>
                    <a:lstStyle/>
                    <a:p>
                      <a:r>
                        <a:rPr lang="en-US" sz="1400" b="1" dirty="0">
                          <a:solidFill>
                            <a:schemeClr val="tx1"/>
                          </a:solidFill>
                          <a:latin typeface="Poppins" panose="00000500000000000000" pitchFamily="2" charset="0"/>
                          <a:cs typeface="Poppins" panose="00000500000000000000" pitchFamily="2" charset="0"/>
                        </a:rPr>
                        <a:t>Cost to set up</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1400" b="0" i="0" u="none" strike="noStrike" dirty="0">
                          <a:solidFill>
                            <a:srgbClr val="000000"/>
                          </a:solidFill>
                          <a:effectLst/>
                          <a:latin typeface="Poppins" panose="00000500000000000000" pitchFamily="2" charset="0"/>
                          <a:cs typeface="Poppins" panose="00000500000000000000" pitchFamily="2" charset="0"/>
                        </a:rPr>
                        <a:t>$70 filing fee (plus online service or legal fees);  $800 annual minimum franchise tax.</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92657066"/>
                  </a:ext>
                </a:extLst>
              </a:tr>
              <a:tr h="747613">
                <a:tc>
                  <a:txBody>
                    <a:bodyPr/>
                    <a:lstStyle/>
                    <a:p>
                      <a:r>
                        <a:rPr lang="en-US" sz="1400" b="1" dirty="0">
                          <a:solidFill>
                            <a:schemeClr val="tx1"/>
                          </a:solidFill>
                          <a:latin typeface="Poppins" panose="00000500000000000000" pitchFamily="2" charset="0"/>
                          <a:cs typeface="Poppins" panose="00000500000000000000" pitchFamily="2" charset="0"/>
                        </a:rPr>
                        <a:t>Funding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1400" b="0" i="0" u="none" strike="noStrike" dirty="0">
                          <a:solidFill>
                            <a:srgbClr val="000000"/>
                          </a:solidFill>
                          <a:effectLst/>
                          <a:latin typeface="Poppins" panose="00000500000000000000" pitchFamily="2" charset="0"/>
                          <a:cs typeface="Poppins" panose="00000500000000000000" pitchFamily="2" charset="0"/>
                        </a:rPr>
                        <a:t>LLCs are eligible to access various funding options including personal contributions, loans, equity investment and grants.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10118002"/>
                  </a:ext>
                </a:extLst>
              </a:tr>
            </a:tbl>
          </a:graphicData>
        </a:graphic>
      </p:graphicFrame>
    </p:spTree>
    <p:extLst>
      <p:ext uri="{BB962C8B-B14F-4D97-AF65-F5344CB8AC3E}">
        <p14:creationId xmlns:p14="http://schemas.microsoft.com/office/powerpoint/2010/main" val="33597265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F4E3C94-9D8A-29E5-02B9-4AE894ACF4B0}"/>
              </a:ext>
            </a:extLst>
          </p:cNvPr>
          <p:cNvSpPr txBox="1"/>
          <p:nvPr/>
        </p:nvSpPr>
        <p:spPr>
          <a:xfrm>
            <a:off x="187213" y="617991"/>
            <a:ext cx="8769573" cy="461665"/>
          </a:xfrm>
          <a:prstGeom prst="rect">
            <a:avLst/>
          </a:prstGeom>
          <a:noFill/>
        </p:spPr>
        <p:txBody>
          <a:bodyPr wrap="square" rtlCol="0">
            <a:spAutoFit/>
          </a:bodyPr>
          <a:lstStyle/>
          <a:p>
            <a:pPr algn="ctr"/>
            <a:r>
              <a:rPr lang="en-US" sz="2400" b="1" dirty="0">
                <a:latin typeface="Poppins" panose="00000500000000000000" pitchFamily="2" charset="0"/>
                <a:cs typeface="Poppins" panose="00000500000000000000" pitchFamily="2" charset="0"/>
              </a:rPr>
              <a:t>S-Corporation</a:t>
            </a:r>
          </a:p>
        </p:txBody>
      </p:sp>
      <p:sp>
        <p:nvSpPr>
          <p:cNvPr id="4" name="TextBox 3">
            <a:extLst>
              <a:ext uri="{FF2B5EF4-FFF2-40B4-BE49-F238E27FC236}">
                <a16:creationId xmlns:a16="http://schemas.microsoft.com/office/drawing/2014/main" id="{CF819E95-7AB0-1963-423C-65CAD429FF7F}"/>
              </a:ext>
            </a:extLst>
          </p:cNvPr>
          <p:cNvSpPr txBox="1"/>
          <p:nvPr/>
        </p:nvSpPr>
        <p:spPr>
          <a:xfrm>
            <a:off x="0" y="0"/>
            <a:ext cx="9144000" cy="461665"/>
          </a:xfrm>
          <a:prstGeom prst="rect">
            <a:avLst/>
          </a:prstGeom>
          <a:gradFill flip="none" rotWithShape="1">
            <a:gsLst>
              <a:gs pos="90000">
                <a:srgbClr val="233973"/>
              </a:gs>
              <a:gs pos="28000">
                <a:srgbClr val="C1CA2F"/>
              </a:gs>
              <a:gs pos="50000">
                <a:srgbClr val="67ACBC"/>
              </a:gs>
              <a:gs pos="76000">
                <a:srgbClr val="558E8E">
                  <a:lumMod val="96000"/>
                  <a:lumOff val="4000"/>
                </a:srgbClr>
              </a:gs>
              <a:gs pos="0">
                <a:srgbClr val="F7AF21"/>
              </a:gs>
            </a:gsLst>
            <a:lin ang="0" scaled="1"/>
            <a:tileRect/>
          </a:gradFill>
        </p:spPr>
        <p:txBody>
          <a:bodyPr wrap="square" rtlCol="0">
            <a:spAutoFit/>
          </a:bodyPr>
          <a:lstStyle/>
          <a:p>
            <a:r>
              <a:rPr lang="en-US" sz="2400" b="1" dirty="0">
                <a:latin typeface="Poppins" panose="00000500000000000000" pitchFamily="2" charset="0"/>
                <a:cs typeface="Poppins" panose="00000500000000000000" pitchFamily="2" charset="0"/>
              </a:rPr>
              <a:t>REACH Hub </a:t>
            </a:r>
            <a:r>
              <a:rPr lang="en-US" sz="2400" dirty="0">
                <a:latin typeface="Poppins" panose="00000500000000000000" pitchFamily="2" charset="0"/>
                <a:cs typeface="Poppins" panose="00000500000000000000" pitchFamily="2" charset="0"/>
              </a:rPr>
              <a:t>| Making it official</a:t>
            </a:r>
          </a:p>
        </p:txBody>
      </p:sp>
      <p:graphicFrame>
        <p:nvGraphicFramePr>
          <p:cNvPr id="3" name="Table 2">
            <a:extLst>
              <a:ext uri="{FF2B5EF4-FFF2-40B4-BE49-F238E27FC236}">
                <a16:creationId xmlns:a16="http://schemas.microsoft.com/office/drawing/2014/main" id="{85391D08-9485-2A4D-8E00-D1A11F238DA0}"/>
              </a:ext>
            </a:extLst>
          </p:cNvPr>
          <p:cNvGraphicFramePr>
            <a:graphicFrameLocks noGrp="1"/>
          </p:cNvGraphicFramePr>
          <p:nvPr>
            <p:extLst>
              <p:ext uri="{D42A27DB-BD31-4B8C-83A1-F6EECF244321}">
                <p14:modId xmlns:p14="http://schemas.microsoft.com/office/powerpoint/2010/main" val="2747001739"/>
              </p:ext>
            </p:extLst>
          </p:nvPr>
        </p:nvGraphicFramePr>
        <p:xfrm>
          <a:off x="187212" y="1266487"/>
          <a:ext cx="8691611" cy="5399492"/>
        </p:xfrm>
        <a:graphic>
          <a:graphicData uri="http://schemas.openxmlformats.org/drawingml/2006/table">
            <a:tbl>
              <a:tblPr firstRow="1" bandRow="1">
                <a:tableStyleId>{5C22544A-7EE6-4342-B048-85BDC9FD1C3A}</a:tableStyleId>
              </a:tblPr>
              <a:tblGrid>
                <a:gridCol w="2200330">
                  <a:extLst>
                    <a:ext uri="{9D8B030D-6E8A-4147-A177-3AD203B41FA5}">
                      <a16:colId xmlns:a16="http://schemas.microsoft.com/office/drawing/2014/main" val="3500107041"/>
                    </a:ext>
                  </a:extLst>
                </a:gridCol>
                <a:gridCol w="6491281">
                  <a:extLst>
                    <a:ext uri="{9D8B030D-6E8A-4147-A177-3AD203B41FA5}">
                      <a16:colId xmlns:a16="http://schemas.microsoft.com/office/drawing/2014/main" val="2201976031"/>
                    </a:ext>
                  </a:extLst>
                </a:gridCol>
              </a:tblGrid>
              <a:tr h="728549">
                <a:tc>
                  <a:txBody>
                    <a:bodyPr/>
                    <a:lstStyle/>
                    <a:p>
                      <a:r>
                        <a:rPr lang="en-US" sz="1400" b="0" i="1" dirty="0">
                          <a:solidFill>
                            <a:schemeClr val="tx1"/>
                          </a:solidFill>
                          <a:latin typeface="Poppins" panose="00000500000000000000" pitchFamily="2" charset="0"/>
                          <a:cs typeface="Poppins" panose="00000500000000000000" pitchFamily="2" charset="0"/>
                        </a:rPr>
                        <a:t>Consideration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400" b="0" i="1" dirty="0">
                          <a:solidFill>
                            <a:schemeClr val="tx1"/>
                          </a:solidFill>
                          <a:latin typeface="Poppins" panose="00000500000000000000" pitchFamily="2" charset="0"/>
                          <a:cs typeface="Poppins" panose="00000500000000000000" pitchFamily="2" charset="0"/>
                        </a:rPr>
                        <a:t>Detail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79338760"/>
                  </a:ext>
                </a:extLst>
              </a:tr>
              <a:tr h="1359358">
                <a:tc>
                  <a:txBody>
                    <a:bodyPr/>
                    <a:lstStyle/>
                    <a:p>
                      <a:r>
                        <a:rPr lang="en-US" sz="1400" b="1" dirty="0">
                          <a:solidFill>
                            <a:schemeClr val="tx1"/>
                          </a:solidFill>
                          <a:latin typeface="Poppins" panose="00000500000000000000" pitchFamily="2" charset="0"/>
                          <a:cs typeface="Poppins" panose="00000500000000000000" pitchFamily="2" charset="0"/>
                        </a:rPr>
                        <a:t>Ideal for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1400" b="0" i="0" u="none" strike="noStrike" dirty="0">
                          <a:solidFill>
                            <a:srgbClr val="000000"/>
                          </a:solidFill>
                          <a:effectLst/>
                          <a:latin typeface="Poppins" panose="00000500000000000000" pitchFamily="2" charset="0"/>
                          <a:cs typeface="Poppins" panose="00000500000000000000" pitchFamily="2" charset="0"/>
                        </a:rPr>
                        <a:t>Popular choice for many small and medium firms like law firms, health care practices, real estate agencies, early-stage tech firms seeking to avoid complexity and double taxation (unlike C-Corps) and want the ability to split income between salary and dividends to minimize self-employment taxes.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7042866"/>
                  </a:ext>
                </a:extLst>
              </a:tr>
              <a:tr h="662317">
                <a:tc>
                  <a:txBody>
                    <a:bodyPr/>
                    <a:lstStyle/>
                    <a:p>
                      <a:r>
                        <a:rPr lang="en-US" sz="1400" b="1" dirty="0">
                          <a:solidFill>
                            <a:schemeClr val="tx1"/>
                          </a:solidFill>
                          <a:latin typeface="Poppins" panose="00000500000000000000" pitchFamily="2" charset="0"/>
                          <a:cs typeface="Poppins" panose="00000500000000000000" pitchFamily="2" charset="0"/>
                        </a:rPr>
                        <a:t>Legal protections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1400" b="0" i="0" u="none" strike="noStrike" dirty="0">
                          <a:solidFill>
                            <a:srgbClr val="000000"/>
                          </a:solidFill>
                          <a:effectLst/>
                          <a:latin typeface="Poppins" panose="00000500000000000000" pitchFamily="2" charset="0"/>
                          <a:cs typeface="Poppins" panose="00000500000000000000" pitchFamily="2" charset="0"/>
                        </a:rPr>
                        <a:t>Protects personal assets of its owners (shareholders) from business debts and liabilities.</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00884007"/>
                  </a:ext>
                </a:extLst>
              </a:tr>
              <a:tr h="662317">
                <a:tc>
                  <a:txBody>
                    <a:bodyPr/>
                    <a:lstStyle/>
                    <a:p>
                      <a:r>
                        <a:rPr lang="en-US" sz="1400" b="1" dirty="0">
                          <a:solidFill>
                            <a:schemeClr val="tx1"/>
                          </a:solidFill>
                          <a:latin typeface="Poppins" panose="00000500000000000000" pitchFamily="2" charset="0"/>
                          <a:cs typeface="Poppins" panose="00000500000000000000" pitchFamily="2" charset="0"/>
                        </a:rPr>
                        <a:t>Tax advantages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1400" b="0" i="0" u="none" strike="noStrike" dirty="0">
                          <a:solidFill>
                            <a:srgbClr val="000000"/>
                          </a:solidFill>
                          <a:effectLst/>
                          <a:latin typeface="Poppins" panose="00000500000000000000" pitchFamily="2" charset="0"/>
                          <a:cs typeface="Poppins" panose="00000500000000000000" pitchFamily="2" charset="0"/>
                        </a:rPr>
                        <a:t>Pass-through taxation like an LLC; avoids double taxation that C-corporations are subject to.</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23298535"/>
                  </a:ext>
                </a:extLst>
              </a:tr>
              <a:tr h="662317">
                <a:tc>
                  <a:txBody>
                    <a:bodyPr/>
                    <a:lstStyle/>
                    <a:p>
                      <a:r>
                        <a:rPr lang="en-US" sz="1400" b="1" dirty="0">
                          <a:solidFill>
                            <a:schemeClr val="tx1"/>
                          </a:solidFill>
                          <a:latin typeface="Poppins" panose="00000500000000000000" pitchFamily="2" charset="0"/>
                          <a:cs typeface="Poppins" panose="00000500000000000000" pitchFamily="2" charset="0"/>
                        </a:rPr>
                        <a:t>Where to file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1400" b="0" i="0" u="none" strike="noStrike" dirty="0">
                          <a:solidFill>
                            <a:srgbClr val="000000"/>
                          </a:solidFill>
                          <a:effectLst/>
                          <a:latin typeface="Poppins" panose="00000500000000000000" pitchFamily="2" charset="0"/>
                          <a:cs typeface="Poppins" panose="00000500000000000000" pitchFamily="2" charset="0"/>
                        </a:rPr>
                        <a:t>File Articles of Incorporation with the Secretary of the State; elect S-Corp status with IRS.</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19806627"/>
                  </a:ext>
                </a:extLst>
              </a:tr>
              <a:tr h="662317">
                <a:tc>
                  <a:txBody>
                    <a:bodyPr/>
                    <a:lstStyle/>
                    <a:p>
                      <a:r>
                        <a:rPr lang="en-US" sz="1400" b="1" dirty="0">
                          <a:solidFill>
                            <a:schemeClr val="tx1"/>
                          </a:solidFill>
                          <a:latin typeface="Poppins" panose="00000500000000000000" pitchFamily="2" charset="0"/>
                          <a:cs typeface="Poppins" panose="00000500000000000000" pitchFamily="2" charset="0"/>
                        </a:rPr>
                        <a:t>Cost to set up</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1400" b="0" i="0" u="none" strike="noStrike" dirty="0">
                          <a:solidFill>
                            <a:srgbClr val="000000"/>
                          </a:solidFill>
                          <a:effectLst/>
                          <a:latin typeface="Poppins" panose="00000500000000000000" pitchFamily="2" charset="0"/>
                          <a:cs typeface="Poppins" panose="00000500000000000000" pitchFamily="2" charset="0"/>
                        </a:rPr>
                        <a:t>$100 filing fee (plus online service or legal fees); $800 annual minimum franchise tax.</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92657066"/>
                  </a:ext>
                </a:extLst>
              </a:tr>
              <a:tr h="662317">
                <a:tc>
                  <a:txBody>
                    <a:bodyPr/>
                    <a:lstStyle/>
                    <a:p>
                      <a:r>
                        <a:rPr lang="en-US" sz="1400" b="1" dirty="0">
                          <a:solidFill>
                            <a:schemeClr val="tx1"/>
                          </a:solidFill>
                          <a:latin typeface="Poppins" panose="00000500000000000000" pitchFamily="2" charset="0"/>
                          <a:cs typeface="Poppins" panose="00000500000000000000" pitchFamily="2" charset="0"/>
                        </a:rPr>
                        <a:t>Funding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1400" b="0" i="0" u="none" strike="noStrike" dirty="0">
                          <a:solidFill>
                            <a:srgbClr val="000000"/>
                          </a:solidFill>
                          <a:effectLst/>
                          <a:latin typeface="Poppins" panose="00000500000000000000" pitchFamily="2" charset="0"/>
                          <a:cs typeface="Poppins" panose="00000500000000000000" pitchFamily="2" charset="0"/>
                        </a:rPr>
                        <a:t>Can secure loans; good for raising equity (but limited to 100 U.S. shareholders); can issue stock.</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10118002"/>
                  </a:ext>
                </a:extLst>
              </a:tr>
            </a:tbl>
          </a:graphicData>
        </a:graphic>
      </p:graphicFrame>
    </p:spTree>
    <p:extLst>
      <p:ext uri="{BB962C8B-B14F-4D97-AF65-F5344CB8AC3E}">
        <p14:creationId xmlns:p14="http://schemas.microsoft.com/office/powerpoint/2010/main" val="29495228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F4E3C94-9D8A-29E5-02B9-4AE894ACF4B0}"/>
              </a:ext>
            </a:extLst>
          </p:cNvPr>
          <p:cNvSpPr txBox="1"/>
          <p:nvPr/>
        </p:nvSpPr>
        <p:spPr>
          <a:xfrm>
            <a:off x="187213" y="617991"/>
            <a:ext cx="8769573" cy="461665"/>
          </a:xfrm>
          <a:prstGeom prst="rect">
            <a:avLst/>
          </a:prstGeom>
          <a:noFill/>
        </p:spPr>
        <p:txBody>
          <a:bodyPr wrap="square" rtlCol="0">
            <a:spAutoFit/>
          </a:bodyPr>
          <a:lstStyle/>
          <a:p>
            <a:pPr algn="ctr"/>
            <a:r>
              <a:rPr lang="en-US" sz="2400" b="1" dirty="0">
                <a:latin typeface="Poppins" panose="00000500000000000000" pitchFamily="2" charset="0"/>
                <a:cs typeface="Poppins" panose="00000500000000000000" pitchFamily="2" charset="0"/>
              </a:rPr>
              <a:t>C-Corporation</a:t>
            </a:r>
          </a:p>
        </p:txBody>
      </p:sp>
      <p:sp>
        <p:nvSpPr>
          <p:cNvPr id="4" name="TextBox 3">
            <a:extLst>
              <a:ext uri="{FF2B5EF4-FFF2-40B4-BE49-F238E27FC236}">
                <a16:creationId xmlns:a16="http://schemas.microsoft.com/office/drawing/2014/main" id="{CF819E95-7AB0-1963-423C-65CAD429FF7F}"/>
              </a:ext>
            </a:extLst>
          </p:cNvPr>
          <p:cNvSpPr txBox="1"/>
          <p:nvPr/>
        </p:nvSpPr>
        <p:spPr>
          <a:xfrm>
            <a:off x="0" y="0"/>
            <a:ext cx="9144000" cy="461665"/>
          </a:xfrm>
          <a:prstGeom prst="rect">
            <a:avLst/>
          </a:prstGeom>
          <a:gradFill flip="none" rotWithShape="1">
            <a:gsLst>
              <a:gs pos="90000">
                <a:srgbClr val="233973"/>
              </a:gs>
              <a:gs pos="28000">
                <a:srgbClr val="C1CA2F"/>
              </a:gs>
              <a:gs pos="50000">
                <a:srgbClr val="67ACBC"/>
              </a:gs>
              <a:gs pos="76000">
                <a:srgbClr val="558E8E">
                  <a:lumMod val="96000"/>
                  <a:lumOff val="4000"/>
                </a:srgbClr>
              </a:gs>
              <a:gs pos="0">
                <a:srgbClr val="F7AF21"/>
              </a:gs>
            </a:gsLst>
            <a:lin ang="0" scaled="1"/>
            <a:tileRect/>
          </a:gradFill>
        </p:spPr>
        <p:txBody>
          <a:bodyPr wrap="square" rtlCol="0">
            <a:spAutoFit/>
          </a:bodyPr>
          <a:lstStyle/>
          <a:p>
            <a:r>
              <a:rPr lang="en-US" sz="2400" b="1" dirty="0">
                <a:latin typeface="Poppins" panose="00000500000000000000" pitchFamily="2" charset="0"/>
                <a:cs typeface="Poppins" panose="00000500000000000000" pitchFamily="2" charset="0"/>
              </a:rPr>
              <a:t>REACH Hub </a:t>
            </a:r>
            <a:r>
              <a:rPr lang="en-US" sz="2400" dirty="0">
                <a:latin typeface="Poppins" panose="00000500000000000000" pitchFamily="2" charset="0"/>
                <a:cs typeface="Poppins" panose="00000500000000000000" pitchFamily="2" charset="0"/>
              </a:rPr>
              <a:t>| Making it official</a:t>
            </a:r>
          </a:p>
        </p:txBody>
      </p:sp>
      <p:graphicFrame>
        <p:nvGraphicFramePr>
          <p:cNvPr id="3" name="Table 2">
            <a:extLst>
              <a:ext uri="{FF2B5EF4-FFF2-40B4-BE49-F238E27FC236}">
                <a16:creationId xmlns:a16="http://schemas.microsoft.com/office/drawing/2014/main" id="{85391D08-9485-2A4D-8E00-D1A11F238DA0}"/>
              </a:ext>
            </a:extLst>
          </p:cNvPr>
          <p:cNvGraphicFramePr>
            <a:graphicFrameLocks noGrp="1"/>
          </p:cNvGraphicFramePr>
          <p:nvPr>
            <p:extLst>
              <p:ext uri="{D42A27DB-BD31-4B8C-83A1-F6EECF244321}">
                <p14:modId xmlns:p14="http://schemas.microsoft.com/office/powerpoint/2010/main" val="1330351068"/>
              </p:ext>
            </p:extLst>
          </p:nvPr>
        </p:nvGraphicFramePr>
        <p:xfrm>
          <a:off x="187212" y="1266487"/>
          <a:ext cx="8691611" cy="5399492"/>
        </p:xfrm>
        <a:graphic>
          <a:graphicData uri="http://schemas.openxmlformats.org/drawingml/2006/table">
            <a:tbl>
              <a:tblPr firstRow="1" bandRow="1">
                <a:tableStyleId>{5C22544A-7EE6-4342-B048-85BDC9FD1C3A}</a:tableStyleId>
              </a:tblPr>
              <a:tblGrid>
                <a:gridCol w="2200330">
                  <a:extLst>
                    <a:ext uri="{9D8B030D-6E8A-4147-A177-3AD203B41FA5}">
                      <a16:colId xmlns:a16="http://schemas.microsoft.com/office/drawing/2014/main" val="3500107041"/>
                    </a:ext>
                  </a:extLst>
                </a:gridCol>
                <a:gridCol w="6491281">
                  <a:extLst>
                    <a:ext uri="{9D8B030D-6E8A-4147-A177-3AD203B41FA5}">
                      <a16:colId xmlns:a16="http://schemas.microsoft.com/office/drawing/2014/main" val="2201976031"/>
                    </a:ext>
                  </a:extLst>
                </a:gridCol>
              </a:tblGrid>
              <a:tr h="728549">
                <a:tc>
                  <a:txBody>
                    <a:bodyPr/>
                    <a:lstStyle/>
                    <a:p>
                      <a:r>
                        <a:rPr lang="en-US" sz="1400" b="0" i="1" dirty="0">
                          <a:solidFill>
                            <a:schemeClr val="tx1"/>
                          </a:solidFill>
                          <a:latin typeface="Poppins" panose="00000500000000000000" pitchFamily="2" charset="0"/>
                          <a:cs typeface="Poppins" panose="00000500000000000000" pitchFamily="2" charset="0"/>
                        </a:rPr>
                        <a:t>Consideration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400" b="0" i="1" dirty="0">
                          <a:solidFill>
                            <a:schemeClr val="tx1"/>
                          </a:solidFill>
                          <a:latin typeface="Poppins" panose="00000500000000000000" pitchFamily="2" charset="0"/>
                          <a:cs typeface="Poppins" panose="00000500000000000000" pitchFamily="2" charset="0"/>
                        </a:rPr>
                        <a:t>Detail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79338760"/>
                  </a:ext>
                </a:extLst>
              </a:tr>
              <a:tr h="1359358">
                <a:tc>
                  <a:txBody>
                    <a:bodyPr/>
                    <a:lstStyle/>
                    <a:p>
                      <a:r>
                        <a:rPr lang="en-US" sz="1400" b="1" dirty="0">
                          <a:solidFill>
                            <a:schemeClr val="tx1"/>
                          </a:solidFill>
                          <a:latin typeface="Poppins" panose="00000500000000000000" pitchFamily="2" charset="0"/>
                          <a:cs typeface="Poppins" panose="00000500000000000000" pitchFamily="2" charset="0"/>
                        </a:rPr>
                        <a:t>Ideal for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1400" b="0" i="0" u="none" strike="noStrike" dirty="0">
                          <a:solidFill>
                            <a:srgbClr val="000000"/>
                          </a:solidFill>
                          <a:effectLst/>
                          <a:latin typeface="Poppins" panose="00000500000000000000" pitchFamily="2" charset="0"/>
                          <a:cs typeface="Poppins" panose="00000500000000000000" pitchFamily="2" charset="0"/>
                        </a:rPr>
                        <a:t>Excellent for businesses planning to scale significantly or raise equity investments; can go public.</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7042866"/>
                  </a:ext>
                </a:extLst>
              </a:tr>
              <a:tr h="662317">
                <a:tc>
                  <a:txBody>
                    <a:bodyPr/>
                    <a:lstStyle/>
                    <a:p>
                      <a:r>
                        <a:rPr lang="en-US" sz="1400" b="1" dirty="0">
                          <a:solidFill>
                            <a:schemeClr val="tx1"/>
                          </a:solidFill>
                          <a:latin typeface="Poppins" panose="00000500000000000000" pitchFamily="2" charset="0"/>
                          <a:cs typeface="Poppins" panose="00000500000000000000" pitchFamily="2" charset="0"/>
                        </a:rPr>
                        <a:t>Legal protections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1400" b="0" i="0" u="none" strike="noStrike" dirty="0">
                          <a:solidFill>
                            <a:srgbClr val="000000"/>
                          </a:solidFill>
                          <a:effectLst/>
                          <a:latin typeface="Poppins" panose="00000500000000000000" pitchFamily="2" charset="0"/>
                          <a:cs typeface="Poppins" panose="00000500000000000000" pitchFamily="2" charset="0"/>
                        </a:rPr>
                        <a:t>Protects personal assets of its owners (shareholders) from business debts and liabilities.</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00884007"/>
                  </a:ext>
                </a:extLst>
              </a:tr>
              <a:tr h="662317">
                <a:tc>
                  <a:txBody>
                    <a:bodyPr/>
                    <a:lstStyle/>
                    <a:p>
                      <a:r>
                        <a:rPr lang="en-US" sz="1400" b="1" dirty="0">
                          <a:solidFill>
                            <a:schemeClr val="tx1"/>
                          </a:solidFill>
                          <a:latin typeface="Poppins" panose="00000500000000000000" pitchFamily="2" charset="0"/>
                          <a:cs typeface="Poppins" panose="00000500000000000000" pitchFamily="2" charset="0"/>
                        </a:rPr>
                        <a:t>Tax advantages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1400" b="0" i="0" u="none" strike="noStrike" dirty="0">
                          <a:solidFill>
                            <a:srgbClr val="000000"/>
                          </a:solidFill>
                          <a:effectLst/>
                          <a:latin typeface="Poppins" panose="00000500000000000000" pitchFamily="2" charset="0"/>
                          <a:cs typeface="Poppins" panose="00000500000000000000" pitchFamily="2" charset="0"/>
                        </a:rPr>
                        <a:t>Double taxation for owners: Company is subject to corporate tax rates and the shareholders are taxed again at the individual level.</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23298535"/>
                  </a:ext>
                </a:extLst>
              </a:tr>
              <a:tr h="662317">
                <a:tc>
                  <a:txBody>
                    <a:bodyPr/>
                    <a:lstStyle/>
                    <a:p>
                      <a:r>
                        <a:rPr lang="en-US" sz="1400" b="1" dirty="0">
                          <a:solidFill>
                            <a:schemeClr val="tx1"/>
                          </a:solidFill>
                          <a:latin typeface="Poppins" panose="00000500000000000000" pitchFamily="2" charset="0"/>
                          <a:cs typeface="Poppins" panose="00000500000000000000" pitchFamily="2" charset="0"/>
                        </a:rPr>
                        <a:t>Where to file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1400" b="0" i="0" u="none" strike="noStrike" dirty="0">
                          <a:solidFill>
                            <a:srgbClr val="000000"/>
                          </a:solidFill>
                          <a:effectLst/>
                          <a:latin typeface="Poppins" panose="00000500000000000000" pitchFamily="2" charset="0"/>
                          <a:cs typeface="Poppins" panose="00000500000000000000" pitchFamily="2" charset="0"/>
                        </a:rPr>
                        <a:t>California Secretary of State; many file in Delaware.</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19806627"/>
                  </a:ext>
                </a:extLst>
              </a:tr>
              <a:tr h="662317">
                <a:tc>
                  <a:txBody>
                    <a:bodyPr/>
                    <a:lstStyle/>
                    <a:p>
                      <a:r>
                        <a:rPr lang="en-US" sz="1400" b="1" dirty="0">
                          <a:solidFill>
                            <a:schemeClr val="tx1"/>
                          </a:solidFill>
                          <a:latin typeface="Poppins" panose="00000500000000000000" pitchFamily="2" charset="0"/>
                          <a:cs typeface="Poppins" panose="00000500000000000000" pitchFamily="2" charset="0"/>
                        </a:rPr>
                        <a:t>Cost to set up</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1400" b="0" i="0" u="none" strike="noStrike" dirty="0">
                          <a:solidFill>
                            <a:srgbClr val="000000"/>
                          </a:solidFill>
                          <a:effectLst/>
                          <a:latin typeface="Poppins" panose="00000500000000000000" pitchFamily="2" charset="0"/>
                          <a:cs typeface="Poppins" panose="00000500000000000000" pitchFamily="2" charset="0"/>
                        </a:rPr>
                        <a:t>~$500 (for an online service) to many tens of thousand depending on service provider (e.g., law firms) and complexity.</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92657066"/>
                  </a:ext>
                </a:extLst>
              </a:tr>
              <a:tr h="662317">
                <a:tc>
                  <a:txBody>
                    <a:bodyPr/>
                    <a:lstStyle/>
                    <a:p>
                      <a:r>
                        <a:rPr lang="en-US" sz="1400" b="1" dirty="0">
                          <a:solidFill>
                            <a:schemeClr val="tx1"/>
                          </a:solidFill>
                          <a:latin typeface="Poppins" panose="00000500000000000000" pitchFamily="2" charset="0"/>
                          <a:cs typeface="Poppins" panose="00000500000000000000" pitchFamily="2" charset="0"/>
                        </a:rPr>
                        <a:t>Funding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1400" b="0" i="0" u="none" strike="noStrike" dirty="0">
                          <a:solidFill>
                            <a:srgbClr val="000000"/>
                          </a:solidFill>
                          <a:effectLst/>
                          <a:latin typeface="Poppins" panose="00000500000000000000" pitchFamily="2" charset="0"/>
                          <a:cs typeface="Poppins" panose="00000500000000000000" pitchFamily="2" charset="0"/>
                        </a:rPr>
                        <a:t>Good for securing loans, Ideal corporate entity for venture capital.</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10118002"/>
                  </a:ext>
                </a:extLst>
              </a:tr>
            </a:tbl>
          </a:graphicData>
        </a:graphic>
      </p:graphicFrame>
    </p:spTree>
    <p:extLst>
      <p:ext uri="{BB962C8B-B14F-4D97-AF65-F5344CB8AC3E}">
        <p14:creationId xmlns:p14="http://schemas.microsoft.com/office/powerpoint/2010/main" val="18251811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F4E3C94-9D8A-29E5-02B9-4AE894ACF4B0}"/>
              </a:ext>
            </a:extLst>
          </p:cNvPr>
          <p:cNvSpPr txBox="1"/>
          <p:nvPr/>
        </p:nvSpPr>
        <p:spPr>
          <a:xfrm>
            <a:off x="187213" y="617991"/>
            <a:ext cx="8769573" cy="461665"/>
          </a:xfrm>
          <a:prstGeom prst="rect">
            <a:avLst/>
          </a:prstGeom>
          <a:noFill/>
        </p:spPr>
        <p:txBody>
          <a:bodyPr wrap="square" rtlCol="0">
            <a:spAutoFit/>
          </a:bodyPr>
          <a:lstStyle/>
          <a:p>
            <a:pPr algn="ctr"/>
            <a:r>
              <a:rPr lang="en-US" sz="2400" b="1" dirty="0">
                <a:latin typeface="Poppins" panose="00000500000000000000" pitchFamily="2" charset="0"/>
                <a:cs typeface="Poppins" panose="00000500000000000000" pitchFamily="2" charset="0"/>
              </a:rPr>
              <a:t>Limited Partnership (LP)</a:t>
            </a:r>
          </a:p>
        </p:txBody>
      </p:sp>
      <p:sp>
        <p:nvSpPr>
          <p:cNvPr id="4" name="TextBox 3">
            <a:extLst>
              <a:ext uri="{FF2B5EF4-FFF2-40B4-BE49-F238E27FC236}">
                <a16:creationId xmlns:a16="http://schemas.microsoft.com/office/drawing/2014/main" id="{CF819E95-7AB0-1963-423C-65CAD429FF7F}"/>
              </a:ext>
            </a:extLst>
          </p:cNvPr>
          <p:cNvSpPr txBox="1"/>
          <p:nvPr/>
        </p:nvSpPr>
        <p:spPr>
          <a:xfrm>
            <a:off x="0" y="0"/>
            <a:ext cx="9144000" cy="461665"/>
          </a:xfrm>
          <a:prstGeom prst="rect">
            <a:avLst/>
          </a:prstGeom>
          <a:gradFill flip="none" rotWithShape="1">
            <a:gsLst>
              <a:gs pos="90000">
                <a:srgbClr val="233973"/>
              </a:gs>
              <a:gs pos="28000">
                <a:srgbClr val="C1CA2F"/>
              </a:gs>
              <a:gs pos="50000">
                <a:srgbClr val="67ACBC"/>
              </a:gs>
              <a:gs pos="76000">
                <a:srgbClr val="558E8E">
                  <a:lumMod val="96000"/>
                  <a:lumOff val="4000"/>
                </a:srgbClr>
              </a:gs>
              <a:gs pos="0">
                <a:srgbClr val="F7AF21"/>
              </a:gs>
            </a:gsLst>
            <a:lin ang="0" scaled="1"/>
            <a:tileRect/>
          </a:gradFill>
        </p:spPr>
        <p:txBody>
          <a:bodyPr wrap="square" rtlCol="0">
            <a:spAutoFit/>
          </a:bodyPr>
          <a:lstStyle/>
          <a:p>
            <a:r>
              <a:rPr lang="en-US" sz="2400" b="1" dirty="0">
                <a:latin typeface="Poppins" panose="00000500000000000000" pitchFamily="2" charset="0"/>
                <a:cs typeface="Poppins" panose="00000500000000000000" pitchFamily="2" charset="0"/>
              </a:rPr>
              <a:t>REACH Hub </a:t>
            </a:r>
            <a:r>
              <a:rPr lang="en-US" sz="2400" dirty="0">
                <a:latin typeface="Poppins" panose="00000500000000000000" pitchFamily="2" charset="0"/>
                <a:cs typeface="Poppins" panose="00000500000000000000" pitchFamily="2" charset="0"/>
              </a:rPr>
              <a:t>| Making it official</a:t>
            </a:r>
          </a:p>
        </p:txBody>
      </p:sp>
      <p:graphicFrame>
        <p:nvGraphicFramePr>
          <p:cNvPr id="3" name="Table 2">
            <a:extLst>
              <a:ext uri="{FF2B5EF4-FFF2-40B4-BE49-F238E27FC236}">
                <a16:creationId xmlns:a16="http://schemas.microsoft.com/office/drawing/2014/main" id="{85391D08-9485-2A4D-8E00-D1A11F238DA0}"/>
              </a:ext>
            </a:extLst>
          </p:cNvPr>
          <p:cNvGraphicFramePr>
            <a:graphicFrameLocks noGrp="1"/>
          </p:cNvGraphicFramePr>
          <p:nvPr>
            <p:extLst>
              <p:ext uri="{D42A27DB-BD31-4B8C-83A1-F6EECF244321}">
                <p14:modId xmlns:p14="http://schemas.microsoft.com/office/powerpoint/2010/main" val="558397860"/>
              </p:ext>
            </p:extLst>
          </p:nvPr>
        </p:nvGraphicFramePr>
        <p:xfrm>
          <a:off x="187212" y="1266487"/>
          <a:ext cx="8691611" cy="5399492"/>
        </p:xfrm>
        <a:graphic>
          <a:graphicData uri="http://schemas.openxmlformats.org/drawingml/2006/table">
            <a:tbl>
              <a:tblPr firstRow="1" bandRow="1">
                <a:tableStyleId>{5C22544A-7EE6-4342-B048-85BDC9FD1C3A}</a:tableStyleId>
              </a:tblPr>
              <a:tblGrid>
                <a:gridCol w="2200330">
                  <a:extLst>
                    <a:ext uri="{9D8B030D-6E8A-4147-A177-3AD203B41FA5}">
                      <a16:colId xmlns:a16="http://schemas.microsoft.com/office/drawing/2014/main" val="3500107041"/>
                    </a:ext>
                  </a:extLst>
                </a:gridCol>
                <a:gridCol w="6491281">
                  <a:extLst>
                    <a:ext uri="{9D8B030D-6E8A-4147-A177-3AD203B41FA5}">
                      <a16:colId xmlns:a16="http://schemas.microsoft.com/office/drawing/2014/main" val="2201976031"/>
                    </a:ext>
                  </a:extLst>
                </a:gridCol>
              </a:tblGrid>
              <a:tr h="728549">
                <a:tc>
                  <a:txBody>
                    <a:bodyPr/>
                    <a:lstStyle/>
                    <a:p>
                      <a:r>
                        <a:rPr lang="en-US" sz="1400" b="0" i="1" dirty="0">
                          <a:solidFill>
                            <a:schemeClr val="tx1"/>
                          </a:solidFill>
                          <a:latin typeface="Poppins" panose="00000500000000000000" pitchFamily="2" charset="0"/>
                          <a:cs typeface="Poppins" panose="00000500000000000000" pitchFamily="2" charset="0"/>
                        </a:rPr>
                        <a:t>Consideration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400" b="0" i="1" dirty="0">
                          <a:solidFill>
                            <a:schemeClr val="tx1"/>
                          </a:solidFill>
                          <a:latin typeface="Poppins" panose="00000500000000000000" pitchFamily="2" charset="0"/>
                          <a:cs typeface="Poppins" panose="00000500000000000000" pitchFamily="2" charset="0"/>
                        </a:rPr>
                        <a:t>Detail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79338760"/>
                  </a:ext>
                </a:extLst>
              </a:tr>
              <a:tr h="1359358">
                <a:tc>
                  <a:txBody>
                    <a:bodyPr/>
                    <a:lstStyle/>
                    <a:p>
                      <a:r>
                        <a:rPr lang="en-US" sz="1400" b="1" dirty="0">
                          <a:solidFill>
                            <a:schemeClr val="tx1"/>
                          </a:solidFill>
                          <a:latin typeface="Poppins" panose="00000500000000000000" pitchFamily="2" charset="0"/>
                          <a:cs typeface="Poppins" panose="00000500000000000000" pitchFamily="2" charset="0"/>
                        </a:rPr>
                        <a:t>Ideal for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1400" b="0" i="0" u="none" strike="noStrike" dirty="0">
                          <a:solidFill>
                            <a:srgbClr val="000000"/>
                          </a:solidFill>
                          <a:effectLst/>
                          <a:latin typeface="Poppins" panose="00000500000000000000" pitchFamily="2" charset="0"/>
                          <a:cs typeface="Poppins" panose="00000500000000000000" pitchFamily="2" charset="0"/>
                        </a:rPr>
                        <a:t>Limited partners (consisting of passive investors) investing general partnerships (active managers), e.g., real estate, and venture capital/private equity, among others.</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7042866"/>
                  </a:ext>
                </a:extLst>
              </a:tr>
              <a:tr h="662317">
                <a:tc>
                  <a:txBody>
                    <a:bodyPr/>
                    <a:lstStyle/>
                    <a:p>
                      <a:r>
                        <a:rPr lang="en-US" sz="1400" b="1" dirty="0">
                          <a:solidFill>
                            <a:schemeClr val="tx1"/>
                          </a:solidFill>
                          <a:latin typeface="Poppins" panose="00000500000000000000" pitchFamily="2" charset="0"/>
                          <a:cs typeface="Poppins" panose="00000500000000000000" pitchFamily="2" charset="0"/>
                        </a:rPr>
                        <a:t>Legal protections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1400" b="0" i="0" u="none" strike="noStrike" dirty="0">
                          <a:solidFill>
                            <a:srgbClr val="000000"/>
                          </a:solidFill>
                          <a:effectLst/>
                          <a:latin typeface="Poppins" panose="00000500000000000000" pitchFamily="2" charset="0"/>
                          <a:cs typeface="Poppins" panose="00000500000000000000" pitchFamily="2" charset="0"/>
                        </a:rPr>
                        <a:t>Protects personal assets of the limited partners (passive investors) from the business’ debts and liabilities.</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00884007"/>
                  </a:ext>
                </a:extLst>
              </a:tr>
              <a:tr h="662317">
                <a:tc>
                  <a:txBody>
                    <a:bodyPr/>
                    <a:lstStyle/>
                    <a:p>
                      <a:r>
                        <a:rPr lang="en-US" sz="1400" b="1" dirty="0">
                          <a:solidFill>
                            <a:schemeClr val="tx1"/>
                          </a:solidFill>
                          <a:latin typeface="Poppins" panose="00000500000000000000" pitchFamily="2" charset="0"/>
                          <a:cs typeface="Poppins" panose="00000500000000000000" pitchFamily="2" charset="0"/>
                        </a:rPr>
                        <a:t>Tax advantages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1400" b="0" i="0" u="none" strike="noStrike" dirty="0">
                          <a:solidFill>
                            <a:srgbClr val="000000"/>
                          </a:solidFill>
                          <a:effectLst/>
                          <a:latin typeface="Poppins" panose="00000500000000000000" pitchFamily="2" charset="0"/>
                          <a:cs typeface="Poppins" panose="00000500000000000000" pitchFamily="2" charset="0"/>
                        </a:rPr>
                        <a:t>Pass-through taxation to the limited partners.</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23298535"/>
                  </a:ext>
                </a:extLst>
              </a:tr>
              <a:tr h="662317">
                <a:tc>
                  <a:txBody>
                    <a:bodyPr/>
                    <a:lstStyle/>
                    <a:p>
                      <a:r>
                        <a:rPr lang="en-US" sz="1400" b="1" dirty="0">
                          <a:solidFill>
                            <a:schemeClr val="tx1"/>
                          </a:solidFill>
                          <a:latin typeface="Poppins" panose="00000500000000000000" pitchFamily="2" charset="0"/>
                          <a:cs typeface="Poppins" panose="00000500000000000000" pitchFamily="2" charset="0"/>
                        </a:rPr>
                        <a:t>Where to file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1400" b="0" i="0" u="none" strike="noStrike" dirty="0">
                          <a:solidFill>
                            <a:srgbClr val="000000"/>
                          </a:solidFill>
                          <a:effectLst/>
                          <a:latin typeface="Poppins" panose="00000500000000000000" pitchFamily="2" charset="0"/>
                          <a:cs typeface="Poppins" panose="00000500000000000000" pitchFamily="2" charset="0"/>
                        </a:rPr>
                        <a:t>File Certificate of Limited Partnership with the Secretary of the State of California.</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19806627"/>
                  </a:ext>
                </a:extLst>
              </a:tr>
              <a:tr h="662317">
                <a:tc>
                  <a:txBody>
                    <a:bodyPr/>
                    <a:lstStyle/>
                    <a:p>
                      <a:r>
                        <a:rPr lang="en-US" sz="1400" b="1" dirty="0">
                          <a:solidFill>
                            <a:schemeClr val="tx1"/>
                          </a:solidFill>
                          <a:latin typeface="Poppins" panose="00000500000000000000" pitchFamily="2" charset="0"/>
                          <a:cs typeface="Poppins" panose="00000500000000000000" pitchFamily="2" charset="0"/>
                        </a:rPr>
                        <a:t>Cost to set up</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1400" b="0" i="0" u="none" strike="noStrike" dirty="0">
                          <a:solidFill>
                            <a:srgbClr val="000000"/>
                          </a:solidFill>
                          <a:effectLst/>
                          <a:latin typeface="Poppins" panose="00000500000000000000" pitchFamily="2" charset="0"/>
                          <a:cs typeface="Poppins" panose="00000500000000000000" pitchFamily="2" charset="0"/>
                        </a:rPr>
                        <a:t>$70 for filing, but service fees vary (lawyers involved)</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92657066"/>
                  </a:ext>
                </a:extLst>
              </a:tr>
              <a:tr h="662317">
                <a:tc>
                  <a:txBody>
                    <a:bodyPr/>
                    <a:lstStyle/>
                    <a:p>
                      <a:r>
                        <a:rPr lang="en-US" sz="1400" b="1" dirty="0">
                          <a:solidFill>
                            <a:schemeClr val="tx1"/>
                          </a:solidFill>
                          <a:latin typeface="Poppins" panose="00000500000000000000" pitchFamily="2" charset="0"/>
                          <a:cs typeface="Poppins" panose="00000500000000000000" pitchFamily="2" charset="0"/>
                        </a:rPr>
                        <a:t>Funding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1400" b="0" i="0" u="none" strike="noStrike" dirty="0">
                          <a:solidFill>
                            <a:srgbClr val="000000"/>
                          </a:solidFill>
                          <a:effectLst/>
                          <a:latin typeface="Poppins" panose="00000500000000000000" pitchFamily="2" charset="0"/>
                          <a:cs typeface="Poppins" panose="00000500000000000000" pitchFamily="2" charset="0"/>
                        </a:rPr>
                        <a:t>Attracts investors looking for passive involvement.</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10118002"/>
                  </a:ext>
                </a:extLst>
              </a:tr>
            </a:tbl>
          </a:graphicData>
        </a:graphic>
      </p:graphicFrame>
    </p:spTree>
    <p:extLst>
      <p:ext uri="{BB962C8B-B14F-4D97-AF65-F5344CB8AC3E}">
        <p14:creationId xmlns:p14="http://schemas.microsoft.com/office/powerpoint/2010/main" val="40971832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F4E3C94-9D8A-29E5-02B9-4AE894ACF4B0}"/>
              </a:ext>
            </a:extLst>
          </p:cNvPr>
          <p:cNvSpPr txBox="1"/>
          <p:nvPr/>
        </p:nvSpPr>
        <p:spPr>
          <a:xfrm>
            <a:off x="187213" y="751344"/>
            <a:ext cx="8769573" cy="4062651"/>
          </a:xfrm>
          <a:prstGeom prst="rect">
            <a:avLst/>
          </a:prstGeom>
          <a:noFill/>
        </p:spPr>
        <p:txBody>
          <a:bodyPr wrap="square" rtlCol="0">
            <a:spAutoFit/>
          </a:bodyPr>
          <a:lstStyle/>
          <a:p>
            <a:pPr algn="ctr"/>
            <a:r>
              <a:rPr lang="en-US" sz="2400" b="1" dirty="0">
                <a:latin typeface="Poppins" panose="00000500000000000000" pitchFamily="2" charset="0"/>
                <a:cs typeface="Poppins" panose="00000500000000000000" pitchFamily="2" charset="0"/>
              </a:rPr>
              <a:t>Our approach</a:t>
            </a:r>
            <a:endParaRPr lang="en-US" dirty="0">
              <a:latin typeface="Poppins" panose="00000500000000000000" pitchFamily="2" charset="0"/>
              <a:cs typeface="Poppins" panose="00000500000000000000" pitchFamily="2" charset="0"/>
            </a:endParaRPr>
          </a:p>
          <a:p>
            <a:endParaRPr lang="en-US" dirty="0">
              <a:latin typeface="Poppins" panose="00000500000000000000" pitchFamily="2" charset="0"/>
              <a:cs typeface="Poppins" panose="00000500000000000000" pitchFamily="2" charset="0"/>
            </a:endParaRPr>
          </a:p>
          <a:p>
            <a:r>
              <a:rPr lang="en-US" dirty="0">
                <a:latin typeface="Poppins" panose="00000500000000000000" pitchFamily="2" charset="0"/>
                <a:cs typeface="Poppins" panose="00000500000000000000" pitchFamily="2" charset="0"/>
              </a:rPr>
              <a:t>Throughout the REACH Hub, we aim to ensure that resources SPEAK, that is, that they are:</a:t>
            </a:r>
          </a:p>
          <a:p>
            <a:pPr marL="742950" lvl="1" indent="-285750">
              <a:buFont typeface="Arial" panose="020B0604020202020204" pitchFamily="34" charset="0"/>
              <a:buChar char="•"/>
            </a:pPr>
            <a:endParaRPr lang="en-US" b="1" dirty="0">
              <a:latin typeface="Poppins" panose="00000500000000000000" pitchFamily="2" charset="0"/>
              <a:cs typeface="Poppins" panose="00000500000000000000" pitchFamily="2" charset="0"/>
            </a:endParaRPr>
          </a:p>
          <a:p>
            <a:pPr marL="742950" lvl="1" indent="-285750">
              <a:buFont typeface="Arial" panose="020B0604020202020204" pitchFamily="34" charset="0"/>
              <a:buChar char="•"/>
            </a:pPr>
            <a:r>
              <a:rPr lang="en-US" b="1" dirty="0">
                <a:latin typeface="Poppins" panose="00000500000000000000" pitchFamily="2" charset="0"/>
                <a:cs typeface="Poppins" panose="00000500000000000000" pitchFamily="2" charset="0"/>
              </a:rPr>
              <a:t>Simple</a:t>
            </a:r>
            <a:r>
              <a:rPr lang="en-US" dirty="0">
                <a:latin typeface="Poppins" panose="00000500000000000000" pitchFamily="2" charset="0"/>
                <a:cs typeface="Poppins" panose="00000500000000000000" pitchFamily="2" charset="0"/>
              </a:rPr>
              <a:t> – clear and without unnecessarily complication</a:t>
            </a:r>
            <a:endParaRPr lang="en-US" b="1" dirty="0">
              <a:latin typeface="Poppins" panose="00000500000000000000" pitchFamily="2" charset="0"/>
              <a:cs typeface="Poppins" panose="00000500000000000000" pitchFamily="2" charset="0"/>
            </a:endParaRPr>
          </a:p>
          <a:p>
            <a:pPr marL="742950" lvl="1" indent="-285750">
              <a:buFont typeface="Arial" panose="020B0604020202020204" pitchFamily="34" charset="0"/>
              <a:buChar char="•"/>
            </a:pPr>
            <a:endParaRPr lang="en-US" b="1" dirty="0">
              <a:latin typeface="Poppins" panose="00000500000000000000" pitchFamily="2" charset="0"/>
              <a:cs typeface="Poppins" panose="00000500000000000000" pitchFamily="2" charset="0"/>
            </a:endParaRPr>
          </a:p>
          <a:p>
            <a:pPr marL="742950" lvl="1" indent="-285750">
              <a:buFont typeface="Arial" panose="020B0604020202020204" pitchFamily="34" charset="0"/>
              <a:buChar char="•"/>
            </a:pPr>
            <a:r>
              <a:rPr lang="en-US" b="1" dirty="0">
                <a:latin typeface="Poppins" panose="00000500000000000000" pitchFamily="2" charset="0"/>
                <a:cs typeface="Poppins" panose="00000500000000000000" pitchFamily="2" charset="0"/>
              </a:rPr>
              <a:t>Psychological</a:t>
            </a:r>
            <a:r>
              <a:rPr lang="en-US" dirty="0">
                <a:latin typeface="Poppins" panose="00000500000000000000" pitchFamily="2" charset="0"/>
                <a:cs typeface="Poppins" panose="00000500000000000000" pitchFamily="2" charset="0"/>
              </a:rPr>
              <a:t> – focused on helping entrepreneurs think effectively</a:t>
            </a:r>
            <a:endParaRPr lang="en-US" b="1" dirty="0">
              <a:latin typeface="Poppins" panose="00000500000000000000" pitchFamily="2" charset="0"/>
              <a:cs typeface="Poppins" panose="00000500000000000000" pitchFamily="2" charset="0"/>
            </a:endParaRPr>
          </a:p>
          <a:p>
            <a:pPr marL="742950" lvl="1" indent="-285750">
              <a:buFont typeface="Arial" panose="020B0604020202020204" pitchFamily="34" charset="0"/>
              <a:buChar char="•"/>
            </a:pPr>
            <a:endParaRPr lang="en-US" b="1" dirty="0">
              <a:latin typeface="Poppins" panose="00000500000000000000" pitchFamily="2" charset="0"/>
              <a:cs typeface="Poppins" panose="00000500000000000000" pitchFamily="2" charset="0"/>
            </a:endParaRPr>
          </a:p>
          <a:p>
            <a:pPr marL="742950" lvl="1" indent="-285750">
              <a:buFont typeface="Arial" panose="020B0604020202020204" pitchFamily="34" charset="0"/>
              <a:buChar char="•"/>
            </a:pPr>
            <a:r>
              <a:rPr lang="en-US" b="1" dirty="0">
                <a:latin typeface="Poppins" panose="00000500000000000000" pitchFamily="2" charset="0"/>
                <a:cs typeface="Poppins" panose="00000500000000000000" pitchFamily="2" charset="0"/>
              </a:rPr>
              <a:t>Empowering</a:t>
            </a:r>
            <a:r>
              <a:rPr lang="en-US" dirty="0">
                <a:latin typeface="Poppins" panose="00000500000000000000" pitchFamily="2" charset="0"/>
                <a:cs typeface="Poppins" panose="00000500000000000000" pitchFamily="2" charset="0"/>
              </a:rPr>
              <a:t> – centered on SEDI populations</a:t>
            </a:r>
            <a:endParaRPr lang="en-US" b="1" dirty="0">
              <a:latin typeface="Poppins" panose="00000500000000000000" pitchFamily="2" charset="0"/>
              <a:cs typeface="Poppins" panose="00000500000000000000" pitchFamily="2" charset="0"/>
            </a:endParaRPr>
          </a:p>
          <a:p>
            <a:pPr marL="742950" lvl="1" indent="-285750">
              <a:buFont typeface="Arial" panose="020B0604020202020204" pitchFamily="34" charset="0"/>
              <a:buChar char="•"/>
            </a:pPr>
            <a:endParaRPr lang="en-US" b="1" dirty="0">
              <a:latin typeface="Poppins" panose="00000500000000000000" pitchFamily="2" charset="0"/>
              <a:cs typeface="Poppins" panose="00000500000000000000" pitchFamily="2" charset="0"/>
            </a:endParaRPr>
          </a:p>
          <a:p>
            <a:pPr marL="742950" lvl="1" indent="-285750">
              <a:buFont typeface="Arial" panose="020B0604020202020204" pitchFamily="34" charset="0"/>
              <a:buChar char="•"/>
            </a:pPr>
            <a:r>
              <a:rPr lang="en-US" b="1" dirty="0">
                <a:latin typeface="Poppins" panose="00000500000000000000" pitchFamily="2" charset="0"/>
                <a:cs typeface="Poppins" panose="00000500000000000000" pitchFamily="2" charset="0"/>
              </a:rPr>
              <a:t>Aligned</a:t>
            </a:r>
            <a:r>
              <a:rPr lang="en-US" dirty="0">
                <a:latin typeface="Poppins" panose="00000500000000000000" pitchFamily="2" charset="0"/>
                <a:cs typeface="Poppins" panose="00000500000000000000" pitchFamily="2" charset="0"/>
              </a:rPr>
              <a:t> – relevant to and linked with other approaches</a:t>
            </a:r>
            <a:endParaRPr lang="en-US" b="1" dirty="0">
              <a:latin typeface="Poppins" panose="00000500000000000000" pitchFamily="2" charset="0"/>
              <a:cs typeface="Poppins" panose="00000500000000000000" pitchFamily="2" charset="0"/>
            </a:endParaRPr>
          </a:p>
          <a:p>
            <a:pPr marL="742950" lvl="1" indent="-285750">
              <a:buFont typeface="Arial" panose="020B0604020202020204" pitchFamily="34" charset="0"/>
              <a:buChar char="•"/>
            </a:pPr>
            <a:endParaRPr lang="en-US" b="1" dirty="0">
              <a:latin typeface="Poppins" panose="00000500000000000000" pitchFamily="2" charset="0"/>
              <a:cs typeface="Poppins" panose="00000500000000000000" pitchFamily="2" charset="0"/>
            </a:endParaRPr>
          </a:p>
          <a:p>
            <a:pPr marL="742950" lvl="1" indent="-285750">
              <a:buFont typeface="Arial" panose="020B0604020202020204" pitchFamily="34" charset="0"/>
              <a:buChar char="•"/>
            </a:pPr>
            <a:r>
              <a:rPr lang="en-US" b="1" dirty="0">
                <a:latin typeface="Poppins" panose="00000500000000000000" pitchFamily="2" charset="0"/>
                <a:cs typeface="Poppins" panose="00000500000000000000" pitchFamily="2" charset="0"/>
              </a:rPr>
              <a:t>Knowledge-based</a:t>
            </a:r>
            <a:r>
              <a:rPr lang="en-US" dirty="0">
                <a:latin typeface="Poppins" panose="00000500000000000000" pitchFamily="2" charset="0"/>
                <a:cs typeface="Poppins" panose="00000500000000000000" pitchFamily="2" charset="0"/>
              </a:rPr>
              <a:t> – built on research-based insights</a:t>
            </a:r>
          </a:p>
        </p:txBody>
      </p:sp>
      <p:sp>
        <p:nvSpPr>
          <p:cNvPr id="3" name="TextBox 2">
            <a:extLst>
              <a:ext uri="{FF2B5EF4-FFF2-40B4-BE49-F238E27FC236}">
                <a16:creationId xmlns:a16="http://schemas.microsoft.com/office/drawing/2014/main" id="{1211577D-59F1-32A0-BCF5-169272445B3B}"/>
              </a:ext>
            </a:extLst>
          </p:cNvPr>
          <p:cNvSpPr txBox="1"/>
          <p:nvPr/>
        </p:nvSpPr>
        <p:spPr>
          <a:xfrm>
            <a:off x="0" y="0"/>
            <a:ext cx="9144000" cy="461665"/>
          </a:xfrm>
          <a:prstGeom prst="rect">
            <a:avLst/>
          </a:prstGeom>
          <a:gradFill flip="none" rotWithShape="1">
            <a:gsLst>
              <a:gs pos="90000">
                <a:srgbClr val="233973"/>
              </a:gs>
              <a:gs pos="28000">
                <a:srgbClr val="C1CA2F"/>
              </a:gs>
              <a:gs pos="50000">
                <a:srgbClr val="67ACBC"/>
              </a:gs>
              <a:gs pos="76000">
                <a:srgbClr val="558E8E">
                  <a:lumMod val="96000"/>
                  <a:lumOff val="4000"/>
                </a:srgbClr>
              </a:gs>
              <a:gs pos="0">
                <a:srgbClr val="F7AF21"/>
              </a:gs>
            </a:gsLst>
            <a:lin ang="0" scaled="1"/>
            <a:tileRect/>
          </a:gradFill>
        </p:spPr>
        <p:txBody>
          <a:bodyPr wrap="square" rtlCol="0">
            <a:spAutoFit/>
          </a:bodyPr>
          <a:lstStyle/>
          <a:p>
            <a:r>
              <a:rPr lang="en-US" sz="2400" b="1" dirty="0">
                <a:latin typeface="Poppins" panose="00000500000000000000" pitchFamily="2" charset="0"/>
                <a:cs typeface="Poppins" panose="00000500000000000000" pitchFamily="2" charset="0"/>
              </a:rPr>
              <a:t>REACH Hub </a:t>
            </a:r>
            <a:r>
              <a:rPr lang="en-US" sz="2400" dirty="0">
                <a:latin typeface="Poppins" panose="00000500000000000000" pitchFamily="2" charset="0"/>
                <a:cs typeface="Poppins" panose="00000500000000000000" pitchFamily="2" charset="0"/>
              </a:rPr>
              <a:t>| Making it official</a:t>
            </a:r>
          </a:p>
        </p:txBody>
      </p:sp>
    </p:spTree>
    <p:extLst>
      <p:ext uri="{BB962C8B-B14F-4D97-AF65-F5344CB8AC3E}">
        <p14:creationId xmlns:p14="http://schemas.microsoft.com/office/powerpoint/2010/main" val="12394825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F4E3C94-9D8A-29E5-02B9-4AE894ACF4B0}"/>
              </a:ext>
            </a:extLst>
          </p:cNvPr>
          <p:cNvSpPr txBox="1"/>
          <p:nvPr/>
        </p:nvSpPr>
        <p:spPr>
          <a:xfrm>
            <a:off x="187213" y="617991"/>
            <a:ext cx="8769573" cy="461665"/>
          </a:xfrm>
          <a:prstGeom prst="rect">
            <a:avLst/>
          </a:prstGeom>
          <a:noFill/>
        </p:spPr>
        <p:txBody>
          <a:bodyPr wrap="square" rtlCol="0">
            <a:spAutoFit/>
          </a:bodyPr>
          <a:lstStyle/>
          <a:p>
            <a:pPr algn="ctr"/>
            <a:r>
              <a:rPr lang="en-US" sz="2400" b="1" dirty="0">
                <a:latin typeface="Poppins" panose="00000500000000000000" pitchFamily="2" charset="0"/>
                <a:cs typeface="Poppins" panose="00000500000000000000" pitchFamily="2" charset="0"/>
              </a:rPr>
              <a:t>General Partnership (GP)</a:t>
            </a:r>
          </a:p>
        </p:txBody>
      </p:sp>
      <p:sp>
        <p:nvSpPr>
          <p:cNvPr id="4" name="TextBox 3">
            <a:extLst>
              <a:ext uri="{FF2B5EF4-FFF2-40B4-BE49-F238E27FC236}">
                <a16:creationId xmlns:a16="http://schemas.microsoft.com/office/drawing/2014/main" id="{CF819E95-7AB0-1963-423C-65CAD429FF7F}"/>
              </a:ext>
            </a:extLst>
          </p:cNvPr>
          <p:cNvSpPr txBox="1"/>
          <p:nvPr/>
        </p:nvSpPr>
        <p:spPr>
          <a:xfrm>
            <a:off x="0" y="0"/>
            <a:ext cx="9144000" cy="461665"/>
          </a:xfrm>
          <a:prstGeom prst="rect">
            <a:avLst/>
          </a:prstGeom>
          <a:gradFill flip="none" rotWithShape="1">
            <a:gsLst>
              <a:gs pos="90000">
                <a:srgbClr val="233973"/>
              </a:gs>
              <a:gs pos="28000">
                <a:srgbClr val="C1CA2F"/>
              </a:gs>
              <a:gs pos="50000">
                <a:srgbClr val="67ACBC"/>
              </a:gs>
              <a:gs pos="76000">
                <a:srgbClr val="558E8E">
                  <a:lumMod val="96000"/>
                  <a:lumOff val="4000"/>
                </a:srgbClr>
              </a:gs>
              <a:gs pos="0">
                <a:srgbClr val="F7AF21"/>
              </a:gs>
            </a:gsLst>
            <a:lin ang="0" scaled="1"/>
            <a:tileRect/>
          </a:gradFill>
        </p:spPr>
        <p:txBody>
          <a:bodyPr wrap="square" rtlCol="0">
            <a:spAutoFit/>
          </a:bodyPr>
          <a:lstStyle/>
          <a:p>
            <a:r>
              <a:rPr lang="en-US" sz="2400" b="1" dirty="0">
                <a:latin typeface="Poppins" panose="00000500000000000000" pitchFamily="2" charset="0"/>
                <a:cs typeface="Poppins" panose="00000500000000000000" pitchFamily="2" charset="0"/>
              </a:rPr>
              <a:t>REACH Hub </a:t>
            </a:r>
            <a:r>
              <a:rPr lang="en-US" sz="2400" dirty="0">
                <a:latin typeface="Poppins" panose="00000500000000000000" pitchFamily="2" charset="0"/>
                <a:cs typeface="Poppins" panose="00000500000000000000" pitchFamily="2" charset="0"/>
              </a:rPr>
              <a:t>| Making it official</a:t>
            </a:r>
          </a:p>
        </p:txBody>
      </p:sp>
      <p:graphicFrame>
        <p:nvGraphicFramePr>
          <p:cNvPr id="3" name="Table 2">
            <a:extLst>
              <a:ext uri="{FF2B5EF4-FFF2-40B4-BE49-F238E27FC236}">
                <a16:creationId xmlns:a16="http://schemas.microsoft.com/office/drawing/2014/main" id="{85391D08-9485-2A4D-8E00-D1A11F238DA0}"/>
              </a:ext>
            </a:extLst>
          </p:cNvPr>
          <p:cNvGraphicFramePr>
            <a:graphicFrameLocks noGrp="1"/>
          </p:cNvGraphicFramePr>
          <p:nvPr>
            <p:extLst>
              <p:ext uri="{D42A27DB-BD31-4B8C-83A1-F6EECF244321}">
                <p14:modId xmlns:p14="http://schemas.microsoft.com/office/powerpoint/2010/main" val="3835597936"/>
              </p:ext>
            </p:extLst>
          </p:nvPr>
        </p:nvGraphicFramePr>
        <p:xfrm>
          <a:off x="187212" y="1266487"/>
          <a:ext cx="8691611" cy="5399492"/>
        </p:xfrm>
        <a:graphic>
          <a:graphicData uri="http://schemas.openxmlformats.org/drawingml/2006/table">
            <a:tbl>
              <a:tblPr firstRow="1" bandRow="1">
                <a:tableStyleId>{5C22544A-7EE6-4342-B048-85BDC9FD1C3A}</a:tableStyleId>
              </a:tblPr>
              <a:tblGrid>
                <a:gridCol w="2200330">
                  <a:extLst>
                    <a:ext uri="{9D8B030D-6E8A-4147-A177-3AD203B41FA5}">
                      <a16:colId xmlns:a16="http://schemas.microsoft.com/office/drawing/2014/main" val="3500107041"/>
                    </a:ext>
                  </a:extLst>
                </a:gridCol>
                <a:gridCol w="6491281">
                  <a:extLst>
                    <a:ext uri="{9D8B030D-6E8A-4147-A177-3AD203B41FA5}">
                      <a16:colId xmlns:a16="http://schemas.microsoft.com/office/drawing/2014/main" val="2201976031"/>
                    </a:ext>
                  </a:extLst>
                </a:gridCol>
              </a:tblGrid>
              <a:tr h="728549">
                <a:tc>
                  <a:txBody>
                    <a:bodyPr/>
                    <a:lstStyle/>
                    <a:p>
                      <a:r>
                        <a:rPr lang="en-US" sz="1400" b="0" i="1" dirty="0">
                          <a:solidFill>
                            <a:schemeClr val="tx1"/>
                          </a:solidFill>
                          <a:latin typeface="Poppins" panose="00000500000000000000" pitchFamily="2" charset="0"/>
                          <a:cs typeface="Poppins" panose="00000500000000000000" pitchFamily="2" charset="0"/>
                        </a:rPr>
                        <a:t>Consideration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400" b="0" i="1" dirty="0">
                          <a:solidFill>
                            <a:schemeClr val="tx1"/>
                          </a:solidFill>
                          <a:latin typeface="Poppins" panose="00000500000000000000" pitchFamily="2" charset="0"/>
                          <a:cs typeface="Poppins" panose="00000500000000000000" pitchFamily="2" charset="0"/>
                        </a:rPr>
                        <a:t>Detail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79338760"/>
                  </a:ext>
                </a:extLst>
              </a:tr>
              <a:tr h="1359358">
                <a:tc>
                  <a:txBody>
                    <a:bodyPr/>
                    <a:lstStyle/>
                    <a:p>
                      <a:r>
                        <a:rPr lang="en-US" sz="1400" b="1" dirty="0">
                          <a:solidFill>
                            <a:schemeClr val="tx1"/>
                          </a:solidFill>
                          <a:latin typeface="Poppins" panose="00000500000000000000" pitchFamily="2" charset="0"/>
                          <a:cs typeface="Poppins" panose="00000500000000000000" pitchFamily="2" charset="0"/>
                        </a:rPr>
                        <a:t>Ideal for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1400" b="0" i="0" u="none" strike="noStrike" dirty="0">
                          <a:solidFill>
                            <a:srgbClr val="000000"/>
                          </a:solidFill>
                          <a:effectLst/>
                          <a:latin typeface="Poppins" panose="00000500000000000000" pitchFamily="2" charset="0"/>
                          <a:cs typeface="Poppins" panose="00000500000000000000" pitchFamily="2" charset="0"/>
                        </a:rPr>
                        <a:t>Small or closely held businesses where two or more individuals want to share ownership, responsibility, and profits like law firms, consulting firms, family businesses, real estate firms, etc.</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7042866"/>
                  </a:ext>
                </a:extLst>
              </a:tr>
              <a:tr h="662317">
                <a:tc>
                  <a:txBody>
                    <a:bodyPr/>
                    <a:lstStyle/>
                    <a:p>
                      <a:r>
                        <a:rPr lang="en-US" sz="1400" b="1" dirty="0">
                          <a:solidFill>
                            <a:schemeClr val="tx1"/>
                          </a:solidFill>
                          <a:latin typeface="Poppins" panose="00000500000000000000" pitchFamily="2" charset="0"/>
                          <a:cs typeface="Poppins" panose="00000500000000000000" pitchFamily="2" charset="0"/>
                        </a:rPr>
                        <a:t>Legal protections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1400" b="0" i="0" u="none" strike="noStrike" dirty="0">
                          <a:solidFill>
                            <a:srgbClr val="000000"/>
                          </a:solidFill>
                          <a:effectLst/>
                          <a:latin typeface="Poppins" panose="00000500000000000000" pitchFamily="2" charset="0"/>
                          <a:cs typeface="Poppins" panose="00000500000000000000" pitchFamily="2" charset="0"/>
                        </a:rPr>
                        <a:t>Partners can have unlimited personal liability for business debts and obligations (but many incorporate as LLCs to avoid this.)</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00884007"/>
                  </a:ext>
                </a:extLst>
              </a:tr>
              <a:tr h="662317">
                <a:tc>
                  <a:txBody>
                    <a:bodyPr/>
                    <a:lstStyle/>
                    <a:p>
                      <a:r>
                        <a:rPr lang="en-US" sz="1400" b="1" dirty="0">
                          <a:solidFill>
                            <a:schemeClr val="tx1"/>
                          </a:solidFill>
                          <a:latin typeface="Poppins" panose="00000500000000000000" pitchFamily="2" charset="0"/>
                          <a:cs typeface="Poppins" panose="00000500000000000000" pitchFamily="2" charset="0"/>
                        </a:rPr>
                        <a:t>Tax advantages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1400" b="0" i="0" u="none" strike="noStrike" dirty="0">
                          <a:solidFill>
                            <a:srgbClr val="000000"/>
                          </a:solidFill>
                          <a:effectLst/>
                          <a:latin typeface="Poppins" panose="00000500000000000000" pitchFamily="2" charset="0"/>
                          <a:cs typeface="Poppins" panose="00000500000000000000" pitchFamily="2" charset="0"/>
                        </a:rPr>
                        <a:t>Pass-through taxation: Each partner receives a Schedule K-1 from the partnership, which outlines their share of the income (or loss) and other relevant tax information</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23298535"/>
                  </a:ext>
                </a:extLst>
              </a:tr>
              <a:tr h="662317">
                <a:tc>
                  <a:txBody>
                    <a:bodyPr/>
                    <a:lstStyle/>
                    <a:p>
                      <a:r>
                        <a:rPr lang="en-US" sz="1400" b="1" dirty="0">
                          <a:solidFill>
                            <a:schemeClr val="tx1"/>
                          </a:solidFill>
                          <a:latin typeface="Poppins" panose="00000500000000000000" pitchFamily="2" charset="0"/>
                          <a:cs typeface="Poppins" panose="00000500000000000000" pitchFamily="2" charset="0"/>
                        </a:rPr>
                        <a:t>Where to file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1400" b="0" i="0" u="none" strike="noStrike" dirty="0">
                          <a:solidFill>
                            <a:srgbClr val="000000"/>
                          </a:solidFill>
                          <a:effectLst/>
                          <a:latin typeface="Poppins" panose="00000500000000000000" pitchFamily="2" charset="0"/>
                          <a:cs typeface="Poppins" panose="00000500000000000000" pitchFamily="2" charset="0"/>
                        </a:rPr>
                        <a:t>Generally, you do not need to file formal documents with the state to start a GP, but increasingly more GPs incorporate as LLCs. You file LLCs with the Secretary of the State of California.</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19806627"/>
                  </a:ext>
                </a:extLst>
              </a:tr>
              <a:tr h="662317">
                <a:tc>
                  <a:txBody>
                    <a:bodyPr/>
                    <a:lstStyle/>
                    <a:p>
                      <a:r>
                        <a:rPr lang="en-US" sz="1400" b="1" dirty="0">
                          <a:solidFill>
                            <a:schemeClr val="tx1"/>
                          </a:solidFill>
                          <a:latin typeface="Poppins" panose="00000500000000000000" pitchFamily="2" charset="0"/>
                          <a:cs typeface="Poppins" panose="00000500000000000000" pitchFamily="2" charset="0"/>
                        </a:rPr>
                        <a:t>Cost to set up</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1400" b="0" i="0" u="none" strike="noStrike" dirty="0">
                          <a:solidFill>
                            <a:srgbClr val="000000"/>
                          </a:solidFill>
                          <a:effectLst/>
                          <a:latin typeface="Poppins" panose="00000500000000000000" pitchFamily="2" charset="0"/>
                          <a:cs typeface="Poppins" panose="00000500000000000000" pitchFamily="2" charset="0"/>
                        </a:rPr>
                        <a:t>$70 filing fee; $800 annual minimum franchise tax, but service fees vary.</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92657066"/>
                  </a:ext>
                </a:extLst>
              </a:tr>
              <a:tr h="662317">
                <a:tc>
                  <a:txBody>
                    <a:bodyPr/>
                    <a:lstStyle/>
                    <a:p>
                      <a:r>
                        <a:rPr lang="en-US" sz="1400" b="1" dirty="0">
                          <a:solidFill>
                            <a:schemeClr val="tx1"/>
                          </a:solidFill>
                          <a:latin typeface="Poppins" panose="00000500000000000000" pitchFamily="2" charset="0"/>
                          <a:cs typeface="Poppins" panose="00000500000000000000" pitchFamily="2" charset="0"/>
                        </a:rPr>
                        <a:t>Funding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1400" b="0" i="0" u="none" strike="noStrike" dirty="0">
                          <a:solidFill>
                            <a:srgbClr val="000000"/>
                          </a:solidFill>
                          <a:effectLst/>
                          <a:latin typeface="Poppins" panose="00000500000000000000" pitchFamily="2" charset="0"/>
                          <a:cs typeface="Poppins" panose="00000500000000000000" pitchFamily="2" charset="0"/>
                        </a:rPr>
                        <a:t>Funding in these firms come from limited partners who may use LP or LLC entities.</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10118002"/>
                  </a:ext>
                </a:extLst>
              </a:tr>
            </a:tbl>
          </a:graphicData>
        </a:graphic>
      </p:graphicFrame>
    </p:spTree>
    <p:extLst>
      <p:ext uri="{BB962C8B-B14F-4D97-AF65-F5344CB8AC3E}">
        <p14:creationId xmlns:p14="http://schemas.microsoft.com/office/powerpoint/2010/main" val="31315411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F4E3C94-9D8A-29E5-02B9-4AE894ACF4B0}"/>
              </a:ext>
            </a:extLst>
          </p:cNvPr>
          <p:cNvSpPr txBox="1"/>
          <p:nvPr/>
        </p:nvSpPr>
        <p:spPr>
          <a:xfrm>
            <a:off x="187213" y="617991"/>
            <a:ext cx="8769573" cy="461665"/>
          </a:xfrm>
          <a:prstGeom prst="rect">
            <a:avLst/>
          </a:prstGeom>
          <a:noFill/>
        </p:spPr>
        <p:txBody>
          <a:bodyPr wrap="square" rtlCol="0">
            <a:spAutoFit/>
          </a:bodyPr>
          <a:lstStyle/>
          <a:p>
            <a:pPr algn="ctr"/>
            <a:r>
              <a:rPr lang="en-US" sz="2400" b="1" dirty="0">
                <a:latin typeface="Poppins" panose="00000500000000000000" pitchFamily="2" charset="0"/>
                <a:cs typeface="Poppins" panose="00000500000000000000" pitchFamily="2" charset="0"/>
              </a:rPr>
              <a:t>Limited Liability Partnership (LLP)</a:t>
            </a:r>
          </a:p>
        </p:txBody>
      </p:sp>
      <p:sp>
        <p:nvSpPr>
          <p:cNvPr id="4" name="TextBox 3">
            <a:extLst>
              <a:ext uri="{FF2B5EF4-FFF2-40B4-BE49-F238E27FC236}">
                <a16:creationId xmlns:a16="http://schemas.microsoft.com/office/drawing/2014/main" id="{CF819E95-7AB0-1963-423C-65CAD429FF7F}"/>
              </a:ext>
            </a:extLst>
          </p:cNvPr>
          <p:cNvSpPr txBox="1"/>
          <p:nvPr/>
        </p:nvSpPr>
        <p:spPr>
          <a:xfrm>
            <a:off x="0" y="0"/>
            <a:ext cx="9144000" cy="461665"/>
          </a:xfrm>
          <a:prstGeom prst="rect">
            <a:avLst/>
          </a:prstGeom>
          <a:gradFill flip="none" rotWithShape="1">
            <a:gsLst>
              <a:gs pos="90000">
                <a:srgbClr val="233973"/>
              </a:gs>
              <a:gs pos="28000">
                <a:srgbClr val="C1CA2F"/>
              </a:gs>
              <a:gs pos="50000">
                <a:srgbClr val="67ACBC"/>
              </a:gs>
              <a:gs pos="76000">
                <a:srgbClr val="558E8E">
                  <a:lumMod val="96000"/>
                  <a:lumOff val="4000"/>
                </a:srgbClr>
              </a:gs>
              <a:gs pos="0">
                <a:srgbClr val="F7AF21"/>
              </a:gs>
            </a:gsLst>
            <a:lin ang="0" scaled="1"/>
            <a:tileRect/>
          </a:gradFill>
        </p:spPr>
        <p:txBody>
          <a:bodyPr wrap="square" rtlCol="0">
            <a:spAutoFit/>
          </a:bodyPr>
          <a:lstStyle/>
          <a:p>
            <a:r>
              <a:rPr lang="en-US" sz="2400" b="1" dirty="0">
                <a:latin typeface="Poppins" panose="00000500000000000000" pitchFamily="2" charset="0"/>
                <a:cs typeface="Poppins" panose="00000500000000000000" pitchFamily="2" charset="0"/>
              </a:rPr>
              <a:t>REACH Hub </a:t>
            </a:r>
            <a:r>
              <a:rPr lang="en-US" sz="2400" dirty="0">
                <a:latin typeface="Poppins" panose="00000500000000000000" pitchFamily="2" charset="0"/>
                <a:cs typeface="Poppins" panose="00000500000000000000" pitchFamily="2" charset="0"/>
              </a:rPr>
              <a:t>| Making it official</a:t>
            </a:r>
          </a:p>
        </p:txBody>
      </p:sp>
      <p:graphicFrame>
        <p:nvGraphicFramePr>
          <p:cNvPr id="3" name="Table 2">
            <a:extLst>
              <a:ext uri="{FF2B5EF4-FFF2-40B4-BE49-F238E27FC236}">
                <a16:creationId xmlns:a16="http://schemas.microsoft.com/office/drawing/2014/main" id="{85391D08-9485-2A4D-8E00-D1A11F238DA0}"/>
              </a:ext>
            </a:extLst>
          </p:cNvPr>
          <p:cNvGraphicFramePr>
            <a:graphicFrameLocks noGrp="1"/>
          </p:cNvGraphicFramePr>
          <p:nvPr>
            <p:extLst>
              <p:ext uri="{D42A27DB-BD31-4B8C-83A1-F6EECF244321}">
                <p14:modId xmlns:p14="http://schemas.microsoft.com/office/powerpoint/2010/main" val="4202473808"/>
              </p:ext>
            </p:extLst>
          </p:nvPr>
        </p:nvGraphicFramePr>
        <p:xfrm>
          <a:off x="187212" y="1266487"/>
          <a:ext cx="8691611" cy="5399492"/>
        </p:xfrm>
        <a:graphic>
          <a:graphicData uri="http://schemas.openxmlformats.org/drawingml/2006/table">
            <a:tbl>
              <a:tblPr firstRow="1" bandRow="1">
                <a:tableStyleId>{5C22544A-7EE6-4342-B048-85BDC9FD1C3A}</a:tableStyleId>
              </a:tblPr>
              <a:tblGrid>
                <a:gridCol w="2200330">
                  <a:extLst>
                    <a:ext uri="{9D8B030D-6E8A-4147-A177-3AD203B41FA5}">
                      <a16:colId xmlns:a16="http://schemas.microsoft.com/office/drawing/2014/main" val="3500107041"/>
                    </a:ext>
                  </a:extLst>
                </a:gridCol>
                <a:gridCol w="6491281">
                  <a:extLst>
                    <a:ext uri="{9D8B030D-6E8A-4147-A177-3AD203B41FA5}">
                      <a16:colId xmlns:a16="http://schemas.microsoft.com/office/drawing/2014/main" val="2201976031"/>
                    </a:ext>
                  </a:extLst>
                </a:gridCol>
              </a:tblGrid>
              <a:tr h="728549">
                <a:tc>
                  <a:txBody>
                    <a:bodyPr/>
                    <a:lstStyle/>
                    <a:p>
                      <a:r>
                        <a:rPr lang="en-US" sz="1400" b="0" i="1" dirty="0">
                          <a:solidFill>
                            <a:schemeClr val="tx1"/>
                          </a:solidFill>
                          <a:latin typeface="Poppins" panose="00000500000000000000" pitchFamily="2" charset="0"/>
                          <a:cs typeface="Poppins" panose="00000500000000000000" pitchFamily="2" charset="0"/>
                        </a:rPr>
                        <a:t>Consideration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400" b="0" i="1" dirty="0">
                          <a:solidFill>
                            <a:schemeClr val="tx1"/>
                          </a:solidFill>
                          <a:latin typeface="Poppins" panose="00000500000000000000" pitchFamily="2" charset="0"/>
                          <a:cs typeface="Poppins" panose="00000500000000000000" pitchFamily="2" charset="0"/>
                        </a:rPr>
                        <a:t>Detail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79338760"/>
                  </a:ext>
                </a:extLst>
              </a:tr>
              <a:tr h="1359358">
                <a:tc>
                  <a:txBody>
                    <a:bodyPr/>
                    <a:lstStyle/>
                    <a:p>
                      <a:r>
                        <a:rPr lang="en-US" sz="1400" b="1" dirty="0">
                          <a:solidFill>
                            <a:schemeClr val="tx1"/>
                          </a:solidFill>
                          <a:latin typeface="Poppins" panose="00000500000000000000" pitchFamily="2" charset="0"/>
                          <a:cs typeface="Poppins" panose="00000500000000000000" pitchFamily="2" charset="0"/>
                        </a:rPr>
                        <a:t>Ideal for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1400" b="0" i="0" u="none" strike="noStrike" dirty="0">
                          <a:solidFill>
                            <a:srgbClr val="000000"/>
                          </a:solidFill>
                          <a:effectLst/>
                          <a:latin typeface="Poppins" panose="00000500000000000000" pitchFamily="2" charset="0"/>
                          <a:cs typeface="Poppins" panose="00000500000000000000" pitchFamily="2" charset="0"/>
                        </a:rPr>
                        <a:t>Only applicable for the professional services firms in law, accounting, architecture, engineering, medicine and land surveying, etc.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7042866"/>
                  </a:ext>
                </a:extLst>
              </a:tr>
              <a:tr h="662317">
                <a:tc>
                  <a:txBody>
                    <a:bodyPr/>
                    <a:lstStyle/>
                    <a:p>
                      <a:r>
                        <a:rPr lang="en-US" sz="1400" b="1" dirty="0">
                          <a:solidFill>
                            <a:schemeClr val="tx1"/>
                          </a:solidFill>
                          <a:latin typeface="Poppins" panose="00000500000000000000" pitchFamily="2" charset="0"/>
                          <a:cs typeface="Poppins" panose="00000500000000000000" pitchFamily="2" charset="0"/>
                        </a:rPr>
                        <a:t>Legal protections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1400" b="0" i="0" u="none" strike="noStrike" dirty="0">
                          <a:solidFill>
                            <a:srgbClr val="000000"/>
                          </a:solidFill>
                          <a:effectLst/>
                          <a:latin typeface="Poppins" panose="00000500000000000000" pitchFamily="2" charset="0"/>
                          <a:cs typeface="Poppins" panose="00000500000000000000" pitchFamily="2" charset="0"/>
                        </a:rPr>
                        <a:t>Partners have limited liabilities; protects partially against debts incurred by other partners. But can have unlimited liability in the case of professional malpractice or negligence.</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00884007"/>
                  </a:ext>
                </a:extLst>
              </a:tr>
              <a:tr h="662317">
                <a:tc>
                  <a:txBody>
                    <a:bodyPr/>
                    <a:lstStyle/>
                    <a:p>
                      <a:r>
                        <a:rPr lang="en-US" sz="1400" b="1" dirty="0">
                          <a:solidFill>
                            <a:schemeClr val="tx1"/>
                          </a:solidFill>
                          <a:latin typeface="Poppins" panose="00000500000000000000" pitchFamily="2" charset="0"/>
                          <a:cs typeface="Poppins" panose="00000500000000000000" pitchFamily="2" charset="0"/>
                        </a:rPr>
                        <a:t>Tax advantages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1400" b="0" i="0" u="none" strike="noStrike" dirty="0">
                          <a:solidFill>
                            <a:srgbClr val="000000"/>
                          </a:solidFill>
                          <a:effectLst/>
                          <a:latin typeface="Poppins" panose="00000500000000000000" pitchFamily="2" charset="0"/>
                          <a:cs typeface="Poppins" panose="00000500000000000000" pitchFamily="2" charset="0"/>
                        </a:rPr>
                        <a:t>Pass-through taxation; flexible income distribution.</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23298535"/>
                  </a:ext>
                </a:extLst>
              </a:tr>
              <a:tr h="662317">
                <a:tc>
                  <a:txBody>
                    <a:bodyPr/>
                    <a:lstStyle/>
                    <a:p>
                      <a:r>
                        <a:rPr lang="en-US" sz="1400" b="1" dirty="0">
                          <a:solidFill>
                            <a:schemeClr val="tx1"/>
                          </a:solidFill>
                          <a:latin typeface="Poppins" panose="00000500000000000000" pitchFamily="2" charset="0"/>
                          <a:cs typeface="Poppins" panose="00000500000000000000" pitchFamily="2" charset="0"/>
                        </a:rPr>
                        <a:t>Where to file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1400" b="0" i="0" u="none" strike="noStrike" dirty="0">
                          <a:solidFill>
                            <a:srgbClr val="000000"/>
                          </a:solidFill>
                          <a:effectLst/>
                          <a:latin typeface="Poppins" panose="00000500000000000000" pitchFamily="2" charset="0"/>
                          <a:cs typeface="Poppins" panose="00000500000000000000" pitchFamily="2" charset="0"/>
                        </a:rPr>
                        <a:t>File with the Secretary of State.</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19806627"/>
                  </a:ext>
                </a:extLst>
              </a:tr>
              <a:tr h="662317">
                <a:tc>
                  <a:txBody>
                    <a:bodyPr/>
                    <a:lstStyle/>
                    <a:p>
                      <a:r>
                        <a:rPr lang="en-US" sz="1400" b="1" dirty="0">
                          <a:solidFill>
                            <a:schemeClr val="tx1"/>
                          </a:solidFill>
                          <a:latin typeface="Poppins" panose="00000500000000000000" pitchFamily="2" charset="0"/>
                          <a:cs typeface="Poppins" panose="00000500000000000000" pitchFamily="2" charset="0"/>
                        </a:rPr>
                        <a:t>Cost to set up</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1400" b="0" i="0" u="none" strike="noStrike" dirty="0">
                          <a:solidFill>
                            <a:srgbClr val="000000"/>
                          </a:solidFill>
                          <a:effectLst/>
                          <a:latin typeface="Poppins" panose="00000500000000000000" pitchFamily="2" charset="0"/>
                          <a:cs typeface="Poppins" panose="00000500000000000000" pitchFamily="2" charset="0"/>
                        </a:rPr>
                        <a:t>$70 filing fee; $800 annual minimum franchise tax, but service (legal) fees vary.</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92657066"/>
                  </a:ext>
                </a:extLst>
              </a:tr>
              <a:tr h="662317">
                <a:tc>
                  <a:txBody>
                    <a:bodyPr/>
                    <a:lstStyle/>
                    <a:p>
                      <a:r>
                        <a:rPr lang="en-US" sz="1400" b="1" dirty="0">
                          <a:solidFill>
                            <a:schemeClr val="tx1"/>
                          </a:solidFill>
                          <a:latin typeface="Poppins" panose="00000500000000000000" pitchFamily="2" charset="0"/>
                          <a:cs typeface="Poppins" panose="00000500000000000000" pitchFamily="2" charset="0"/>
                        </a:rPr>
                        <a:t>Funding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1400" b="0" i="0" u="none" strike="noStrike" dirty="0">
                          <a:solidFill>
                            <a:srgbClr val="000000"/>
                          </a:solidFill>
                          <a:effectLst/>
                          <a:latin typeface="Poppins" panose="00000500000000000000" pitchFamily="2" charset="0"/>
                          <a:cs typeface="Poppins" panose="00000500000000000000" pitchFamily="2" charset="0"/>
                        </a:rPr>
                        <a:t>Good for professional firms; more attractive to investors.</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10118002"/>
                  </a:ext>
                </a:extLst>
              </a:tr>
            </a:tbl>
          </a:graphicData>
        </a:graphic>
      </p:graphicFrame>
    </p:spTree>
    <p:extLst>
      <p:ext uri="{BB962C8B-B14F-4D97-AF65-F5344CB8AC3E}">
        <p14:creationId xmlns:p14="http://schemas.microsoft.com/office/powerpoint/2010/main" val="4319467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F9FBB4-1D49-9C80-B8E1-58665F09FC5B}"/>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1A4F1013-20D4-9E64-F39D-7385AEFF4B63}"/>
              </a:ext>
            </a:extLst>
          </p:cNvPr>
          <p:cNvSpPr txBox="1"/>
          <p:nvPr/>
        </p:nvSpPr>
        <p:spPr>
          <a:xfrm>
            <a:off x="187213" y="596545"/>
            <a:ext cx="8769573" cy="5958041"/>
          </a:xfrm>
          <a:prstGeom prst="rect">
            <a:avLst/>
          </a:prstGeom>
          <a:noFill/>
        </p:spPr>
        <p:txBody>
          <a:bodyPr wrap="square" rtlCol="0">
            <a:spAutoFit/>
          </a:bodyPr>
          <a:lstStyle/>
          <a:p>
            <a:pPr algn="ctr"/>
            <a:r>
              <a:rPr lang="en-US" sz="2400" b="1" dirty="0">
                <a:latin typeface="Poppins" panose="00000500000000000000" pitchFamily="2" charset="0"/>
                <a:cs typeface="Poppins" panose="00000500000000000000" pitchFamily="2" charset="0"/>
              </a:rPr>
              <a:t>Overview</a:t>
            </a:r>
            <a:endParaRPr lang="en-US" sz="2000" dirty="0">
              <a:latin typeface="Poppins" panose="00000500000000000000" pitchFamily="2" charset="0"/>
              <a:cs typeface="Poppins" panose="00000500000000000000" pitchFamily="2" charset="0"/>
            </a:endParaRPr>
          </a:p>
          <a:p>
            <a:pPr>
              <a:lnSpc>
                <a:spcPct val="150000"/>
              </a:lnSpc>
            </a:pPr>
            <a:endParaRPr lang="en-US" sz="2000" dirty="0">
              <a:latin typeface="Poppins" panose="00000500000000000000" pitchFamily="2" charset="0"/>
              <a:cs typeface="Poppins" panose="00000500000000000000" pitchFamily="2" charset="0"/>
            </a:endParaRPr>
          </a:p>
          <a:p>
            <a:pPr marL="514350" indent="-514350">
              <a:lnSpc>
                <a:spcPct val="150000"/>
              </a:lnSpc>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How do you officially start a business?</a:t>
            </a:r>
          </a:p>
          <a:p>
            <a:pPr marL="514350" indent="-514350">
              <a:lnSpc>
                <a:spcPct val="150000"/>
              </a:lnSpc>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What types of business structures are there?</a:t>
            </a:r>
          </a:p>
          <a:p>
            <a:pPr marL="514350" indent="-514350">
              <a:lnSpc>
                <a:spcPct val="150000"/>
              </a:lnSpc>
              <a:buAutoNum type="arabicPeriod"/>
            </a:pPr>
            <a:r>
              <a:rPr lang="en-US" sz="2000" dirty="0">
                <a:latin typeface="Poppins" panose="00000500000000000000" pitchFamily="2" charset="0"/>
                <a:cs typeface="Poppins" panose="00000500000000000000" pitchFamily="2" charset="0"/>
              </a:rPr>
              <a:t>Considerations for popular options</a:t>
            </a:r>
          </a:p>
          <a:p>
            <a:pPr marL="514350" indent="-514350">
              <a:lnSpc>
                <a:spcPct val="150000"/>
              </a:lnSpc>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Paperwork for popular options</a:t>
            </a:r>
          </a:p>
          <a:p>
            <a:pPr marL="514350" indent="-514350">
              <a:lnSpc>
                <a:spcPct val="150000"/>
              </a:lnSpc>
              <a:buFontTx/>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Registering your business and licenses/permits</a:t>
            </a:r>
          </a:p>
          <a:p>
            <a:pPr marL="514350" indent="-514350">
              <a:lnSpc>
                <a:spcPct val="150000"/>
              </a:lnSpc>
              <a:buFontTx/>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Examples of registration/licensing/certification</a:t>
            </a:r>
          </a:p>
          <a:p>
            <a:pPr marL="514350" indent="-514350">
              <a:lnSpc>
                <a:spcPct val="150000"/>
              </a:lnSpc>
              <a:buFontTx/>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Certifications</a:t>
            </a:r>
          </a:p>
          <a:p>
            <a:pPr marL="514350" indent="-514350">
              <a:lnSpc>
                <a:spcPct val="150000"/>
              </a:lnSpc>
              <a:buFontTx/>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Working with attorneys</a:t>
            </a:r>
          </a:p>
          <a:p>
            <a:pPr marL="514350" indent="-514350">
              <a:lnSpc>
                <a:spcPct val="150000"/>
              </a:lnSpc>
              <a:buFontTx/>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Establishing a banking relationship</a:t>
            </a:r>
          </a:p>
          <a:p>
            <a:pPr marL="514350" indent="-514350">
              <a:lnSpc>
                <a:spcPct val="150000"/>
              </a:lnSpc>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Summary</a:t>
            </a:r>
          </a:p>
          <a:p>
            <a:pPr marL="514350" indent="-514350">
              <a:lnSpc>
                <a:spcPct val="150000"/>
              </a:lnSpc>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What’s next</a:t>
            </a:r>
          </a:p>
        </p:txBody>
      </p:sp>
      <p:sp>
        <p:nvSpPr>
          <p:cNvPr id="4" name="TextBox 3">
            <a:extLst>
              <a:ext uri="{FF2B5EF4-FFF2-40B4-BE49-F238E27FC236}">
                <a16:creationId xmlns:a16="http://schemas.microsoft.com/office/drawing/2014/main" id="{18969F3E-D2B8-6B9B-7F8B-D2B0E5AD4D01}"/>
              </a:ext>
            </a:extLst>
          </p:cNvPr>
          <p:cNvSpPr txBox="1"/>
          <p:nvPr/>
        </p:nvSpPr>
        <p:spPr>
          <a:xfrm>
            <a:off x="0" y="0"/>
            <a:ext cx="9144000" cy="461665"/>
          </a:xfrm>
          <a:prstGeom prst="rect">
            <a:avLst/>
          </a:prstGeom>
          <a:gradFill flip="none" rotWithShape="1">
            <a:gsLst>
              <a:gs pos="90000">
                <a:srgbClr val="233973"/>
              </a:gs>
              <a:gs pos="28000">
                <a:srgbClr val="C1CA2F"/>
              </a:gs>
              <a:gs pos="50000">
                <a:srgbClr val="67ACBC"/>
              </a:gs>
              <a:gs pos="76000">
                <a:srgbClr val="558E8E">
                  <a:lumMod val="96000"/>
                  <a:lumOff val="4000"/>
                </a:srgbClr>
              </a:gs>
              <a:gs pos="0">
                <a:srgbClr val="F7AF21"/>
              </a:gs>
            </a:gsLst>
            <a:lin ang="0" scaled="1"/>
            <a:tileRect/>
          </a:gradFill>
        </p:spPr>
        <p:txBody>
          <a:bodyPr wrap="square" rtlCol="0">
            <a:spAutoFit/>
          </a:bodyPr>
          <a:lstStyle/>
          <a:p>
            <a:r>
              <a:rPr lang="en-US" sz="2400" b="1" dirty="0">
                <a:latin typeface="Poppins" panose="00000500000000000000" pitchFamily="2" charset="0"/>
                <a:cs typeface="Poppins" panose="00000500000000000000" pitchFamily="2" charset="0"/>
              </a:rPr>
              <a:t>REACH Hub </a:t>
            </a:r>
            <a:r>
              <a:rPr lang="en-US" sz="2400" dirty="0">
                <a:latin typeface="Poppins" panose="00000500000000000000" pitchFamily="2" charset="0"/>
                <a:cs typeface="Poppins" panose="00000500000000000000" pitchFamily="2" charset="0"/>
              </a:rPr>
              <a:t>| Making it official</a:t>
            </a:r>
          </a:p>
        </p:txBody>
      </p:sp>
    </p:spTree>
    <p:extLst>
      <p:ext uri="{BB962C8B-B14F-4D97-AF65-F5344CB8AC3E}">
        <p14:creationId xmlns:p14="http://schemas.microsoft.com/office/powerpoint/2010/main" val="21919231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F4E3C94-9D8A-29E5-02B9-4AE894ACF4B0}"/>
              </a:ext>
            </a:extLst>
          </p:cNvPr>
          <p:cNvSpPr txBox="1"/>
          <p:nvPr/>
        </p:nvSpPr>
        <p:spPr>
          <a:xfrm>
            <a:off x="187213" y="617991"/>
            <a:ext cx="8769573" cy="461665"/>
          </a:xfrm>
          <a:prstGeom prst="rect">
            <a:avLst/>
          </a:prstGeom>
          <a:noFill/>
        </p:spPr>
        <p:txBody>
          <a:bodyPr wrap="square" rtlCol="0">
            <a:spAutoFit/>
          </a:bodyPr>
          <a:lstStyle/>
          <a:p>
            <a:pPr algn="ctr"/>
            <a:r>
              <a:rPr lang="en-US" sz="2400" b="1" dirty="0">
                <a:latin typeface="Poppins" panose="00000500000000000000" pitchFamily="2" charset="0"/>
                <a:cs typeface="Poppins" panose="00000500000000000000" pitchFamily="2" charset="0"/>
              </a:rPr>
              <a:t>Major business entities</a:t>
            </a:r>
          </a:p>
        </p:txBody>
      </p:sp>
      <p:sp>
        <p:nvSpPr>
          <p:cNvPr id="4" name="TextBox 3">
            <a:extLst>
              <a:ext uri="{FF2B5EF4-FFF2-40B4-BE49-F238E27FC236}">
                <a16:creationId xmlns:a16="http://schemas.microsoft.com/office/drawing/2014/main" id="{CF819E95-7AB0-1963-423C-65CAD429FF7F}"/>
              </a:ext>
            </a:extLst>
          </p:cNvPr>
          <p:cNvSpPr txBox="1"/>
          <p:nvPr/>
        </p:nvSpPr>
        <p:spPr>
          <a:xfrm>
            <a:off x="0" y="0"/>
            <a:ext cx="9144000" cy="461665"/>
          </a:xfrm>
          <a:prstGeom prst="rect">
            <a:avLst/>
          </a:prstGeom>
          <a:gradFill flip="none" rotWithShape="1">
            <a:gsLst>
              <a:gs pos="90000">
                <a:srgbClr val="233973"/>
              </a:gs>
              <a:gs pos="28000">
                <a:srgbClr val="C1CA2F"/>
              </a:gs>
              <a:gs pos="50000">
                <a:srgbClr val="67ACBC"/>
              </a:gs>
              <a:gs pos="76000">
                <a:srgbClr val="558E8E">
                  <a:lumMod val="96000"/>
                  <a:lumOff val="4000"/>
                </a:srgbClr>
              </a:gs>
              <a:gs pos="0">
                <a:srgbClr val="F7AF21"/>
              </a:gs>
            </a:gsLst>
            <a:lin ang="0" scaled="1"/>
            <a:tileRect/>
          </a:gradFill>
        </p:spPr>
        <p:txBody>
          <a:bodyPr wrap="square" rtlCol="0">
            <a:spAutoFit/>
          </a:bodyPr>
          <a:lstStyle/>
          <a:p>
            <a:r>
              <a:rPr lang="en-US" sz="2400" b="1" dirty="0">
                <a:latin typeface="Poppins" panose="00000500000000000000" pitchFamily="2" charset="0"/>
                <a:cs typeface="Poppins" panose="00000500000000000000" pitchFamily="2" charset="0"/>
              </a:rPr>
              <a:t>REACH Hub </a:t>
            </a:r>
            <a:r>
              <a:rPr lang="en-US" sz="2400" dirty="0">
                <a:latin typeface="Poppins" panose="00000500000000000000" pitchFamily="2" charset="0"/>
                <a:cs typeface="Poppins" panose="00000500000000000000" pitchFamily="2" charset="0"/>
              </a:rPr>
              <a:t>| Making it official</a:t>
            </a:r>
          </a:p>
        </p:txBody>
      </p:sp>
      <p:graphicFrame>
        <p:nvGraphicFramePr>
          <p:cNvPr id="3" name="Table 2">
            <a:extLst>
              <a:ext uri="{FF2B5EF4-FFF2-40B4-BE49-F238E27FC236}">
                <a16:creationId xmlns:a16="http://schemas.microsoft.com/office/drawing/2014/main" id="{85391D08-9485-2A4D-8E00-D1A11F238DA0}"/>
              </a:ext>
            </a:extLst>
          </p:cNvPr>
          <p:cNvGraphicFramePr>
            <a:graphicFrameLocks noGrp="1"/>
          </p:cNvGraphicFramePr>
          <p:nvPr/>
        </p:nvGraphicFramePr>
        <p:xfrm>
          <a:off x="187213" y="1266486"/>
          <a:ext cx="8769574" cy="5480922"/>
        </p:xfrm>
        <a:graphic>
          <a:graphicData uri="http://schemas.openxmlformats.org/drawingml/2006/table">
            <a:tbl>
              <a:tblPr firstRow="1" bandRow="1">
                <a:tableStyleId>{5C22544A-7EE6-4342-B048-85BDC9FD1C3A}</a:tableStyleId>
              </a:tblPr>
              <a:tblGrid>
                <a:gridCol w="1707274">
                  <a:extLst>
                    <a:ext uri="{9D8B030D-6E8A-4147-A177-3AD203B41FA5}">
                      <a16:colId xmlns:a16="http://schemas.microsoft.com/office/drawing/2014/main" val="3500107041"/>
                    </a:ext>
                  </a:extLst>
                </a:gridCol>
                <a:gridCol w="5036696">
                  <a:extLst>
                    <a:ext uri="{9D8B030D-6E8A-4147-A177-3AD203B41FA5}">
                      <a16:colId xmlns:a16="http://schemas.microsoft.com/office/drawing/2014/main" val="2201976031"/>
                    </a:ext>
                  </a:extLst>
                </a:gridCol>
                <a:gridCol w="2025604">
                  <a:extLst>
                    <a:ext uri="{9D8B030D-6E8A-4147-A177-3AD203B41FA5}">
                      <a16:colId xmlns:a16="http://schemas.microsoft.com/office/drawing/2014/main" val="3193466330"/>
                    </a:ext>
                  </a:extLst>
                </a:gridCol>
              </a:tblGrid>
              <a:tr h="345983">
                <a:tc>
                  <a:txBody>
                    <a:bodyPr/>
                    <a:lstStyle/>
                    <a:p>
                      <a:r>
                        <a:rPr lang="en-US" sz="1600" b="0" i="1" dirty="0">
                          <a:solidFill>
                            <a:schemeClr val="tx1"/>
                          </a:solidFill>
                          <a:latin typeface="Poppins" panose="00000500000000000000" pitchFamily="2" charset="0"/>
                          <a:cs typeface="Poppins" panose="00000500000000000000" pitchFamily="2" charset="0"/>
                        </a:rPr>
                        <a:t>Entity type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600" b="0" i="1" dirty="0">
                          <a:solidFill>
                            <a:schemeClr val="tx1"/>
                          </a:solidFill>
                          <a:latin typeface="Poppins" panose="00000500000000000000" pitchFamily="2" charset="0"/>
                          <a:cs typeface="Poppins" panose="00000500000000000000" pitchFamily="2" charset="0"/>
                        </a:rPr>
                        <a:t>Definition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600" b="0" i="1" dirty="0">
                          <a:solidFill>
                            <a:schemeClr val="tx1"/>
                          </a:solidFill>
                          <a:latin typeface="Poppins" panose="00000500000000000000" pitchFamily="2" charset="0"/>
                          <a:cs typeface="Poppins" panose="00000500000000000000" pitchFamily="2" charset="0"/>
                        </a:rPr>
                        <a:t>Note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79338760"/>
                  </a:ext>
                </a:extLst>
              </a:tr>
              <a:tr h="754872">
                <a:tc>
                  <a:txBody>
                    <a:bodyPr/>
                    <a:lstStyle/>
                    <a:p>
                      <a:r>
                        <a:rPr lang="en-US" sz="1400" b="1" dirty="0">
                          <a:solidFill>
                            <a:schemeClr val="tx1"/>
                          </a:solidFill>
                          <a:latin typeface="Poppins" panose="00000500000000000000" pitchFamily="2" charset="0"/>
                          <a:cs typeface="Poppins" panose="00000500000000000000" pitchFamily="2" charset="0"/>
                        </a:rPr>
                        <a:t>Sole proprietorship</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1400" b="0" i="0" u="none" strike="noStrike" dirty="0">
                          <a:solidFill>
                            <a:srgbClr val="000000"/>
                          </a:solidFill>
                          <a:effectLst/>
                          <a:latin typeface="Poppins" panose="00000500000000000000" pitchFamily="2" charset="0"/>
                          <a:cs typeface="Poppins" panose="00000500000000000000" pitchFamily="2" charset="0"/>
                        </a:rPr>
                        <a:t>A business owned and operated by a single individual, who is personally responsible for all debts and liabilities.</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400" dirty="0">
                          <a:solidFill>
                            <a:schemeClr val="tx1"/>
                          </a:solidFill>
                          <a:latin typeface="Poppins" panose="00000500000000000000" pitchFamily="2" charset="0"/>
                          <a:cs typeface="Poppins" panose="00000500000000000000" pitchFamily="2" charset="0"/>
                        </a:rPr>
                        <a:t>Default if no other entity selected for one person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7042866"/>
                  </a:ext>
                </a:extLst>
              </a:tr>
              <a:tr h="668376">
                <a:tc>
                  <a:txBody>
                    <a:bodyPr/>
                    <a:lstStyle/>
                    <a:p>
                      <a:r>
                        <a:rPr lang="en-US" sz="1400" b="1" dirty="0">
                          <a:solidFill>
                            <a:schemeClr val="tx1"/>
                          </a:solidFill>
                          <a:latin typeface="Poppins" panose="00000500000000000000" pitchFamily="2" charset="0"/>
                          <a:cs typeface="Poppins" panose="00000500000000000000" pitchFamily="2" charset="0"/>
                        </a:rPr>
                        <a:t>Limited Liability Company (LLC)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1400" b="0" i="0" u="none" strike="noStrike" dirty="0">
                          <a:solidFill>
                            <a:srgbClr val="000000"/>
                          </a:solidFill>
                          <a:effectLst/>
                          <a:latin typeface="Poppins" panose="00000500000000000000" pitchFamily="2" charset="0"/>
                          <a:cs typeface="Poppins" panose="00000500000000000000" pitchFamily="2" charset="0"/>
                        </a:rPr>
                        <a:t>A flexible business structure that combines the benefits of pass-through taxation with limited liability protection for its owner.</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3">
                  <a:txBody>
                    <a:bodyPr/>
                    <a:lstStyle/>
                    <a:p>
                      <a:r>
                        <a:rPr lang="en-US" sz="1400" dirty="0">
                          <a:solidFill>
                            <a:schemeClr val="tx1"/>
                          </a:solidFill>
                          <a:latin typeface="Poppins" panose="00000500000000000000" pitchFamily="2" charset="0"/>
                          <a:cs typeface="Poppins" panose="00000500000000000000" pitchFamily="2" charset="0"/>
                        </a:rPr>
                        <a:t>Most common entities for small businesses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00884007"/>
                  </a:ext>
                </a:extLst>
              </a:tr>
              <a:tr h="668376">
                <a:tc>
                  <a:txBody>
                    <a:bodyPr/>
                    <a:lstStyle/>
                    <a:p>
                      <a:r>
                        <a:rPr lang="en-US" sz="1400" b="1" dirty="0">
                          <a:solidFill>
                            <a:schemeClr val="tx1"/>
                          </a:solidFill>
                          <a:latin typeface="Poppins" panose="00000500000000000000" pitchFamily="2" charset="0"/>
                          <a:cs typeface="Poppins" panose="00000500000000000000" pitchFamily="2" charset="0"/>
                        </a:rPr>
                        <a:t>S-Corporation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1400" b="0" i="0" u="none" strike="noStrike" dirty="0">
                          <a:solidFill>
                            <a:srgbClr val="000000"/>
                          </a:solidFill>
                          <a:effectLst/>
                          <a:latin typeface="Poppins" panose="00000500000000000000" pitchFamily="2" charset="0"/>
                          <a:cs typeface="Poppins" panose="00000500000000000000" pitchFamily="2" charset="0"/>
                        </a:rPr>
                        <a:t>A special type of corporation that allows income to be passed through to shareholders to avoid double taxation. Limited to 100 shareholders.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sz="1400" dirty="0">
                        <a:solidFill>
                          <a:schemeClr val="tx1"/>
                        </a:solidFill>
                        <a:latin typeface="Poppins" panose="00000500000000000000" pitchFamily="2" charset="0"/>
                        <a:cs typeface="Poppins" panose="00000500000000000000"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23298535"/>
                  </a:ext>
                </a:extLst>
              </a:tr>
              <a:tr h="668376">
                <a:tc>
                  <a:txBody>
                    <a:bodyPr/>
                    <a:lstStyle/>
                    <a:p>
                      <a:r>
                        <a:rPr lang="en-US" sz="1400" b="1" dirty="0">
                          <a:solidFill>
                            <a:schemeClr val="tx1"/>
                          </a:solidFill>
                          <a:latin typeface="Poppins" panose="00000500000000000000" pitchFamily="2" charset="0"/>
                          <a:cs typeface="Poppins" panose="00000500000000000000" pitchFamily="2" charset="0"/>
                        </a:rPr>
                        <a:t>C-Corporation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1400" b="0" i="0" u="none" strike="noStrike" dirty="0">
                          <a:solidFill>
                            <a:srgbClr val="000000"/>
                          </a:solidFill>
                          <a:effectLst/>
                          <a:latin typeface="Poppins" panose="00000500000000000000" pitchFamily="2" charset="0"/>
                          <a:cs typeface="Poppins" panose="00000500000000000000" pitchFamily="2" charset="0"/>
                        </a:rPr>
                        <a:t>A legal entity that offers liability protection. Subject to double taxation; unlimited growth potential. Ideal entity for venture investment.</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sz="1400" dirty="0">
                        <a:solidFill>
                          <a:schemeClr val="tx1"/>
                        </a:solidFill>
                        <a:latin typeface="Poppins" panose="00000500000000000000" pitchFamily="2" charset="0"/>
                        <a:cs typeface="Poppins" panose="00000500000000000000"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19806627"/>
                  </a:ext>
                </a:extLst>
              </a:tr>
              <a:tr h="668376">
                <a:tc>
                  <a:txBody>
                    <a:bodyPr/>
                    <a:lstStyle/>
                    <a:p>
                      <a:r>
                        <a:rPr lang="en-US" sz="1400" b="1" dirty="0">
                          <a:solidFill>
                            <a:schemeClr val="tx1"/>
                          </a:solidFill>
                          <a:latin typeface="Poppins" panose="00000500000000000000" pitchFamily="2" charset="0"/>
                          <a:cs typeface="Poppins" panose="00000500000000000000" pitchFamily="2" charset="0"/>
                        </a:rPr>
                        <a:t>Limited Partnership (LP)</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1400" b="0" i="0" u="none" strike="noStrike" dirty="0">
                          <a:solidFill>
                            <a:srgbClr val="000000"/>
                          </a:solidFill>
                          <a:effectLst/>
                          <a:latin typeface="Poppins" panose="00000500000000000000" pitchFamily="2" charset="0"/>
                          <a:cs typeface="Poppins" panose="00000500000000000000" pitchFamily="2" charset="0"/>
                        </a:rPr>
                        <a:t>A partnership consisting of at least one general partner and one limited partner, where the limited partner’s liability is limited to their investment in the partnership.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400" dirty="0">
                          <a:solidFill>
                            <a:schemeClr val="tx1"/>
                          </a:solidFill>
                          <a:latin typeface="Poppins" panose="00000500000000000000" pitchFamily="2" charset="0"/>
                          <a:cs typeface="Poppins" panose="00000500000000000000" pitchFamily="2" charset="0"/>
                        </a:rPr>
                        <a:t>Often replaced by LLCs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92657066"/>
                  </a:ext>
                </a:extLst>
              </a:tr>
              <a:tr h="975043">
                <a:tc>
                  <a:txBody>
                    <a:bodyPr/>
                    <a:lstStyle/>
                    <a:p>
                      <a:r>
                        <a:rPr lang="en-US" sz="1400" b="1" dirty="0">
                          <a:solidFill>
                            <a:schemeClr val="tx1"/>
                          </a:solidFill>
                          <a:latin typeface="Poppins" panose="00000500000000000000" pitchFamily="2" charset="0"/>
                          <a:cs typeface="Poppins" panose="00000500000000000000" pitchFamily="2" charset="0"/>
                        </a:rPr>
                        <a:t>General Partnership (GP)</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1400" b="0" i="0" u="none" strike="noStrike" dirty="0">
                          <a:solidFill>
                            <a:srgbClr val="000000"/>
                          </a:solidFill>
                          <a:effectLst/>
                          <a:latin typeface="Poppins" panose="00000500000000000000" pitchFamily="2" charset="0"/>
                          <a:cs typeface="Poppins" panose="00000500000000000000" pitchFamily="2" charset="0"/>
                        </a:rPr>
                        <a:t>A business arrangement in which two or more individuals own, manage and operate a business together, sharing profits and liabilities. No liability protection.</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400" dirty="0">
                          <a:solidFill>
                            <a:schemeClr val="tx1"/>
                          </a:solidFill>
                          <a:latin typeface="Poppins" panose="00000500000000000000" pitchFamily="2" charset="0"/>
                          <a:cs typeface="Poppins" panose="00000500000000000000" pitchFamily="2" charset="0"/>
                        </a:rPr>
                        <a:t>Default if no other entity selected with more than one person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10118002"/>
                  </a:ext>
                </a:extLst>
              </a:tr>
              <a:tr h="668376">
                <a:tc>
                  <a:txBody>
                    <a:bodyPr/>
                    <a:lstStyle/>
                    <a:p>
                      <a:r>
                        <a:rPr lang="en-US" sz="1400" b="1" dirty="0">
                          <a:solidFill>
                            <a:schemeClr val="tx1"/>
                          </a:solidFill>
                          <a:latin typeface="Poppins" panose="00000500000000000000" pitchFamily="2" charset="0"/>
                          <a:cs typeface="Poppins" panose="00000500000000000000" pitchFamily="2" charset="0"/>
                        </a:rPr>
                        <a:t>Limited Liability Partnership (LLP)</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n-US" sz="1400" b="0" i="0" u="none" strike="noStrike" dirty="0">
                          <a:solidFill>
                            <a:srgbClr val="000000"/>
                          </a:solidFill>
                          <a:effectLst/>
                          <a:latin typeface="Poppins" panose="00000500000000000000" pitchFamily="2" charset="0"/>
                          <a:cs typeface="Poppins" panose="00000500000000000000" pitchFamily="2" charset="0"/>
                        </a:rPr>
                        <a:t>Designed for specific professional practices, it is a partnership structure that provides limited liability protection to all partners.</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400" dirty="0">
                          <a:solidFill>
                            <a:schemeClr val="tx1"/>
                          </a:solidFill>
                          <a:latin typeface="Poppins" panose="00000500000000000000" pitchFamily="2" charset="0"/>
                          <a:cs typeface="Poppins" panose="00000500000000000000" pitchFamily="2" charset="0"/>
                        </a:rPr>
                        <a:t>Useful for certain professions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7876769"/>
                  </a:ext>
                </a:extLst>
              </a:tr>
            </a:tbl>
          </a:graphicData>
        </a:graphic>
      </p:graphicFrame>
      <p:sp>
        <p:nvSpPr>
          <p:cNvPr id="5" name="Rectangle 4">
            <a:extLst>
              <a:ext uri="{FF2B5EF4-FFF2-40B4-BE49-F238E27FC236}">
                <a16:creationId xmlns:a16="http://schemas.microsoft.com/office/drawing/2014/main" id="{108A3920-F037-A26D-330C-6604AF5B9250}"/>
              </a:ext>
            </a:extLst>
          </p:cNvPr>
          <p:cNvSpPr/>
          <p:nvPr/>
        </p:nvSpPr>
        <p:spPr>
          <a:xfrm>
            <a:off x="0" y="0"/>
            <a:ext cx="187213" cy="6886564"/>
          </a:xfrm>
          <a:prstGeom prst="rect">
            <a:avLst/>
          </a:prstGeom>
          <a:solidFill>
            <a:schemeClr val="tx1">
              <a:lumMod val="95000"/>
              <a:lumOff val="5000"/>
              <a:alpha val="72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90C7FCF2-DF33-BA6E-D0FB-9F4F44EF5765}"/>
              </a:ext>
            </a:extLst>
          </p:cNvPr>
          <p:cNvSpPr/>
          <p:nvPr/>
        </p:nvSpPr>
        <p:spPr>
          <a:xfrm>
            <a:off x="187213" y="0"/>
            <a:ext cx="8769572" cy="2368296"/>
          </a:xfrm>
          <a:prstGeom prst="rect">
            <a:avLst/>
          </a:prstGeom>
          <a:solidFill>
            <a:schemeClr val="tx1">
              <a:lumMod val="95000"/>
              <a:lumOff val="5000"/>
              <a:alpha val="72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3B275061-8515-A6F0-EFFE-B2ABD0076706}"/>
              </a:ext>
            </a:extLst>
          </p:cNvPr>
          <p:cNvSpPr/>
          <p:nvPr/>
        </p:nvSpPr>
        <p:spPr>
          <a:xfrm>
            <a:off x="187213" y="4370832"/>
            <a:ext cx="8956787" cy="2515732"/>
          </a:xfrm>
          <a:prstGeom prst="rect">
            <a:avLst/>
          </a:prstGeom>
          <a:solidFill>
            <a:schemeClr val="tx1">
              <a:lumMod val="95000"/>
              <a:lumOff val="5000"/>
              <a:alpha val="72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80806B7F-11C1-47C4-27B0-0C5BD28037C9}"/>
              </a:ext>
            </a:extLst>
          </p:cNvPr>
          <p:cNvSpPr/>
          <p:nvPr/>
        </p:nvSpPr>
        <p:spPr>
          <a:xfrm>
            <a:off x="8956786" y="0"/>
            <a:ext cx="187214" cy="5287984"/>
          </a:xfrm>
          <a:prstGeom prst="rect">
            <a:avLst/>
          </a:prstGeom>
          <a:solidFill>
            <a:schemeClr val="tx1">
              <a:lumMod val="95000"/>
              <a:lumOff val="5000"/>
              <a:alpha val="72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D92D1909-3347-E615-A052-615651944FF2}"/>
              </a:ext>
            </a:extLst>
          </p:cNvPr>
          <p:cNvSpPr/>
          <p:nvPr/>
        </p:nvSpPr>
        <p:spPr>
          <a:xfrm>
            <a:off x="1075516" y="321675"/>
            <a:ext cx="7125365" cy="1724946"/>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descr="A blue logo with a couple of people climbing a mountain&#10;&#10;Description automatically generated">
            <a:extLst>
              <a:ext uri="{FF2B5EF4-FFF2-40B4-BE49-F238E27FC236}">
                <a16:creationId xmlns:a16="http://schemas.microsoft.com/office/drawing/2014/main" id="{726E53BB-F82D-3135-90D1-60A8077AE80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34487" y="595238"/>
            <a:ext cx="1509193" cy="1206291"/>
          </a:xfrm>
          <a:prstGeom prst="rect">
            <a:avLst/>
          </a:prstGeom>
        </p:spPr>
      </p:pic>
      <p:sp>
        <p:nvSpPr>
          <p:cNvPr id="11" name="TextBox 10">
            <a:extLst>
              <a:ext uri="{FF2B5EF4-FFF2-40B4-BE49-F238E27FC236}">
                <a16:creationId xmlns:a16="http://schemas.microsoft.com/office/drawing/2014/main" id="{CAD7D1E7-2470-7142-0AB1-85734F7EC3F3}"/>
              </a:ext>
            </a:extLst>
          </p:cNvPr>
          <p:cNvSpPr txBox="1"/>
          <p:nvPr/>
        </p:nvSpPr>
        <p:spPr>
          <a:xfrm>
            <a:off x="3689221" y="511352"/>
            <a:ext cx="3393235" cy="1323439"/>
          </a:xfrm>
          <a:prstGeom prst="rect">
            <a:avLst/>
          </a:prstGeom>
          <a:noFill/>
        </p:spPr>
        <p:txBody>
          <a:bodyPr wrap="square">
            <a:spAutoFit/>
          </a:bodyPr>
          <a:lstStyle/>
          <a:p>
            <a:pPr algn="ctr"/>
            <a:r>
              <a:rPr lang="en-US" sz="1600" b="1" dirty="0">
                <a:solidFill>
                  <a:schemeClr val="tx1"/>
                </a:solidFill>
                <a:latin typeface="Poppins" panose="00000500000000000000" pitchFamily="2" charset="0"/>
                <a:cs typeface="Poppins" panose="00000500000000000000" pitchFamily="2" charset="0"/>
              </a:rPr>
              <a:t>Popular options</a:t>
            </a:r>
          </a:p>
          <a:p>
            <a:pPr algn="ctr"/>
            <a:r>
              <a:rPr lang="en-US" sz="1600" dirty="0">
                <a:latin typeface="Poppins" panose="00000500000000000000" pitchFamily="2" charset="0"/>
                <a:cs typeface="Poppins" panose="00000500000000000000" pitchFamily="2" charset="0"/>
              </a:rPr>
              <a:t>Most small businesses are likely to form as LLCs, S-Corporations, or C-Corporations.</a:t>
            </a:r>
            <a:endParaRPr lang="en-US" sz="1600" dirty="0">
              <a:solidFill>
                <a:schemeClr val="tx1"/>
              </a:solidFill>
              <a:latin typeface="Poppins" panose="00000500000000000000" pitchFamily="2" charset="0"/>
              <a:cs typeface="Poppins" panose="00000500000000000000" pitchFamily="2" charset="0"/>
            </a:endParaRPr>
          </a:p>
        </p:txBody>
      </p:sp>
    </p:spTree>
    <p:extLst>
      <p:ext uri="{BB962C8B-B14F-4D97-AF65-F5344CB8AC3E}">
        <p14:creationId xmlns:p14="http://schemas.microsoft.com/office/powerpoint/2010/main" val="27988736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F4E3C94-9D8A-29E5-02B9-4AE894ACF4B0}"/>
              </a:ext>
            </a:extLst>
          </p:cNvPr>
          <p:cNvSpPr txBox="1"/>
          <p:nvPr/>
        </p:nvSpPr>
        <p:spPr>
          <a:xfrm>
            <a:off x="187213" y="617991"/>
            <a:ext cx="8769573" cy="461665"/>
          </a:xfrm>
          <a:prstGeom prst="rect">
            <a:avLst/>
          </a:prstGeom>
          <a:noFill/>
        </p:spPr>
        <p:txBody>
          <a:bodyPr wrap="square" rtlCol="0">
            <a:spAutoFit/>
          </a:bodyPr>
          <a:lstStyle/>
          <a:p>
            <a:pPr algn="ctr"/>
            <a:r>
              <a:rPr lang="en-US" sz="2400" b="1" dirty="0">
                <a:latin typeface="Poppins" panose="00000500000000000000" pitchFamily="2" charset="0"/>
                <a:cs typeface="Poppins" panose="00000500000000000000" pitchFamily="2" charset="0"/>
              </a:rPr>
              <a:t>Popular business entities</a:t>
            </a:r>
          </a:p>
        </p:txBody>
      </p:sp>
      <p:sp>
        <p:nvSpPr>
          <p:cNvPr id="4" name="TextBox 3">
            <a:extLst>
              <a:ext uri="{FF2B5EF4-FFF2-40B4-BE49-F238E27FC236}">
                <a16:creationId xmlns:a16="http://schemas.microsoft.com/office/drawing/2014/main" id="{CF819E95-7AB0-1963-423C-65CAD429FF7F}"/>
              </a:ext>
            </a:extLst>
          </p:cNvPr>
          <p:cNvSpPr txBox="1"/>
          <p:nvPr/>
        </p:nvSpPr>
        <p:spPr>
          <a:xfrm>
            <a:off x="0" y="0"/>
            <a:ext cx="9144000" cy="461665"/>
          </a:xfrm>
          <a:prstGeom prst="rect">
            <a:avLst/>
          </a:prstGeom>
          <a:gradFill flip="none" rotWithShape="1">
            <a:gsLst>
              <a:gs pos="90000">
                <a:srgbClr val="233973"/>
              </a:gs>
              <a:gs pos="28000">
                <a:srgbClr val="C1CA2F"/>
              </a:gs>
              <a:gs pos="50000">
                <a:srgbClr val="67ACBC"/>
              </a:gs>
              <a:gs pos="76000">
                <a:srgbClr val="558E8E">
                  <a:lumMod val="96000"/>
                  <a:lumOff val="4000"/>
                </a:srgbClr>
              </a:gs>
              <a:gs pos="0">
                <a:srgbClr val="F7AF21"/>
              </a:gs>
            </a:gsLst>
            <a:lin ang="0" scaled="1"/>
            <a:tileRect/>
          </a:gradFill>
        </p:spPr>
        <p:txBody>
          <a:bodyPr wrap="square" rtlCol="0">
            <a:spAutoFit/>
          </a:bodyPr>
          <a:lstStyle/>
          <a:p>
            <a:r>
              <a:rPr lang="en-US" sz="2400" b="1" dirty="0">
                <a:latin typeface="Poppins" panose="00000500000000000000" pitchFamily="2" charset="0"/>
                <a:cs typeface="Poppins" panose="00000500000000000000" pitchFamily="2" charset="0"/>
              </a:rPr>
              <a:t>REACH Hub </a:t>
            </a:r>
            <a:r>
              <a:rPr lang="en-US" sz="2400" dirty="0">
                <a:latin typeface="Poppins" panose="00000500000000000000" pitchFamily="2" charset="0"/>
                <a:cs typeface="Poppins" panose="00000500000000000000" pitchFamily="2" charset="0"/>
              </a:rPr>
              <a:t>| Making it official</a:t>
            </a:r>
          </a:p>
        </p:txBody>
      </p:sp>
      <p:graphicFrame>
        <p:nvGraphicFramePr>
          <p:cNvPr id="3" name="Table 2">
            <a:extLst>
              <a:ext uri="{FF2B5EF4-FFF2-40B4-BE49-F238E27FC236}">
                <a16:creationId xmlns:a16="http://schemas.microsoft.com/office/drawing/2014/main" id="{85391D08-9485-2A4D-8E00-D1A11F238DA0}"/>
              </a:ext>
            </a:extLst>
          </p:cNvPr>
          <p:cNvGraphicFramePr>
            <a:graphicFrameLocks noGrp="1"/>
          </p:cNvGraphicFramePr>
          <p:nvPr>
            <p:extLst>
              <p:ext uri="{D42A27DB-BD31-4B8C-83A1-F6EECF244321}">
                <p14:modId xmlns:p14="http://schemas.microsoft.com/office/powerpoint/2010/main" val="2283736507"/>
              </p:ext>
            </p:extLst>
          </p:nvPr>
        </p:nvGraphicFramePr>
        <p:xfrm>
          <a:off x="187212" y="1235982"/>
          <a:ext cx="8769574" cy="5487474"/>
        </p:xfrm>
        <a:graphic>
          <a:graphicData uri="http://schemas.openxmlformats.org/drawingml/2006/table">
            <a:tbl>
              <a:tblPr firstRow="1" bandRow="1">
                <a:tableStyleId>{5C22544A-7EE6-4342-B048-85BDC9FD1C3A}</a:tableStyleId>
              </a:tblPr>
              <a:tblGrid>
                <a:gridCol w="1449563">
                  <a:extLst>
                    <a:ext uri="{9D8B030D-6E8A-4147-A177-3AD203B41FA5}">
                      <a16:colId xmlns:a16="http://schemas.microsoft.com/office/drawing/2014/main" val="3500107041"/>
                    </a:ext>
                  </a:extLst>
                </a:gridCol>
                <a:gridCol w="2487168">
                  <a:extLst>
                    <a:ext uri="{9D8B030D-6E8A-4147-A177-3AD203B41FA5}">
                      <a16:colId xmlns:a16="http://schemas.microsoft.com/office/drawing/2014/main" val="4066387048"/>
                    </a:ext>
                  </a:extLst>
                </a:gridCol>
                <a:gridCol w="2701273">
                  <a:extLst>
                    <a:ext uri="{9D8B030D-6E8A-4147-A177-3AD203B41FA5}">
                      <a16:colId xmlns:a16="http://schemas.microsoft.com/office/drawing/2014/main" val="1464934467"/>
                    </a:ext>
                  </a:extLst>
                </a:gridCol>
                <a:gridCol w="2131570">
                  <a:extLst>
                    <a:ext uri="{9D8B030D-6E8A-4147-A177-3AD203B41FA5}">
                      <a16:colId xmlns:a16="http://schemas.microsoft.com/office/drawing/2014/main" val="3193466330"/>
                    </a:ext>
                  </a:extLst>
                </a:gridCol>
              </a:tblGrid>
              <a:tr h="345983">
                <a:tc>
                  <a:txBody>
                    <a:bodyPr/>
                    <a:lstStyle/>
                    <a:p>
                      <a:pPr algn="ctr"/>
                      <a:r>
                        <a:rPr lang="en-US" sz="1200" b="0" i="1" dirty="0">
                          <a:solidFill>
                            <a:schemeClr val="tx1"/>
                          </a:solidFill>
                          <a:latin typeface="Poppins" panose="00000500000000000000" pitchFamily="2" charset="0"/>
                          <a:cs typeface="Poppins" panose="00000500000000000000" pitchFamily="2" charset="0"/>
                        </a:rPr>
                        <a:t>Consideration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200" b="0" i="1" dirty="0">
                          <a:solidFill>
                            <a:schemeClr val="tx1"/>
                          </a:solidFill>
                          <a:latin typeface="Poppins" panose="00000500000000000000" pitchFamily="2" charset="0"/>
                          <a:cs typeface="Poppins" panose="00000500000000000000" pitchFamily="2" charset="0"/>
                        </a:rPr>
                        <a:t>Limited Liability Corporation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200" b="0" i="1" dirty="0">
                          <a:solidFill>
                            <a:schemeClr val="tx1"/>
                          </a:solidFill>
                          <a:latin typeface="Poppins" panose="00000500000000000000" pitchFamily="2" charset="0"/>
                          <a:cs typeface="Poppins" panose="00000500000000000000" pitchFamily="2" charset="0"/>
                        </a:rPr>
                        <a:t>S-Corporation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200" b="0" i="1" dirty="0">
                          <a:solidFill>
                            <a:schemeClr val="tx1"/>
                          </a:solidFill>
                          <a:latin typeface="Poppins" panose="00000500000000000000" pitchFamily="2" charset="0"/>
                          <a:cs typeface="Poppins" panose="00000500000000000000" pitchFamily="2" charset="0"/>
                        </a:rPr>
                        <a:t>C-Corporation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79338760"/>
                  </a:ext>
                </a:extLst>
              </a:tr>
              <a:tr h="754872">
                <a:tc>
                  <a:txBody>
                    <a:bodyPr/>
                    <a:lstStyle/>
                    <a:p>
                      <a:r>
                        <a:rPr lang="en-US" sz="1200" b="1" dirty="0">
                          <a:solidFill>
                            <a:schemeClr val="tx1"/>
                          </a:solidFill>
                          <a:latin typeface="Poppins" panose="00000500000000000000" pitchFamily="2" charset="0"/>
                          <a:cs typeface="Poppins" panose="00000500000000000000" pitchFamily="2" charset="0"/>
                        </a:rPr>
                        <a:t>Liability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200" b="0" i="0" kern="1200" dirty="0">
                          <a:solidFill>
                            <a:schemeClr val="tx1"/>
                          </a:solidFill>
                          <a:effectLst/>
                          <a:latin typeface="Poppins" panose="00000500000000000000" pitchFamily="2" charset="0"/>
                          <a:ea typeface="+mn-ea"/>
                          <a:cs typeface="Poppins" panose="00000500000000000000" pitchFamily="2" charset="0"/>
                        </a:rPr>
                        <a:t>Members are protected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Poppins" panose="00000500000000000000" pitchFamily="2" charset="0"/>
                          <a:ea typeface="+mn-ea"/>
                          <a:cs typeface="Poppins" panose="00000500000000000000" pitchFamily="2" charset="0"/>
                        </a:rPr>
                        <a:t>Shareholders are protected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Poppins" panose="00000500000000000000" pitchFamily="2" charset="0"/>
                          <a:ea typeface="+mn-ea"/>
                          <a:cs typeface="Poppins" panose="00000500000000000000" pitchFamily="2" charset="0"/>
                        </a:rPr>
                        <a:t>Shareholders are protected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7042866"/>
                  </a:ext>
                </a:extLst>
              </a:tr>
              <a:tr h="668376">
                <a:tc>
                  <a:txBody>
                    <a:bodyPr/>
                    <a:lstStyle/>
                    <a:p>
                      <a:r>
                        <a:rPr lang="en-US" sz="1200" b="1" dirty="0">
                          <a:solidFill>
                            <a:schemeClr val="tx1"/>
                          </a:solidFill>
                          <a:latin typeface="Poppins" panose="00000500000000000000" pitchFamily="2" charset="0"/>
                          <a:cs typeface="Poppins" panose="00000500000000000000" pitchFamily="2" charset="0"/>
                        </a:rPr>
                        <a:t>Management flexibility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200" b="0" i="0" kern="1200" dirty="0">
                          <a:solidFill>
                            <a:schemeClr val="tx1"/>
                          </a:solidFill>
                          <a:effectLst/>
                          <a:latin typeface="Poppins" panose="00000500000000000000" pitchFamily="2" charset="0"/>
                          <a:ea typeface="+mn-ea"/>
                          <a:cs typeface="Poppins" panose="00000500000000000000" pitchFamily="2" charset="0"/>
                        </a:rPr>
                        <a:t>Variety of management structures</a:t>
                      </a:r>
                      <a:endParaRPr lang="en-US" sz="1200" dirty="0">
                        <a:solidFill>
                          <a:schemeClr val="tx1"/>
                        </a:solidFill>
                        <a:latin typeface="Poppins" panose="00000500000000000000" pitchFamily="2" charset="0"/>
                        <a:cs typeface="Poppins" panose="00000500000000000000"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200" b="0" i="0" kern="1200" dirty="0">
                          <a:solidFill>
                            <a:schemeClr val="tx1"/>
                          </a:solidFill>
                          <a:effectLst/>
                          <a:latin typeface="Poppins" panose="00000500000000000000" pitchFamily="2" charset="0"/>
                          <a:ea typeface="+mn-ea"/>
                          <a:cs typeface="Poppins" panose="00000500000000000000" pitchFamily="2" charset="0"/>
                        </a:rPr>
                        <a:t>Defined by state and federal law</a:t>
                      </a:r>
                      <a:endParaRPr lang="en-US" sz="1200" dirty="0">
                        <a:solidFill>
                          <a:schemeClr val="tx1"/>
                        </a:solidFill>
                        <a:latin typeface="Poppins" panose="00000500000000000000" pitchFamily="2" charset="0"/>
                        <a:cs typeface="Poppins" panose="00000500000000000000"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200" b="0" i="0" kern="1200" dirty="0">
                          <a:solidFill>
                            <a:schemeClr val="tx1"/>
                          </a:solidFill>
                          <a:effectLst/>
                          <a:latin typeface="Poppins" panose="00000500000000000000" pitchFamily="2" charset="0"/>
                          <a:ea typeface="+mn-ea"/>
                          <a:cs typeface="Poppins" panose="00000500000000000000" pitchFamily="2" charset="0"/>
                        </a:rPr>
                        <a:t>Defined by state and federal law</a:t>
                      </a:r>
                      <a:endParaRPr lang="en-US" sz="1200" dirty="0">
                        <a:solidFill>
                          <a:schemeClr val="tx1"/>
                        </a:solidFill>
                        <a:latin typeface="Poppins" panose="00000500000000000000" pitchFamily="2" charset="0"/>
                        <a:cs typeface="Poppins" panose="00000500000000000000"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92657066"/>
                  </a:ext>
                </a:extLst>
              </a:tr>
              <a:tr h="975043">
                <a:tc>
                  <a:txBody>
                    <a:bodyPr/>
                    <a:lstStyle/>
                    <a:p>
                      <a:r>
                        <a:rPr lang="en-US" sz="1200" b="1" dirty="0">
                          <a:solidFill>
                            <a:schemeClr val="tx1"/>
                          </a:solidFill>
                          <a:latin typeface="Poppins" panose="00000500000000000000" pitchFamily="2" charset="0"/>
                          <a:cs typeface="Poppins" panose="00000500000000000000" pitchFamily="2" charset="0"/>
                        </a:rPr>
                        <a:t>Financing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200" b="0" i="0" kern="1200" dirty="0">
                          <a:solidFill>
                            <a:schemeClr val="tx1"/>
                          </a:solidFill>
                          <a:effectLst/>
                          <a:latin typeface="Poppins" panose="00000500000000000000" pitchFamily="2" charset="0"/>
                          <a:ea typeface="+mn-ea"/>
                          <a:cs typeface="Poppins" panose="00000500000000000000" pitchFamily="2" charset="0"/>
                        </a:rPr>
                        <a:t>Gains credibility when applying for loans and grants</a:t>
                      </a:r>
                      <a:endParaRPr lang="en-US" sz="1200" dirty="0">
                        <a:solidFill>
                          <a:schemeClr val="tx1"/>
                        </a:solidFill>
                        <a:latin typeface="Poppins" panose="00000500000000000000" pitchFamily="2" charset="0"/>
                        <a:cs typeface="Poppins" panose="00000500000000000000"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200" b="0" i="0" kern="1200" dirty="0">
                          <a:solidFill>
                            <a:schemeClr val="tx1"/>
                          </a:solidFill>
                          <a:effectLst/>
                          <a:latin typeface="Poppins" panose="00000500000000000000" pitchFamily="2" charset="0"/>
                          <a:ea typeface="+mn-ea"/>
                          <a:cs typeface="Poppins" panose="00000500000000000000" pitchFamily="2" charset="0"/>
                        </a:rPr>
                        <a:t>Can distribute one class of stock to up to 100 people</a:t>
                      </a:r>
                      <a:endParaRPr lang="en-US" sz="1200" dirty="0">
                        <a:solidFill>
                          <a:schemeClr val="tx1"/>
                        </a:solidFill>
                        <a:latin typeface="Poppins" panose="00000500000000000000" pitchFamily="2" charset="0"/>
                        <a:cs typeface="Poppins" panose="00000500000000000000"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200" b="0" i="0" kern="1200" dirty="0">
                          <a:solidFill>
                            <a:schemeClr val="tx1"/>
                          </a:solidFill>
                          <a:effectLst/>
                          <a:latin typeface="Poppins" panose="00000500000000000000" pitchFamily="2" charset="0"/>
                          <a:ea typeface="+mn-ea"/>
                          <a:cs typeface="Poppins" panose="00000500000000000000" pitchFamily="2" charset="0"/>
                        </a:rPr>
                        <a:t>Can issue multiple classes of stock to unlimited shareholders</a:t>
                      </a:r>
                      <a:endParaRPr lang="en-US" sz="1200" dirty="0">
                        <a:solidFill>
                          <a:schemeClr val="tx1"/>
                        </a:solidFill>
                        <a:latin typeface="Poppins" panose="00000500000000000000" pitchFamily="2" charset="0"/>
                        <a:cs typeface="Poppins" panose="00000500000000000000"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99084683"/>
                  </a:ext>
                </a:extLst>
              </a:tr>
              <a:tr h="975043">
                <a:tc>
                  <a:txBody>
                    <a:bodyPr/>
                    <a:lstStyle/>
                    <a:p>
                      <a:r>
                        <a:rPr lang="en-US" sz="1200" b="1" dirty="0">
                          <a:solidFill>
                            <a:schemeClr val="tx1"/>
                          </a:solidFill>
                          <a:latin typeface="Poppins" panose="00000500000000000000" pitchFamily="2" charset="0"/>
                          <a:cs typeface="Poppins" panose="00000500000000000000" pitchFamily="2" charset="0"/>
                        </a:rPr>
                        <a:t>Maintenance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200" b="0" i="0" kern="1200" dirty="0">
                          <a:solidFill>
                            <a:schemeClr val="tx1"/>
                          </a:solidFill>
                          <a:effectLst/>
                          <a:latin typeface="Poppins" panose="00000500000000000000" pitchFamily="2" charset="0"/>
                          <a:ea typeface="+mn-ea"/>
                          <a:cs typeface="Poppins" panose="00000500000000000000" pitchFamily="2" charset="0"/>
                        </a:rPr>
                        <a:t>The easiest entity to maintain with the least amount of formal annual requirements.</a:t>
                      </a:r>
                      <a:endParaRPr lang="en-US" sz="1200" dirty="0">
                        <a:solidFill>
                          <a:schemeClr val="tx1"/>
                        </a:solidFill>
                        <a:latin typeface="Poppins" panose="00000500000000000000" pitchFamily="2" charset="0"/>
                        <a:cs typeface="Poppins" panose="00000500000000000000"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200" b="0" i="0" kern="1200" dirty="0">
                          <a:solidFill>
                            <a:schemeClr val="tx1"/>
                          </a:solidFill>
                          <a:effectLst/>
                          <a:latin typeface="Poppins" panose="00000500000000000000" pitchFamily="2" charset="0"/>
                          <a:ea typeface="+mn-ea"/>
                          <a:cs typeface="Poppins" panose="00000500000000000000" pitchFamily="2" charset="0"/>
                        </a:rPr>
                        <a:t>More formality requirements than for an LLC. Which offers similar advantages. Payroll requirements may create operational overhead.</a:t>
                      </a:r>
                      <a:endParaRPr lang="en-US" sz="1200" dirty="0">
                        <a:solidFill>
                          <a:schemeClr val="tx1"/>
                        </a:solidFill>
                        <a:latin typeface="Poppins" panose="00000500000000000000" pitchFamily="2" charset="0"/>
                        <a:cs typeface="Poppins" panose="00000500000000000000"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Poppins" panose="00000500000000000000" pitchFamily="2" charset="0"/>
                          <a:ea typeface="+mn-ea"/>
                          <a:cs typeface="Poppins" panose="00000500000000000000" pitchFamily="2" charset="0"/>
                        </a:rPr>
                        <a:t>Meetings are required to maintain corporate status. Stock may be sold to raise capital. Requires more complex accounting and potentially more reporting and fees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10118002"/>
                  </a:ext>
                </a:extLst>
              </a:tr>
              <a:tr h="668376">
                <a:tc>
                  <a:txBody>
                    <a:bodyPr/>
                    <a:lstStyle/>
                    <a:p>
                      <a:r>
                        <a:rPr lang="en-US" sz="1200" b="1" dirty="0">
                          <a:solidFill>
                            <a:schemeClr val="tx1"/>
                          </a:solidFill>
                          <a:latin typeface="Poppins" panose="00000500000000000000" pitchFamily="2" charset="0"/>
                          <a:cs typeface="Poppins" panose="00000500000000000000" pitchFamily="2" charset="0"/>
                        </a:rPr>
                        <a:t>Taxation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200" b="0" i="0" kern="1200" dirty="0">
                          <a:solidFill>
                            <a:schemeClr val="tx1"/>
                          </a:solidFill>
                          <a:effectLst/>
                          <a:latin typeface="Poppins" panose="00000500000000000000" pitchFamily="2" charset="0"/>
                          <a:ea typeface="+mn-ea"/>
                          <a:cs typeface="Poppins" panose="00000500000000000000" pitchFamily="2" charset="0"/>
                        </a:rPr>
                        <a:t>Pass-through taxes: Most often, LLC members are taxed on their personal tax returns</a:t>
                      </a:r>
                      <a:endParaRPr lang="en-US" sz="1200" dirty="0">
                        <a:solidFill>
                          <a:schemeClr val="tx1"/>
                        </a:solidFill>
                        <a:latin typeface="Poppins" panose="00000500000000000000" pitchFamily="2" charset="0"/>
                        <a:cs typeface="Poppins" panose="00000500000000000000"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200" b="0" i="0" kern="1200" dirty="0">
                          <a:solidFill>
                            <a:schemeClr val="tx1"/>
                          </a:solidFill>
                          <a:effectLst/>
                          <a:latin typeface="Poppins" panose="00000500000000000000" pitchFamily="2" charset="0"/>
                          <a:ea typeface="+mn-ea"/>
                          <a:cs typeface="Poppins" panose="00000500000000000000" pitchFamily="2" charset="0"/>
                        </a:rPr>
                        <a:t>Pass-through taxes:  shareholders are taxed on their personal tax returns</a:t>
                      </a:r>
                    </a:p>
                    <a:p>
                      <a:pPr algn="ctr"/>
                      <a:r>
                        <a:rPr lang="en-US" sz="1200" b="0" i="0" kern="1200" dirty="0">
                          <a:solidFill>
                            <a:schemeClr val="tx1"/>
                          </a:solidFill>
                          <a:effectLst/>
                          <a:latin typeface="Poppins" panose="00000500000000000000" pitchFamily="2" charset="0"/>
                          <a:ea typeface="+mn-ea"/>
                          <a:cs typeface="Poppins" panose="00000500000000000000" pitchFamily="2" charset="0"/>
                        </a:rPr>
                        <a:t>More expensive than LLC or sole proprietorship, but offers potential tax savings.</a:t>
                      </a:r>
                      <a:endParaRPr lang="en-US" sz="1200" dirty="0">
                        <a:solidFill>
                          <a:schemeClr val="tx1"/>
                        </a:solidFill>
                        <a:latin typeface="Poppins" panose="00000500000000000000" pitchFamily="2" charset="0"/>
                        <a:cs typeface="Poppins" panose="00000500000000000000"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200" b="0" i="0" kern="1200" dirty="0">
                          <a:solidFill>
                            <a:schemeClr val="tx1"/>
                          </a:solidFill>
                          <a:effectLst/>
                          <a:latin typeface="Poppins" panose="00000500000000000000" pitchFamily="2" charset="0"/>
                          <a:ea typeface="+mn-ea"/>
                          <a:cs typeface="Poppins" panose="00000500000000000000" pitchFamily="2" charset="0"/>
                        </a:rPr>
                        <a:t>Double taxation: C-corp income is taxed at the corporate level first, then again at the personal level</a:t>
                      </a:r>
                      <a:endParaRPr lang="en-US" sz="1200" dirty="0">
                        <a:solidFill>
                          <a:schemeClr val="tx1"/>
                        </a:solidFill>
                        <a:latin typeface="Poppins" panose="00000500000000000000" pitchFamily="2" charset="0"/>
                        <a:cs typeface="Poppins" panose="00000500000000000000"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7876769"/>
                  </a:ext>
                </a:extLst>
              </a:tr>
            </a:tbl>
          </a:graphicData>
        </a:graphic>
      </p:graphicFrame>
    </p:spTree>
    <p:extLst>
      <p:ext uri="{BB962C8B-B14F-4D97-AF65-F5344CB8AC3E}">
        <p14:creationId xmlns:p14="http://schemas.microsoft.com/office/powerpoint/2010/main" val="27057742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F4E3C94-9D8A-29E5-02B9-4AE894ACF4B0}"/>
              </a:ext>
            </a:extLst>
          </p:cNvPr>
          <p:cNvSpPr txBox="1"/>
          <p:nvPr/>
        </p:nvSpPr>
        <p:spPr>
          <a:xfrm>
            <a:off x="187213" y="617991"/>
            <a:ext cx="8769573" cy="461665"/>
          </a:xfrm>
          <a:prstGeom prst="rect">
            <a:avLst/>
          </a:prstGeom>
          <a:noFill/>
        </p:spPr>
        <p:txBody>
          <a:bodyPr wrap="square" rtlCol="0">
            <a:spAutoFit/>
          </a:bodyPr>
          <a:lstStyle/>
          <a:p>
            <a:pPr algn="ctr"/>
            <a:r>
              <a:rPr lang="en-US" sz="2400" b="1" dirty="0">
                <a:latin typeface="Poppins" panose="00000500000000000000" pitchFamily="2" charset="0"/>
                <a:cs typeface="Poppins" panose="00000500000000000000" pitchFamily="2" charset="0"/>
              </a:rPr>
              <a:t>S-Corp Tax Status for LLCs</a:t>
            </a:r>
          </a:p>
        </p:txBody>
      </p:sp>
      <p:sp>
        <p:nvSpPr>
          <p:cNvPr id="4" name="TextBox 3">
            <a:extLst>
              <a:ext uri="{FF2B5EF4-FFF2-40B4-BE49-F238E27FC236}">
                <a16:creationId xmlns:a16="http://schemas.microsoft.com/office/drawing/2014/main" id="{CF819E95-7AB0-1963-423C-65CAD429FF7F}"/>
              </a:ext>
            </a:extLst>
          </p:cNvPr>
          <p:cNvSpPr txBox="1"/>
          <p:nvPr/>
        </p:nvSpPr>
        <p:spPr>
          <a:xfrm>
            <a:off x="0" y="0"/>
            <a:ext cx="9144000" cy="461665"/>
          </a:xfrm>
          <a:prstGeom prst="rect">
            <a:avLst/>
          </a:prstGeom>
          <a:gradFill flip="none" rotWithShape="1">
            <a:gsLst>
              <a:gs pos="90000">
                <a:srgbClr val="233973"/>
              </a:gs>
              <a:gs pos="28000">
                <a:srgbClr val="C1CA2F"/>
              </a:gs>
              <a:gs pos="50000">
                <a:srgbClr val="67ACBC"/>
              </a:gs>
              <a:gs pos="76000">
                <a:srgbClr val="558E8E">
                  <a:lumMod val="96000"/>
                  <a:lumOff val="4000"/>
                </a:srgbClr>
              </a:gs>
              <a:gs pos="0">
                <a:srgbClr val="F7AF21"/>
              </a:gs>
            </a:gsLst>
            <a:lin ang="0" scaled="1"/>
            <a:tileRect/>
          </a:gradFill>
        </p:spPr>
        <p:txBody>
          <a:bodyPr wrap="square" rtlCol="0">
            <a:spAutoFit/>
          </a:bodyPr>
          <a:lstStyle/>
          <a:p>
            <a:r>
              <a:rPr lang="en-US" sz="2400" b="1" dirty="0">
                <a:latin typeface="Poppins" panose="00000500000000000000" pitchFamily="2" charset="0"/>
                <a:cs typeface="Poppins" panose="00000500000000000000" pitchFamily="2" charset="0"/>
              </a:rPr>
              <a:t>REACH Hub </a:t>
            </a:r>
            <a:r>
              <a:rPr lang="en-US" sz="2400" dirty="0">
                <a:latin typeface="Poppins" panose="00000500000000000000" pitchFamily="2" charset="0"/>
                <a:cs typeface="Poppins" panose="00000500000000000000" pitchFamily="2" charset="0"/>
              </a:rPr>
              <a:t>| Making it official</a:t>
            </a:r>
          </a:p>
        </p:txBody>
      </p:sp>
      <p:sp>
        <p:nvSpPr>
          <p:cNvPr id="7" name="TextBox 6">
            <a:extLst>
              <a:ext uri="{FF2B5EF4-FFF2-40B4-BE49-F238E27FC236}">
                <a16:creationId xmlns:a16="http://schemas.microsoft.com/office/drawing/2014/main" id="{746DE387-636F-2E58-F910-ED04C7EA5A21}"/>
              </a:ext>
            </a:extLst>
          </p:cNvPr>
          <p:cNvSpPr txBox="1"/>
          <p:nvPr/>
        </p:nvSpPr>
        <p:spPr>
          <a:xfrm>
            <a:off x="187214" y="1456968"/>
            <a:ext cx="3674104" cy="5001369"/>
          </a:xfrm>
          <a:prstGeom prst="rect">
            <a:avLst/>
          </a:prstGeom>
          <a:noFill/>
        </p:spPr>
        <p:txBody>
          <a:bodyPr wrap="square">
            <a:spAutoFit/>
          </a:bodyPr>
          <a:lstStyle/>
          <a:p>
            <a:r>
              <a:rPr lang="en-US" sz="1400" b="1" dirty="0">
                <a:latin typeface="Poppins" panose="00000500000000000000" pitchFamily="2" charset="0"/>
                <a:cs typeface="Poppins" panose="00000500000000000000" pitchFamily="2" charset="0"/>
              </a:rPr>
              <a:t>S-Corps  Get Self-Employment Tax Savings</a:t>
            </a:r>
          </a:p>
          <a:p>
            <a:endParaRPr lang="en-US" sz="1400" dirty="0">
              <a:latin typeface="Poppins" panose="00000500000000000000" pitchFamily="2" charset="0"/>
              <a:cs typeface="Poppins" panose="00000500000000000000" pitchFamily="2" charset="0"/>
            </a:endParaRPr>
          </a:p>
          <a:p>
            <a:pPr>
              <a:spcBef>
                <a:spcPts val="600"/>
              </a:spcBef>
            </a:pPr>
            <a:r>
              <a:rPr lang="en-US" sz="1400" dirty="0">
                <a:latin typeface="Poppins" panose="00000500000000000000" pitchFamily="2" charset="0"/>
                <a:cs typeface="Poppins" panose="00000500000000000000" pitchFamily="2" charset="0"/>
              </a:rPr>
              <a:t>S-Corp offer potential savings on </a:t>
            </a:r>
            <a:r>
              <a:rPr lang="en-US" sz="1400" b="1" dirty="0">
                <a:latin typeface="Poppins" panose="00000500000000000000" pitchFamily="2" charset="0"/>
                <a:cs typeface="Poppins" panose="00000500000000000000" pitchFamily="2" charset="0"/>
              </a:rPr>
              <a:t>self-employment taxes</a:t>
            </a:r>
            <a:r>
              <a:rPr lang="en-US" sz="1400" dirty="0">
                <a:latin typeface="Poppins" panose="00000500000000000000" pitchFamily="2" charset="0"/>
                <a:cs typeface="Poppins" panose="00000500000000000000" pitchFamily="2" charset="0"/>
              </a:rPr>
              <a:t>. </a:t>
            </a:r>
          </a:p>
          <a:p>
            <a:pPr marL="285750" indent="-285750">
              <a:spcBef>
                <a:spcPts val="600"/>
              </a:spcBef>
              <a:buFont typeface="Arial" panose="020B0604020202020204" pitchFamily="34" charset="0"/>
              <a:buChar char="•"/>
            </a:pPr>
            <a:r>
              <a:rPr lang="en-US" sz="1400" dirty="0">
                <a:latin typeface="Poppins" panose="00000500000000000000" pitchFamily="2" charset="0"/>
                <a:cs typeface="Poppins" panose="00000500000000000000" pitchFamily="2" charset="0"/>
              </a:rPr>
              <a:t>In an S-Corp, shareholders who work in the business must be paid a "reasonable salary" for the work they do. </a:t>
            </a:r>
          </a:p>
          <a:p>
            <a:pPr marL="285750" indent="-285750">
              <a:spcBef>
                <a:spcPts val="600"/>
              </a:spcBef>
              <a:buFont typeface="Arial" panose="020B0604020202020204" pitchFamily="34" charset="0"/>
              <a:buChar char="•"/>
            </a:pPr>
            <a:r>
              <a:rPr lang="en-US" sz="1400" dirty="0">
                <a:latin typeface="Poppins" panose="00000500000000000000" pitchFamily="2" charset="0"/>
                <a:cs typeface="Poppins" panose="00000500000000000000" pitchFamily="2" charset="0"/>
              </a:rPr>
              <a:t>This salary is subject to employment taxes (Social Security and Medicare totaling ~15.3% ), but any additional profits distributed to shareholders as dividends are </a:t>
            </a:r>
            <a:r>
              <a:rPr lang="en-US" sz="1400" b="1" dirty="0">
                <a:latin typeface="Poppins" panose="00000500000000000000" pitchFamily="2" charset="0"/>
                <a:cs typeface="Poppins" panose="00000500000000000000" pitchFamily="2" charset="0"/>
              </a:rPr>
              <a:t>not</a:t>
            </a:r>
            <a:r>
              <a:rPr lang="en-US" sz="1400" dirty="0">
                <a:latin typeface="Poppins" panose="00000500000000000000" pitchFamily="2" charset="0"/>
                <a:cs typeface="Poppins" panose="00000500000000000000" pitchFamily="2" charset="0"/>
              </a:rPr>
              <a:t> subject to self-employment taxes.</a:t>
            </a:r>
          </a:p>
          <a:p>
            <a:pPr>
              <a:spcBef>
                <a:spcPts val="600"/>
              </a:spcBef>
            </a:pPr>
            <a:endParaRPr lang="en-US" sz="1400" dirty="0">
              <a:latin typeface="Poppins" panose="00000500000000000000" pitchFamily="2" charset="0"/>
              <a:cs typeface="Poppins" panose="00000500000000000000" pitchFamily="2" charset="0"/>
            </a:endParaRPr>
          </a:p>
          <a:p>
            <a:pPr>
              <a:spcBef>
                <a:spcPts val="600"/>
              </a:spcBef>
            </a:pPr>
            <a:r>
              <a:rPr lang="en-US" sz="1400" dirty="0">
                <a:latin typeface="Poppins" panose="00000500000000000000" pitchFamily="2" charset="0"/>
                <a:cs typeface="Poppins" panose="00000500000000000000" pitchFamily="2" charset="0"/>
              </a:rPr>
              <a:t>In contrast, in a traditional </a:t>
            </a:r>
            <a:r>
              <a:rPr lang="en-US" sz="1400" b="1" dirty="0">
                <a:latin typeface="Poppins" panose="00000500000000000000" pitchFamily="2" charset="0"/>
                <a:cs typeface="Poppins" panose="00000500000000000000" pitchFamily="2" charset="0"/>
              </a:rPr>
              <a:t>LLC</a:t>
            </a:r>
            <a:r>
              <a:rPr lang="en-US" sz="1400" dirty="0">
                <a:latin typeface="Poppins" panose="00000500000000000000" pitchFamily="2" charset="0"/>
                <a:cs typeface="Poppins" panose="00000500000000000000" pitchFamily="2" charset="0"/>
              </a:rPr>
              <a:t>, all members must pay self-employment taxes on their entire share of the LLC's profits, even if those profits are reinvested into the business.</a:t>
            </a:r>
          </a:p>
        </p:txBody>
      </p:sp>
      <p:sp>
        <p:nvSpPr>
          <p:cNvPr id="8" name="Isosceles Triangle 7">
            <a:extLst>
              <a:ext uri="{FF2B5EF4-FFF2-40B4-BE49-F238E27FC236}">
                <a16:creationId xmlns:a16="http://schemas.microsoft.com/office/drawing/2014/main" id="{529D2FBB-230F-92B9-0D75-0255AC1FC6A4}"/>
              </a:ext>
            </a:extLst>
          </p:cNvPr>
          <p:cNvSpPr/>
          <p:nvPr/>
        </p:nvSpPr>
        <p:spPr>
          <a:xfrm rot="5400000">
            <a:off x="2053944" y="3593874"/>
            <a:ext cx="4723037" cy="727556"/>
          </a:xfrm>
          <a:prstGeom prst="triangle">
            <a:avLst/>
          </a:prstGeom>
          <a:solidFill>
            <a:schemeClr val="bg2">
              <a:lumMod val="9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600" dirty="0">
              <a:solidFill>
                <a:srgbClr val="233973"/>
              </a:solidFill>
              <a:latin typeface="Poppins" panose="00000500000000000000" pitchFamily="2" charset="0"/>
              <a:cs typeface="Poppins" panose="00000500000000000000" pitchFamily="2" charset="0"/>
            </a:endParaRPr>
          </a:p>
        </p:txBody>
      </p:sp>
      <p:sp>
        <p:nvSpPr>
          <p:cNvPr id="9" name="TextBox 8">
            <a:extLst>
              <a:ext uri="{FF2B5EF4-FFF2-40B4-BE49-F238E27FC236}">
                <a16:creationId xmlns:a16="http://schemas.microsoft.com/office/drawing/2014/main" id="{DBE00C6B-E137-1507-9F61-CA6AF671D28B}"/>
              </a:ext>
            </a:extLst>
          </p:cNvPr>
          <p:cNvSpPr txBox="1"/>
          <p:nvPr/>
        </p:nvSpPr>
        <p:spPr>
          <a:xfrm>
            <a:off x="5085848" y="1957104"/>
            <a:ext cx="3674104" cy="4001095"/>
          </a:xfrm>
          <a:prstGeom prst="rect">
            <a:avLst/>
          </a:prstGeom>
          <a:noFill/>
        </p:spPr>
        <p:txBody>
          <a:bodyPr wrap="square">
            <a:spAutoFit/>
          </a:bodyPr>
          <a:lstStyle/>
          <a:p>
            <a:r>
              <a:rPr lang="en-US" sz="1400" b="1" dirty="0">
                <a:latin typeface="Poppins" panose="00000500000000000000" pitchFamily="2" charset="0"/>
                <a:cs typeface="Poppins" panose="00000500000000000000" pitchFamily="2" charset="0"/>
              </a:rPr>
              <a:t>File Form 2553 to Elect S-Corp Tax Status</a:t>
            </a:r>
            <a:endParaRPr lang="en-US" sz="1400" dirty="0">
              <a:latin typeface="Poppins" panose="00000500000000000000" pitchFamily="2" charset="0"/>
              <a:cs typeface="Poppins" panose="00000500000000000000" pitchFamily="2" charset="0"/>
            </a:endParaRPr>
          </a:p>
          <a:p>
            <a:pPr marL="166688" indent="-166688">
              <a:spcBef>
                <a:spcPts val="600"/>
              </a:spcBef>
              <a:buFont typeface="Arial" panose="020B0604020202020204" pitchFamily="34" charset="0"/>
              <a:buChar char="•"/>
            </a:pPr>
            <a:r>
              <a:rPr lang="en-US" sz="1400" dirty="0">
                <a:latin typeface="Poppins" panose="00000500000000000000" pitchFamily="2" charset="0"/>
                <a:cs typeface="Poppins" panose="00000500000000000000" pitchFamily="2" charset="0"/>
              </a:rPr>
              <a:t>File IRS Form 2553, Election by a Small Business Corporation, with the IRS.</a:t>
            </a:r>
          </a:p>
          <a:p>
            <a:pPr marL="166688" indent="-166688">
              <a:spcBef>
                <a:spcPts val="600"/>
              </a:spcBef>
              <a:buFont typeface="Arial" panose="020B0604020202020204" pitchFamily="34" charset="0"/>
              <a:buChar char="•"/>
            </a:pPr>
            <a:r>
              <a:rPr lang="en-US" sz="1400" dirty="0">
                <a:latin typeface="Poppins" panose="00000500000000000000" pitchFamily="2" charset="0"/>
                <a:cs typeface="Poppins" panose="00000500000000000000" pitchFamily="2" charset="0"/>
              </a:rPr>
              <a:t>File within 75 days of forming the LLC or within 75 days of the start of the tax year in which you want S-Corp status to take effect.</a:t>
            </a:r>
          </a:p>
          <a:p>
            <a:pPr marL="166688" indent="-166688">
              <a:spcBef>
                <a:spcPts val="600"/>
              </a:spcBef>
              <a:buFont typeface="Arial" panose="020B0604020202020204" pitchFamily="34" charset="0"/>
              <a:buChar char="•"/>
            </a:pPr>
            <a:endParaRPr lang="en-US" sz="1400" dirty="0">
              <a:latin typeface="Poppins" panose="00000500000000000000" pitchFamily="2" charset="0"/>
              <a:cs typeface="Poppins" panose="00000500000000000000" pitchFamily="2" charset="0"/>
            </a:endParaRPr>
          </a:p>
          <a:p>
            <a:pPr>
              <a:spcBef>
                <a:spcPts val="600"/>
              </a:spcBef>
            </a:pPr>
            <a:r>
              <a:rPr lang="en-US" sz="1400" b="1" dirty="0">
                <a:latin typeface="Poppins" panose="00000500000000000000" pitchFamily="2" charset="0"/>
                <a:cs typeface="Poppins" panose="00000500000000000000" pitchFamily="2" charset="0"/>
              </a:rPr>
              <a:t>File Necessary Tax Forms and Reports</a:t>
            </a:r>
            <a:endParaRPr lang="en-US" sz="1400" dirty="0">
              <a:latin typeface="Poppins" panose="00000500000000000000" pitchFamily="2" charset="0"/>
              <a:cs typeface="Poppins" panose="00000500000000000000" pitchFamily="2" charset="0"/>
            </a:endParaRPr>
          </a:p>
          <a:p>
            <a:pPr marL="234950" indent="-234950">
              <a:spcBef>
                <a:spcPts val="600"/>
              </a:spcBef>
              <a:buFont typeface="Arial" panose="020B0604020202020204" pitchFamily="34" charset="0"/>
              <a:buChar char="•"/>
            </a:pPr>
            <a:r>
              <a:rPr lang="en-US" sz="1400" dirty="0">
                <a:latin typeface="Poppins" panose="00000500000000000000" pitchFamily="2" charset="0"/>
                <a:cs typeface="Poppins" panose="00000500000000000000" pitchFamily="2" charset="0"/>
              </a:rPr>
              <a:t>File </a:t>
            </a:r>
            <a:r>
              <a:rPr lang="en-US" sz="1400" b="1" dirty="0">
                <a:latin typeface="Poppins" panose="00000500000000000000" pitchFamily="2" charset="0"/>
                <a:cs typeface="Poppins" panose="00000500000000000000" pitchFamily="2" charset="0"/>
              </a:rPr>
              <a:t>Form 1120-S</a:t>
            </a:r>
            <a:r>
              <a:rPr lang="en-US" sz="1400" dirty="0">
                <a:latin typeface="Poppins" panose="00000500000000000000" pitchFamily="2" charset="0"/>
                <a:cs typeface="Poppins" panose="00000500000000000000" pitchFamily="2" charset="0"/>
              </a:rPr>
              <a:t> with the IRS annually (the tax return for an S-Corporation).</a:t>
            </a:r>
          </a:p>
          <a:p>
            <a:pPr marL="234950" indent="-234950">
              <a:spcBef>
                <a:spcPts val="600"/>
              </a:spcBef>
              <a:buFont typeface="Arial" panose="020B0604020202020204" pitchFamily="34" charset="0"/>
              <a:buChar char="•"/>
            </a:pPr>
            <a:r>
              <a:rPr lang="en-US" sz="1400" dirty="0">
                <a:latin typeface="Poppins" panose="00000500000000000000" pitchFamily="2" charset="0"/>
                <a:cs typeface="Poppins" panose="00000500000000000000" pitchFamily="2" charset="0"/>
              </a:rPr>
              <a:t>Members report business profits and losses on </a:t>
            </a:r>
            <a:r>
              <a:rPr lang="en-US" sz="1400" b="1" dirty="0">
                <a:latin typeface="Poppins" panose="00000500000000000000" pitchFamily="2" charset="0"/>
                <a:cs typeface="Poppins" panose="00000500000000000000" pitchFamily="2" charset="0"/>
              </a:rPr>
              <a:t>Schedule E</a:t>
            </a:r>
            <a:r>
              <a:rPr lang="en-US" sz="1400" dirty="0">
                <a:latin typeface="Poppins" panose="00000500000000000000" pitchFamily="2" charset="0"/>
                <a:cs typeface="Poppins" panose="00000500000000000000" pitchFamily="2" charset="0"/>
              </a:rPr>
              <a:t> of their personal tax returns.</a:t>
            </a:r>
          </a:p>
        </p:txBody>
      </p:sp>
    </p:spTree>
    <p:extLst>
      <p:ext uri="{BB962C8B-B14F-4D97-AF65-F5344CB8AC3E}">
        <p14:creationId xmlns:p14="http://schemas.microsoft.com/office/powerpoint/2010/main" val="15132661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F4E3C94-9D8A-29E5-02B9-4AE894ACF4B0}"/>
              </a:ext>
            </a:extLst>
          </p:cNvPr>
          <p:cNvSpPr txBox="1"/>
          <p:nvPr/>
        </p:nvSpPr>
        <p:spPr>
          <a:xfrm>
            <a:off x="187213" y="617991"/>
            <a:ext cx="8769573" cy="461665"/>
          </a:xfrm>
          <a:prstGeom prst="rect">
            <a:avLst/>
          </a:prstGeom>
          <a:noFill/>
        </p:spPr>
        <p:txBody>
          <a:bodyPr wrap="square" rtlCol="0">
            <a:spAutoFit/>
          </a:bodyPr>
          <a:lstStyle/>
          <a:p>
            <a:pPr algn="ctr"/>
            <a:r>
              <a:rPr lang="en-US" sz="2400" b="1" dirty="0">
                <a:latin typeface="Poppins" panose="00000500000000000000" pitchFamily="2" charset="0"/>
                <a:cs typeface="Poppins" panose="00000500000000000000" pitchFamily="2" charset="0"/>
              </a:rPr>
              <a:t>Converting to a C-Corporation</a:t>
            </a:r>
          </a:p>
        </p:txBody>
      </p:sp>
      <p:sp>
        <p:nvSpPr>
          <p:cNvPr id="4" name="TextBox 3">
            <a:extLst>
              <a:ext uri="{FF2B5EF4-FFF2-40B4-BE49-F238E27FC236}">
                <a16:creationId xmlns:a16="http://schemas.microsoft.com/office/drawing/2014/main" id="{CF819E95-7AB0-1963-423C-65CAD429FF7F}"/>
              </a:ext>
            </a:extLst>
          </p:cNvPr>
          <p:cNvSpPr txBox="1"/>
          <p:nvPr/>
        </p:nvSpPr>
        <p:spPr>
          <a:xfrm>
            <a:off x="0" y="0"/>
            <a:ext cx="9144000" cy="461665"/>
          </a:xfrm>
          <a:prstGeom prst="rect">
            <a:avLst/>
          </a:prstGeom>
          <a:gradFill flip="none" rotWithShape="1">
            <a:gsLst>
              <a:gs pos="90000">
                <a:srgbClr val="233973"/>
              </a:gs>
              <a:gs pos="28000">
                <a:srgbClr val="C1CA2F"/>
              </a:gs>
              <a:gs pos="50000">
                <a:srgbClr val="67ACBC"/>
              </a:gs>
              <a:gs pos="76000">
                <a:srgbClr val="558E8E">
                  <a:lumMod val="96000"/>
                  <a:lumOff val="4000"/>
                </a:srgbClr>
              </a:gs>
              <a:gs pos="0">
                <a:srgbClr val="F7AF21"/>
              </a:gs>
            </a:gsLst>
            <a:lin ang="0" scaled="1"/>
            <a:tileRect/>
          </a:gradFill>
        </p:spPr>
        <p:txBody>
          <a:bodyPr wrap="square" rtlCol="0">
            <a:spAutoFit/>
          </a:bodyPr>
          <a:lstStyle/>
          <a:p>
            <a:r>
              <a:rPr lang="en-US" sz="2400" b="1" dirty="0">
                <a:latin typeface="Poppins" panose="00000500000000000000" pitchFamily="2" charset="0"/>
                <a:cs typeface="Poppins" panose="00000500000000000000" pitchFamily="2" charset="0"/>
              </a:rPr>
              <a:t>REACH Hub </a:t>
            </a:r>
            <a:r>
              <a:rPr lang="en-US" sz="2400" dirty="0">
                <a:latin typeface="Poppins" panose="00000500000000000000" pitchFamily="2" charset="0"/>
                <a:cs typeface="Poppins" panose="00000500000000000000" pitchFamily="2" charset="0"/>
              </a:rPr>
              <a:t>| Making it official</a:t>
            </a:r>
          </a:p>
        </p:txBody>
      </p:sp>
      <p:sp>
        <p:nvSpPr>
          <p:cNvPr id="8" name="Isosceles Triangle 7">
            <a:extLst>
              <a:ext uri="{FF2B5EF4-FFF2-40B4-BE49-F238E27FC236}">
                <a16:creationId xmlns:a16="http://schemas.microsoft.com/office/drawing/2014/main" id="{529D2FBB-230F-92B9-0D75-0255AC1FC6A4}"/>
              </a:ext>
            </a:extLst>
          </p:cNvPr>
          <p:cNvSpPr/>
          <p:nvPr/>
        </p:nvSpPr>
        <p:spPr>
          <a:xfrm>
            <a:off x="6446524" y="1400760"/>
            <a:ext cx="2231801" cy="727556"/>
          </a:xfrm>
          <a:prstGeom prst="triangle">
            <a:avLst/>
          </a:prstGeom>
          <a:solidFill>
            <a:schemeClr val="bg2">
              <a:lumMod val="9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600" dirty="0">
              <a:solidFill>
                <a:srgbClr val="233973"/>
              </a:solidFill>
              <a:latin typeface="Poppins" panose="00000500000000000000" pitchFamily="2" charset="0"/>
              <a:cs typeface="Poppins" panose="00000500000000000000" pitchFamily="2" charset="0"/>
            </a:endParaRPr>
          </a:p>
        </p:txBody>
      </p:sp>
      <p:sp>
        <p:nvSpPr>
          <p:cNvPr id="3" name="TextBox 2">
            <a:extLst>
              <a:ext uri="{FF2B5EF4-FFF2-40B4-BE49-F238E27FC236}">
                <a16:creationId xmlns:a16="http://schemas.microsoft.com/office/drawing/2014/main" id="{1DEBF582-09D1-9ABE-EE88-7442A2D3F05A}"/>
              </a:ext>
            </a:extLst>
          </p:cNvPr>
          <p:cNvSpPr txBox="1"/>
          <p:nvPr/>
        </p:nvSpPr>
        <p:spPr>
          <a:xfrm>
            <a:off x="465675" y="1400760"/>
            <a:ext cx="5578510" cy="1200329"/>
          </a:xfrm>
          <a:prstGeom prst="rect">
            <a:avLst/>
          </a:prstGeom>
          <a:noFill/>
        </p:spPr>
        <p:txBody>
          <a:bodyPr wrap="square" rtlCol="0">
            <a:spAutoFit/>
          </a:bodyPr>
          <a:lstStyle/>
          <a:p>
            <a:r>
              <a:rPr lang="en-US" dirty="0">
                <a:latin typeface="Poppins" panose="00000500000000000000" pitchFamily="2" charset="0"/>
                <a:cs typeface="Poppins" panose="00000500000000000000" pitchFamily="2" charset="0"/>
              </a:rPr>
              <a:t>You can change from an LLC or S-Corp to a C-Corp as your company grows (as sometimes demanded by your shareholders and investors). The basic steps are:</a:t>
            </a:r>
          </a:p>
        </p:txBody>
      </p:sp>
      <p:sp>
        <p:nvSpPr>
          <p:cNvPr id="5" name="TextBox 4">
            <a:extLst>
              <a:ext uri="{FF2B5EF4-FFF2-40B4-BE49-F238E27FC236}">
                <a16:creationId xmlns:a16="http://schemas.microsoft.com/office/drawing/2014/main" id="{FE26E9B8-846F-DA28-ED08-0F7258C142AA}"/>
              </a:ext>
            </a:extLst>
          </p:cNvPr>
          <p:cNvSpPr txBox="1"/>
          <p:nvPr/>
        </p:nvSpPr>
        <p:spPr>
          <a:xfrm>
            <a:off x="557114" y="2821037"/>
            <a:ext cx="8272557" cy="3293209"/>
          </a:xfrm>
          <a:prstGeom prst="rect">
            <a:avLst/>
          </a:prstGeom>
          <a:noFill/>
        </p:spPr>
        <p:txBody>
          <a:bodyPr wrap="square">
            <a:spAutoFit/>
          </a:bodyPr>
          <a:lstStyle/>
          <a:p>
            <a:pPr marL="284163" indent="-284163">
              <a:buSzPct val="120000"/>
              <a:buFont typeface="Arial" panose="020B0604020202020204" pitchFamily="34" charset="0"/>
              <a:buChar char="•"/>
            </a:pPr>
            <a:r>
              <a:rPr lang="en-US" sz="1600" dirty="0">
                <a:latin typeface="Poppins" panose="00000500000000000000" pitchFamily="2" charset="0"/>
                <a:cs typeface="Poppins" panose="00000500000000000000" pitchFamily="2" charset="0"/>
              </a:rPr>
              <a:t>Choose a method: statutory conversion (file with the state), statutory merger (merge into a C-corp) or non-statutory conversion (asset transfer).</a:t>
            </a:r>
          </a:p>
          <a:p>
            <a:pPr marL="290513" indent="-290513">
              <a:buSzPct val="120000"/>
              <a:buFont typeface="Arial" panose="020B0604020202020204" pitchFamily="34" charset="0"/>
              <a:buChar char="•"/>
            </a:pPr>
            <a:endParaRPr lang="en-US" sz="1600" dirty="0">
              <a:latin typeface="Poppins" panose="00000500000000000000" pitchFamily="2" charset="0"/>
              <a:cs typeface="Poppins" panose="00000500000000000000" pitchFamily="2" charset="0"/>
            </a:endParaRPr>
          </a:p>
          <a:p>
            <a:pPr marL="290513" indent="-290513">
              <a:buSzPct val="120000"/>
              <a:buFont typeface="Arial" panose="020B0604020202020204" pitchFamily="34" charset="0"/>
              <a:buChar char="•"/>
            </a:pPr>
            <a:r>
              <a:rPr lang="en-US" sz="1600" dirty="0">
                <a:latin typeface="Poppins" panose="00000500000000000000" pitchFamily="2" charset="0"/>
                <a:cs typeface="Poppins" panose="00000500000000000000" pitchFamily="2" charset="0"/>
              </a:rPr>
              <a:t>File necessary documents: Articles of Conversion, Articles of Incorporation.</a:t>
            </a:r>
          </a:p>
          <a:p>
            <a:pPr marL="290513" indent="-290513">
              <a:buSzPct val="120000"/>
              <a:buFont typeface="Arial" panose="020B0604020202020204" pitchFamily="34" charset="0"/>
              <a:buChar char="•"/>
            </a:pPr>
            <a:endParaRPr lang="en-US" sz="1600" dirty="0">
              <a:latin typeface="Poppins" panose="00000500000000000000" pitchFamily="2" charset="0"/>
              <a:cs typeface="Poppins" panose="00000500000000000000" pitchFamily="2" charset="0"/>
            </a:endParaRPr>
          </a:p>
          <a:p>
            <a:pPr marL="290513" indent="-290513">
              <a:buSzPct val="120000"/>
              <a:buFont typeface="Arial" panose="020B0604020202020204" pitchFamily="34" charset="0"/>
              <a:buChar char="•"/>
            </a:pPr>
            <a:r>
              <a:rPr lang="en-US" sz="1600" dirty="0">
                <a:latin typeface="Poppins" panose="00000500000000000000" pitchFamily="2" charset="0"/>
                <a:cs typeface="Poppins" panose="00000500000000000000" pitchFamily="2" charset="0"/>
              </a:rPr>
              <a:t>Handle tax consequences: Use Section 351 if applicable (allows the tax-free transfer of assets and liabilities from the LLC to the C-Corp).</a:t>
            </a:r>
          </a:p>
          <a:p>
            <a:pPr marL="290513" indent="-290513">
              <a:buSzPct val="120000"/>
              <a:buFont typeface="Arial" panose="020B0604020202020204" pitchFamily="34" charset="0"/>
              <a:buChar char="•"/>
            </a:pPr>
            <a:endParaRPr lang="en-US" sz="1600" dirty="0">
              <a:latin typeface="Poppins" panose="00000500000000000000" pitchFamily="2" charset="0"/>
              <a:cs typeface="Poppins" panose="00000500000000000000" pitchFamily="2" charset="0"/>
            </a:endParaRPr>
          </a:p>
          <a:p>
            <a:pPr marL="290513" indent="-290513">
              <a:buSzPct val="120000"/>
              <a:buFont typeface="Arial" panose="020B0604020202020204" pitchFamily="34" charset="0"/>
              <a:buChar char="•"/>
            </a:pPr>
            <a:r>
              <a:rPr lang="en-US" sz="1600" dirty="0">
                <a:latin typeface="Poppins" panose="00000500000000000000" pitchFamily="2" charset="0"/>
                <a:cs typeface="Poppins" panose="00000500000000000000" pitchFamily="2" charset="0"/>
              </a:rPr>
              <a:t>Adopt corporate bylaws and issue stock.</a:t>
            </a:r>
          </a:p>
          <a:p>
            <a:pPr marL="290513" indent="-290513">
              <a:buSzPct val="120000"/>
              <a:buFont typeface="Arial" panose="020B0604020202020204" pitchFamily="34" charset="0"/>
              <a:buChar char="•"/>
            </a:pPr>
            <a:endParaRPr lang="en-US" sz="1600" dirty="0">
              <a:latin typeface="Poppins" panose="00000500000000000000" pitchFamily="2" charset="0"/>
              <a:cs typeface="Poppins" panose="00000500000000000000" pitchFamily="2" charset="0"/>
            </a:endParaRPr>
          </a:p>
          <a:p>
            <a:pPr marL="290513" indent="-290513">
              <a:buSzPct val="120000"/>
              <a:buFont typeface="Arial" panose="020B0604020202020204" pitchFamily="34" charset="0"/>
              <a:buChar char="•"/>
            </a:pPr>
            <a:r>
              <a:rPr lang="en-US" sz="1600" dirty="0">
                <a:latin typeface="Poppins" panose="00000500000000000000" pitchFamily="2" charset="0"/>
                <a:cs typeface="Poppins" panose="00000500000000000000" pitchFamily="2" charset="0"/>
              </a:rPr>
              <a:t>Update stakeholders on the change.</a:t>
            </a:r>
          </a:p>
          <a:p>
            <a:pPr marL="290513" indent="-290513">
              <a:buSzPct val="120000"/>
              <a:buFont typeface="Arial" panose="020B0604020202020204" pitchFamily="34" charset="0"/>
              <a:buChar char="•"/>
            </a:pPr>
            <a:endParaRPr lang="en-US" sz="1600" dirty="0">
              <a:latin typeface="Poppins" panose="00000500000000000000" pitchFamily="2" charset="0"/>
              <a:cs typeface="Poppins" panose="00000500000000000000" pitchFamily="2" charset="0"/>
            </a:endParaRPr>
          </a:p>
          <a:p>
            <a:pPr marL="290513" indent="-290513">
              <a:buSzPct val="120000"/>
              <a:buFont typeface="Arial" panose="020B0604020202020204" pitchFamily="34" charset="0"/>
              <a:buChar char="•"/>
            </a:pPr>
            <a:r>
              <a:rPr lang="en-US" sz="1600" dirty="0">
                <a:latin typeface="Poppins" panose="00000500000000000000" pitchFamily="2" charset="0"/>
                <a:cs typeface="Poppins" panose="00000500000000000000" pitchFamily="2" charset="0"/>
              </a:rPr>
              <a:t>File with the IRS to reflect the new C-Corp structure.</a:t>
            </a:r>
          </a:p>
        </p:txBody>
      </p:sp>
    </p:spTree>
    <p:extLst>
      <p:ext uri="{BB962C8B-B14F-4D97-AF65-F5344CB8AC3E}">
        <p14:creationId xmlns:p14="http://schemas.microsoft.com/office/powerpoint/2010/main" val="7723697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F4E3C94-9D8A-29E5-02B9-4AE894ACF4B0}"/>
              </a:ext>
            </a:extLst>
          </p:cNvPr>
          <p:cNvSpPr txBox="1"/>
          <p:nvPr/>
        </p:nvSpPr>
        <p:spPr>
          <a:xfrm>
            <a:off x="187213" y="617991"/>
            <a:ext cx="8769573" cy="461665"/>
          </a:xfrm>
          <a:prstGeom prst="rect">
            <a:avLst/>
          </a:prstGeom>
          <a:noFill/>
        </p:spPr>
        <p:txBody>
          <a:bodyPr wrap="square" rtlCol="0">
            <a:spAutoFit/>
          </a:bodyPr>
          <a:lstStyle/>
          <a:p>
            <a:pPr algn="ctr"/>
            <a:r>
              <a:rPr lang="en-US" sz="2400" b="1" dirty="0">
                <a:latin typeface="Poppins" panose="00000500000000000000" pitchFamily="2" charset="0"/>
                <a:cs typeface="Poppins" panose="00000500000000000000" pitchFamily="2" charset="0"/>
              </a:rPr>
              <a:t>Location of incorporation</a:t>
            </a:r>
          </a:p>
        </p:txBody>
      </p:sp>
      <p:sp>
        <p:nvSpPr>
          <p:cNvPr id="4" name="TextBox 3">
            <a:extLst>
              <a:ext uri="{FF2B5EF4-FFF2-40B4-BE49-F238E27FC236}">
                <a16:creationId xmlns:a16="http://schemas.microsoft.com/office/drawing/2014/main" id="{CF819E95-7AB0-1963-423C-65CAD429FF7F}"/>
              </a:ext>
            </a:extLst>
          </p:cNvPr>
          <p:cNvSpPr txBox="1"/>
          <p:nvPr/>
        </p:nvSpPr>
        <p:spPr>
          <a:xfrm>
            <a:off x="0" y="0"/>
            <a:ext cx="9144000" cy="461665"/>
          </a:xfrm>
          <a:prstGeom prst="rect">
            <a:avLst/>
          </a:prstGeom>
          <a:gradFill flip="none" rotWithShape="1">
            <a:gsLst>
              <a:gs pos="90000">
                <a:srgbClr val="233973"/>
              </a:gs>
              <a:gs pos="28000">
                <a:srgbClr val="C1CA2F"/>
              </a:gs>
              <a:gs pos="50000">
                <a:srgbClr val="67ACBC"/>
              </a:gs>
              <a:gs pos="76000">
                <a:srgbClr val="558E8E">
                  <a:lumMod val="96000"/>
                  <a:lumOff val="4000"/>
                </a:srgbClr>
              </a:gs>
              <a:gs pos="0">
                <a:srgbClr val="F7AF21"/>
              </a:gs>
            </a:gsLst>
            <a:lin ang="0" scaled="1"/>
            <a:tileRect/>
          </a:gradFill>
        </p:spPr>
        <p:txBody>
          <a:bodyPr wrap="square" rtlCol="0">
            <a:spAutoFit/>
          </a:bodyPr>
          <a:lstStyle/>
          <a:p>
            <a:r>
              <a:rPr lang="en-US" sz="2400" b="1" dirty="0">
                <a:latin typeface="Poppins" panose="00000500000000000000" pitchFamily="2" charset="0"/>
                <a:cs typeface="Poppins" panose="00000500000000000000" pitchFamily="2" charset="0"/>
              </a:rPr>
              <a:t>REACH Hub </a:t>
            </a:r>
            <a:r>
              <a:rPr lang="en-US" sz="2400" dirty="0">
                <a:latin typeface="Poppins" panose="00000500000000000000" pitchFamily="2" charset="0"/>
                <a:cs typeface="Poppins" panose="00000500000000000000" pitchFamily="2" charset="0"/>
              </a:rPr>
              <a:t>| Making it official</a:t>
            </a:r>
          </a:p>
        </p:txBody>
      </p:sp>
      <p:sp>
        <p:nvSpPr>
          <p:cNvPr id="6" name="TextBox 5">
            <a:extLst>
              <a:ext uri="{FF2B5EF4-FFF2-40B4-BE49-F238E27FC236}">
                <a16:creationId xmlns:a16="http://schemas.microsoft.com/office/drawing/2014/main" id="{8109BDC7-0473-07C6-FE87-F7E70972E87D}"/>
              </a:ext>
            </a:extLst>
          </p:cNvPr>
          <p:cNvSpPr txBox="1"/>
          <p:nvPr/>
        </p:nvSpPr>
        <p:spPr>
          <a:xfrm>
            <a:off x="266055" y="1235982"/>
            <a:ext cx="8393313" cy="5363007"/>
          </a:xfrm>
          <a:prstGeom prst="rect">
            <a:avLst/>
          </a:prstGeom>
          <a:noFill/>
        </p:spPr>
        <p:txBody>
          <a:bodyPr wrap="square" rtlCol="0">
            <a:spAutoFit/>
          </a:bodyPr>
          <a:lstStyle/>
          <a:p>
            <a:r>
              <a:rPr lang="en-US" sz="1600" dirty="0">
                <a:latin typeface="Poppins" panose="00000500000000000000" pitchFamily="2" charset="0"/>
                <a:cs typeface="Poppins" panose="00000500000000000000" pitchFamily="2" charset="0"/>
              </a:rPr>
              <a:t>Incorporating a California business in another state, like Nevada, to reduce taxes can seem appealing, but it’s generally not advisable for several reasons:</a:t>
            </a:r>
          </a:p>
          <a:p>
            <a:endParaRPr lang="en-US" sz="1600" dirty="0">
              <a:latin typeface="Poppins" panose="00000500000000000000" pitchFamily="2" charset="0"/>
              <a:cs typeface="Poppins" panose="00000500000000000000" pitchFamily="2" charset="0"/>
            </a:endParaRPr>
          </a:p>
          <a:p>
            <a:pPr>
              <a:spcBef>
                <a:spcPts val="300"/>
              </a:spcBef>
            </a:pPr>
            <a:r>
              <a:rPr lang="en-US" sz="1600" b="1" dirty="0">
                <a:latin typeface="Poppins" panose="00000500000000000000" pitchFamily="2" charset="0"/>
                <a:cs typeface="Poppins" panose="00000500000000000000" pitchFamily="2" charset="0"/>
              </a:rPr>
              <a:t>California Tax Obligations:</a:t>
            </a:r>
          </a:p>
          <a:p>
            <a:pPr marL="231775" indent="-231775">
              <a:spcBef>
                <a:spcPts val="300"/>
              </a:spcBef>
              <a:buFont typeface="Arial" panose="020B0604020202020204" pitchFamily="34" charset="0"/>
              <a:buChar char="•"/>
            </a:pPr>
            <a:endParaRPr lang="en-US" sz="1600" b="1" dirty="0">
              <a:latin typeface="Poppins" panose="00000500000000000000" pitchFamily="2" charset="0"/>
              <a:cs typeface="Poppins" panose="00000500000000000000" pitchFamily="2" charset="0"/>
            </a:endParaRPr>
          </a:p>
          <a:p>
            <a:pPr marL="231775" indent="-231775">
              <a:spcBef>
                <a:spcPts val="300"/>
              </a:spcBef>
              <a:buFont typeface="Arial" panose="020B0604020202020204" pitchFamily="34" charset="0"/>
              <a:buChar char="•"/>
            </a:pPr>
            <a:r>
              <a:rPr lang="en-US" sz="1600" b="1" dirty="0">
                <a:latin typeface="Poppins" panose="00000500000000000000" pitchFamily="2" charset="0"/>
                <a:cs typeface="Poppins" panose="00000500000000000000" pitchFamily="2" charset="0"/>
              </a:rPr>
              <a:t>Franchise Tax: </a:t>
            </a:r>
            <a:r>
              <a:rPr lang="en-US" sz="1600" dirty="0">
                <a:latin typeface="Poppins" panose="00000500000000000000" pitchFamily="2" charset="0"/>
                <a:cs typeface="Poppins" panose="00000500000000000000" pitchFamily="2" charset="0"/>
              </a:rPr>
              <a:t>California imposes a minimum franchise tax on all corporations, including those incorporated in other states but doing business in California. This means you’ll still owe taxes to California, regardless of where you incorporate.</a:t>
            </a:r>
          </a:p>
          <a:p>
            <a:pPr marL="231775" indent="-231775">
              <a:spcBef>
                <a:spcPts val="300"/>
              </a:spcBef>
              <a:buFont typeface="Arial" panose="020B0604020202020204" pitchFamily="34" charset="0"/>
              <a:buChar char="•"/>
            </a:pPr>
            <a:r>
              <a:rPr lang="en-US" sz="1600" b="1" dirty="0">
                <a:latin typeface="Poppins" panose="00000500000000000000" pitchFamily="2" charset="0"/>
                <a:cs typeface="Poppins" panose="00000500000000000000" pitchFamily="2" charset="0"/>
              </a:rPr>
              <a:t>Income Tax</a:t>
            </a:r>
            <a:r>
              <a:rPr lang="en-US" sz="1600" dirty="0">
                <a:latin typeface="Poppins" panose="00000500000000000000" pitchFamily="2" charset="0"/>
                <a:cs typeface="Poppins" panose="00000500000000000000" pitchFamily="2" charset="0"/>
              </a:rPr>
              <a:t>: If the business earns income in California, it will be subject to California income tax.</a:t>
            </a:r>
          </a:p>
          <a:p>
            <a:pPr>
              <a:spcBef>
                <a:spcPts val="300"/>
              </a:spcBef>
              <a:buFont typeface="Arial" panose="020B0604020202020204" pitchFamily="34" charset="0"/>
              <a:buChar char="•"/>
            </a:pPr>
            <a:endParaRPr lang="en-US" sz="1600" dirty="0">
              <a:latin typeface="Poppins" panose="00000500000000000000" pitchFamily="2" charset="0"/>
              <a:cs typeface="Poppins" panose="00000500000000000000" pitchFamily="2" charset="0"/>
            </a:endParaRPr>
          </a:p>
          <a:p>
            <a:pPr>
              <a:spcBef>
                <a:spcPts val="300"/>
              </a:spcBef>
            </a:pPr>
            <a:r>
              <a:rPr lang="en-US" sz="1600" b="1" dirty="0">
                <a:latin typeface="Poppins" panose="00000500000000000000" pitchFamily="2" charset="0"/>
                <a:cs typeface="Poppins" panose="00000500000000000000" pitchFamily="2" charset="0"/>
              </a:rPr>
              <a:t>Compliance Requirements:</a:t>
            </a:r>
          </a:p>
          <a:p>
            <a:pPr marL="231775" indent="-231775">
              <a:spcBef>
                <a:spcPts val="300"/>
              </a:spcBef>
              <a:buFont typeface="Arial" panose="020B0604020202020204" pitchFamily="34" charset="0"/>
              <a:buChar char="•"/>
            </a:pPr>
            <a:endParaRPr lang="en-US" sz="1600" b="1" dirty="0">
              <a:latin typeface="Poppins" panose="00000500000000000000" pitchFamily="2" charset="0"/>
              <a:cs typeface="Poppins" panose="00000500000000000000" pitchFamily="2" charset="0"/>
            </a:endParaRPr>
          </a:p>
          <a:p>
            <a:pPr marL="231775" indent="-231775">
              <a:spcBef>
                <a:spcPts val="300"/>
              </a:spcBef>
              <a:buFont typeface="Arial" panose="020B0604020202020204" pitchFamily="34" charset="0"/>
              <a:buChar char="•"/>
            </a:pPr>
            <a:r>
              <a:rPr lang="en-US" sz="1600" b="1" dirty="0">
                <a:latin typeface="Poppins" panose="00000500000000000000" pitchFamily="2" charset="0"/>
                <a:cs typeface="Poppins" panose="00000500000000000000" pitchFamily="2" charset="0"/>
              </a:rPr>
              <a:t>Foreign Qualification</a:t>
            </a:r>
            <a:r>
              <a:rPr lang="en-US" sz="1600" dirty="0">
                <a:latin typeface="Poppins" panose="00000500000000000000" pitchFamily="2" charset="0"/>
                <a:cs typeface="Poppins" panose="00000500000000000000" pitchFamily="2" charset="0"/>
              </a:rPr>
              <a:t>: If you incorporate in Nevada but operate in California, you'll need to register as a foreign corporation in California. This process involves additional fees and compliance with both states’ regulations.</a:t>
            </a:r>
          </a:p>
          <a:p>
            <a:pPr marL="231775" indent="-231775">
              <a:spcBef>
                <a:spcPts val="300"/>
              </a:spcBef>
              <a:buFont typeface="Arial" panose="020B0604020202020204" pitchFamily="34" charset="0"/>
              <a:buChar char="•"/>
            </a:pPr>
            <a:r>
              <a:rPr lang="en-US" sz="1600" b="1" dirty="0">
                <a:latin typeface="Poppins" panose="00000500000000000000" pitchFamily="2" charset="0"/>
                <a:cs typeface="Poppins" panose="00000500000000000000" pitchFamily="2" charset="0"/>
              </a:rPr>
              <a:t>Increased Complexity</a:t>
            </a:r>
            <a:r>
              <a:rPr lang="en-US" sz="1600" dirty="0">
                <a:latin typeface="Poppins" panose="00000500000000000000" pitchFamily="2" charset="0"/>
                <a:cs typeface="Poppins" panose="00000500000000000000" pitchFamily="2" charset="0"/>
              </a:rPr>
              <a:t>: Managing compliance across two states can be cumbersome and may require additional legal and accounting resources.</a:t>
            </a:r>
          </a:p>
          <a:p>
            <a:endParaRPr lang="en-US" sz="1600" dirty="0">
              <a:latin typeface="Poppins" panose="00000500000000000000" pitchFamily="2" charset="0"/>
              <a:cs typeface="Poppins" panose="00000500000000000000" pitchFamily="2" charset="0"/>
            </a:endParaRPr>
          </a:p>
        </p:txBody>
      </p:sp>
    </p:spTree>
    <p:extLst>
      <p:ext uri="{BB962C8B-B14F-4D97-AF65-F5344CB8AC3E}">
        <p14:creationId xmlns:p14="http://schemas.microsoft.com/office/powerpoint/2010/main" val="33990252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F4E3C94-9D8A-29E5-02B9-4AE894ACF4B0}"/>
              </a:ext>
            </a:extLst>
          </p:cNvPr>
          <p:cNvSpPr txBox="1"/>
          <p:nvPr/>
        </p:nvSpPr>
        <p:spPr>
          <a:xfrm>
            <a:off x="187213" y="617991"/>
            <a:ext cx="8769573" cy="461665"/>
          </a:xfrm>
          <a:prstGeom prst="rect">
            <a:avLst/>
          </a:prstGeom>
          <a:noFill/>
        </p:spPr>
        <p:txBody>
          <a:bodyPr wrap="square" rtlCol="0">
            <a:spAutoFit/>
          </a:bodyPr>
          <a:lstStyle/>
          <a:p>
            <a:pPr algn="ctr"/>
            <a:r>
              <a:rPr lang="en-US" sz="2400" b="1" dirty="0">
                <a:latin typeface="Poppins" panose="00000500000000000000" pitchFamily="2" charset="0"/>
                <a:cs typeface="Poppins" panose="00000500000000000000" pitchFamily="2" charset="0"/>
              </a:rPr>
              <a:t>Location of incorporation – continued</a:t>
            </a:r>
          </a:p>
        </p:txBody>
      </p:sp>
      <p:sp>
        <p:nvSpPr>
          <p:cNvPr id="4" name="TextBox 3">
            <a:extLst>
              <a:ext uri="{FF2B5EF4-FFF2-40B4-BE49-F238E27FC236}">
                <a16:creationId xmlns:a16="http://schemas.microsoft.com/office/drawing/2014/main" id="{CF819E95-7AB0-1963-423C-65CAD429FF7F}"/>
              </a:ext>
            </a:extLst>
          </p:cNvPr>
          <p:cNvSpPr txBox="1"/>
          <p:nvPr/>
        </p:nvSpPr>
        <p:spPr>
          <a:xfrm>
            <a:off x="0" y="0"/>
            <a:ext cx="9144000" cy="461665"/>
          </a:xfrm>
          <a:prstGeom prst="rect">
            <a:avLst/>
          </a:prstGeom>
          <a:gradFill flip="none" rotWithShape="1">
            <a:gsLst>
              <a:gs pos="90000">
                <a:srgbClr val="233973"/>
              </a:gs>
              <a:gs pos="28000">
                <a:srgbClr val="C1CA2F"/>
              </a:gs>
              <a:gs pos="50000">
                <a:srgbClr val="67ACBC"/>
              </a:gs>
              <a:gs pos="76000">
                <a:srgbClr val="558E8E">
                  <a:lumMod val="96000"/>
                  <a:lumOff val="4000"/>
                </a:srgbClr>
              </a:gs>
              <a:gs pos="0">
                <a:srgbClr val="F7AF21"/>
              </a:gs>
            </a:gsLst>
            <a:lin ang="0" scaled="1"/>
            <a:tileRect/>
          </a:gradFill>
        </p:spPr>
        <p:txBody>
          <a:bodyPr wrap="square" rtlCol="0">
            <a:spAutoFit/>
          </a:bodyPr>
          <a:lstStyle/>
          <a:p>
            <a:r>
              <a:rPr lang="en-US" sz="2400" b="1" dirty="0">
                <a:latin typeface="Poppins" panose="00000500000000000000" pitchFamily="2" charset="0"/>
                <a:cs typeface="Poppins" panose="00000500000000000000" pitchFamily="2" charset="0"/>
              </a:rPr>
              <a:t>REACH Hub </a:t>
            </a:r>
            <a:r>
              <a:rPr lang="en-US" sz="2400" dirty="0">
                <a:latin typeface="Poppins" panose="00000500000000000000" pitchFamily="2" charset="0"/>
                <a:cs typeface="Poppins" panose="00000500000000000000" pitchFamily="2" charset="0"/>
              </a:rPr>
              <a:t>| Making it official</a:t>
            </a:r>
          </a:p>
        </p:txBody>
      </p:sp>
      <p:sp>
        <p:nvSpPr>
          <p:cNvPr id="6" name="TextBox 5">
            <a:extLst>
              <a:ext uri="{FF2B5EF4-FFF2-40B4-BE49-F238E27FC236}">
                <a16:creationId xmlns:a16="http://schemas.microsoft.com/office/drawing/2014/main" id="{8109BDC7-0473-07C6-FE87-F7E70972E87D}"/>
              </a:ext>
            </a:extLst>
          </p:cNvPr>
          <p:cNvSpPr txBox="1"/>
          <p:nvPr/>
        </p:nvSpPr>
        <p:spPr>
          <a:xfrm>
            <a:off x="266055" y="1235982"/>
            <a:ext cx="8393313" cy="4524315"/>
          </a:xfrm>
          <a:prstGeom prst="rect">
            <a:avLst/>
          </a:prstGeom>
          <a:noFill/>
        </p:spPr>
        <p:txBody>
          <a:bodyPr wrap="square" rtlCol="0">
            <a:spAutoFit/>
          </a:bodyPr>
          <a:lstStyle/>
          <a:p>
            <a:pPr algn="ctr"/>
            <a:r>
              <a:rPr lang="en-US" sz="1600" b="1" dirty="0">
                <a:latin typeface="Poppins" panose="00000500000000000000" pitchFamily="2" charset="0"/>
                <a:cs typeface="Poppins" panose="00000500000000000000" pitchFamily="2" charset="0"/>
              </a:rPr>
              <a:t>Incorporating your company in Delaware is often tempting</a:t>
            </a:r>
          </a:p>
          <a:p>
            <a:endParaRPr lang="en-US" sz="1600" dirty="0">
              <a:latin typeface="Poppins" panose="00000500000000000000" pitchFamily="2" charset="0"/>
              <a:cs typeface="Poppins" panose="00000500000000000000" pitchFamily="2" charset="0"/>
            </a:endParaRPr>
          </a:p>
          <a:p>
            <a:r>
              <a:rPr lang="en-US" sz="1600" b="1" dirty="0">
                <a:latin typeface="Poppins" panose="00000500000000000000" pitchFamily="2" charset="0"/>
                <a:cs typeface="Poppins" panose="00000500000000000000" pitchFamily="2" charset="0"/>
              </a:rPr>
              <a:t>For most businesses (LLC, S-Corp, and C-Corps)</a:t>
            </a:r>
          </a:p>
          <a:p>
            <a:pPr marL="285750" indent="-285750">
              <a:buFont typeface="Arial" panose="020B0604020202020204" pitchFamily="34" charset="0"/>
              <a:buChar char="•"/>
            </a:pPr>
            <a:endParaRPr lang="en-US" sz="1600" dirty="0">
              <a:latin typeface="Poppins" panose="00000500000000000000" pitchFamily="2" charset="0"/>
              <a:cs typeface="Poppins" panose="00000500000000000000" pitchFamily="2" charset="0"/>
            </a:endParaRPr>
          </a:p>
          <a:p>
            <a:pPr marL="285750" indent="-285750">
              <a:buFont typeface="Arial" panose="020B0604020202020204" pitchFamily="34" charset="0"/>
              <a:buChar char="•"/>
            </a:pPr>
            <a:r>
              <a:rPr lang="en-US" sz="1600" dirty="0">
                <a:latin typeface="Poppins" panose="00000500000000000000" pitchFamily="2" charset="0"/>
                <a:cs typeface="Poppins" panose="00000500000000000000" pitchFamily="2" charset="0"/>
              </a:rPr>
              <a:t>As mentioned above, If your business primarily operates in California, incorporating in California is more straightforward in terms of compliance (e.g., no need to file for a “foreign LLC”)  and (double franchise) tax obligations and offers reduced paperwork.</a:t>
            </a:r>
          </a:p>
          <a:p>
            <a:endParaRPr lang="en-US" sz="1600" dirty="0">
              <a:latin typeface="Poppins" panose="00000500000000000000" pitchFamily="2" charset="0"/>
              <a:cs typeface="Poppins" panose="00000500000000000000" pitchFamily="2" charset="0"/>
            </a:endParaRPr>
          </a:p>
          <a:p>
            <a:pPr marL="285750" indent="-285750">
              <a:buFont typeface="Arial" panose="020B0604020202020204" pitchFamily="34" charset="0"/>
              <a:buChar char="•"/>
            </a:pPr>
            <a:r>
              <a:rPr lang="en-US" sz="1600" dirty="0">
                <a:latin typeface="Poppins" panose="00000500000000000000" pitchFamily="2" charset="0"/>
                <a:cs typeface="Poppins" panose="00000500000000000000" pitchFamily="2" charset="0"/>
              </a:rPr>
              <a:t>Incorporating in Delaware might be useful if you expect to deal with significant business litigation, operate nationwide, or raise venture capital.</a:t>
            </a:r>
          </a:p>
          <a:p>
            <a:endParaRPr lang="en-US" sz="1600" dirty="0">
              <a:latin typeface="Poppins" panose="00000500000000000000" pitchFamily="2" charset="0"/>
              <a:cs typeface="Poppins" panose="00000500000000000000" pitchFamily="2" charset="0"/>
            </a:endParaRPr>
          </a:p>
          <a:p>
            <a:endParaRPr lang="en-US" sz="1600" dirty="0">
              <a:latin typeface="Poppins" panose="00000500000000000000" pitchFamily="2" charset="0"/>
              <a:cs typeface="Poppins" panose="00000500000000000000" pitchFamily="2" charset="0"/>
            </a:endParaRPr>
          </a:p>
          <a:p>
            <a:r>
              <a:rPr lang="en-US" sz="1600" b="1" dirty="0">
                <a:latin typeface="Poppins" panose="00000500000000000000" pitchFamily="2" charset="0"/>
                <a:cs typeface="Poppins" panose="00000500000000000000" pitchFamily="2" charset="0"/>
              </a:rPr>
              <a:t>Incorporating in Delaware is standard practice for VC-backed startups</a:t>
            </a:r>
          </a:p>
          <a:p>
            <a:pPr marL="285750" indent="-285750">
              <a:buFont typeface="Arial" panose="020B0604020202020204" pitchFamily="34" charset="0"/>
              <a:buChar char="•"/>
            </a:pPr>
            <a:endParaRPr lang="en-US" sz="1600" dirty="0">
              <a:latin typeface="Poppins" panose="00000500000000000000" pitchFamily="2" charset="0"/>
              <a:cs typeface="Poppins" panose="00000500000000000000" pitchFamily="2" charset="0"/>
            </a:endParaRPr>
          </a:p>
          <a:p>
            <a:pPr marL="285750" indent="-285750">
              <a:buFont typeface="Arial" panose="020B0604020202020204" pitchFamily="34" charset="0"/>
              <a:buChar char="•"/>
            </a:pPr>
            <a:r>
              <a:rPr lang="en-US" sz="1600" dirty="0">
                <a:latin typeface="Poppins" panose="00000500000000000000" pitchFamily="2" charset="0"/>
                <a:cs typeface="Poppins" panose="00000500000000000000" pitchFamily="2" charset="0"/>
              </a:rPr>
              <a:t>But many C-Corp startups end up incorporating Delaware because they investors demand it.  Investors prefer Delaware for its well-established corporate law. </a:t>
            </a:r>
          </a:p>
        </p:txBody>
      </p:sp>
    </p:spTree>
    <p:extLst>
      <p:ext uri="{BB962C8B-B14F-4D97-AF65-F5344CB8AC3E}">
        <p14:creationId xmlns:p14="http://schemas.microsoft.com/office/powerpoint/2010/main" val="108466434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F94343-CEEC-4386-C023-062BA3B729F4}"/>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CB08D9B0-6C96-6A2C-FB72-644C81ED5ABD}"/>
              </a:ext>
            </a:extLst>
          </p:cNvPr>
          <p:cNvSpPr txBox="1"/>
          <p:nvPr/>
        </p:nvSpPr>
        <p:spPr>
          <a:xfrm>
            <a:off x="187213" y="596545"/>
            <a:ext cx="8769573" cy="5958041"/>
          </a:xfrm>
          <a:prstGeom prst="rect">
            <a:avLst/>
          </a:prstGeom>
          <a:noFill/>
        </p:spPr>
        <p:txBody>
          <a:bodyPr wrap="square" rtlCol="0">
            <a:spAutoFit/>
          </a:bodyPr>
          <a:lstStyle/>
          <a:p>
            <a:pPr algn="ctr"/>
            <a:r>
              <a:rPr lang="en-US" sz="2400" b="1" dirty="0">
                <a:latin typeface="Poppins" panose="00000500000000000000" pitchFamily="2" charset="0"/>
                <a:cs typeface="Poppins" panose="00000500000000000000" pitchFamily="2" charset="0"/>
              </a:rPr>
              <a:t>Overview</a:t>
            </a:r>
            <a:endParaRPr lang="en-US" sz="2000" dirty="0">
              <a:latin typeface="Poppins" panose="00000500000000000000" pitchFamily="2" charset="0"/>
              <a:cs typeface="Poppins" panose="00000500000000000000" pitchFamily="2" charset="0"/>
            </a:endParaRPr>
          </a:p>
          <a:p>
            <a:pPr>
              <a:lnSpc>
                <a:spcPct val="150000"/>
              </a:lnSpc>
            </a:pPr>
            <a:endParaRPr lang="en-US" sz="2000" dirty="0">
              <a:latin typeface="Poppins" panose="00000500000000000000" pitchFamily="2" charset="0"/>
              <a:cs typeface="Poppins" panose="00000500000000000000" pitchFamily="2" charset="0"/>
            </a:endParaRPr>
          </a:p>
          <a:p>
            <a:pPr marL="514350" indent="-514350">
              <a:lnSpc>
                <a:spcPct val="150000"/>
              </a:lnSpc>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How do you officially start a business?</a:t>
            </a:r>
          </a:p>
          <a:p>
            <a:pPr marL="514350" indent="-514350">
              <a:lnSpc>
                <a:spcPct val="150000"/>
              </a:lnSpc>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What types of business structures are there?</a:t>
            </a:r>
          </a:p>
          <a:p>
            <a:pPr marL="514350" indent="-514350">
              <a:lnSpc>
                <a:spcPct val="150000"/>
              </a:lnSpc>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Considerations for popular options</a:t>
            </a:r>
          </a:p>
          <a:p>
            <a:pPr marL="514350" indent="-514350">
              <a:lnSpc>
                <a:spcPct val="150000"/>
              </a:lnSpc>
              <a:buAutoNum type="arabicPeriod"/>
            </a:pPr>
            <a:r>
              <a:rPr lang="en-US" sz="2000" dirty="0">
                <a:latin typeface="Poppins" panose="00000500000000000000" pitchFamily="2" charset="0"/>
                <a:cs typeface="Poppins" panose="00000500000000000000" pitchFamily="2" charset="0"/>
              </a:rPr>
              <a:t>Paperwork for popular options</a:t>
            </a:r>
          </a:p>
          <a:p>
            <a:pPr marL="514350" indent="-514350">
              <a:lnSpc>
                <a:spcPct val="150000"/>
              </a:lnSpc>
              <a:buFontTx/>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Registering your business and licenses/permits</a:t>
            </a:r>
          </a:p>
          <a:p>
            <a:pPr marL="514350" indent="-514350">
              <a:lnSpc>
                <a:spcPct val="150000"/>
              </a:lnSpc>
              <a:buFontTx/>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Examples of registration/licensing/certification</a:t>
            </a:r>
          </a:p>
          <a:p>
            <a:pPr marL="514350" indent="-514350">
              <a:lnSpc>
                <a:spcPct val="150000"/>
              </a:lnSpc>
              <a:buFontTx/>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Certifications</a:t>
            </a:r>
          </a:p>
          <a:p>
            <a:pPr marL="514350" indent="-514350">
              <a:lnSpc>
                <a:spcPct val="150000"/>
              </a:lnSpc>
              <a:buFontTx/>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Working with attorneys</a:t>
            </a:r>
          </a:p>
          <a:p>
            <a:pPr marL="514350" indent="-514350">
              <a:lnSpc>
                <a:spcPct val="150000"/>
              </a:lnSpc>
              <a:buFontTx/>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Establishing a banking relationship</a:t>
            </a:r>
          </a:p>
          <a:p>
            <a:pPr marL="514350" indent="-514350">
              <a:lnSpc>
                <a:spcPct val="150000"/>
              </a:lnSpc>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Summary</a:t>
            </a:r>
          </a:p>
          <a:p>
            <a:pPr marL="514350" indent="-514350">
              <a:lnSpc>
                <a:spcPct val="150000"/>
              </a:lnSpc>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What’s next</a:t>
            </a:r>
          </a:p>
        </p:txBody>
      </p:sp>
      <p:sp>
        <p:nvSpPr>
          <p:cNvPr id="4" name="TextBox 3">
            <a:extLst>
              <a:ext uri="{FF2B5EF4-FFF2-40B4-BE49-F238E27FC236}">
                <a16:creationId xmlns:a16="http://schemas.microsoft.com/office/drawing/2014/main" id="{9F624B86-D9B6-9B6D-6589-DEDFA5B95FEF}"/>
              </a:ext>
            </a:extLst>
          </p:cNvPr>
          <p:cNvSpPr txBox="1"/>
          <p:nvPr/>
        </p:nvSpPr>
        <p:spPr>
          <a:xfrm>
            <a:off x="0" y="0"/>
            <a:ext cx="9144000" cy="461665"/>
          </a:xfrm>
          <a:prstGeom prst="rect">
            <a:avLst/>
          </a:prstGeom>
          <a:gradFill flip="none" rotWithShape="1">
            <a:gsLst>
              <a:gs pos="90000">
                <a:srgbClr val="233973"/>
              </a:gs>
              <a:gs pos="28000">
                <a:srgbClr val="C1CA2F"/>
              </a:gs>
              <a:gs pos="50000">
                <a:srgbClr val="67ACBC"/>
              </a:gs>
              <a:gs pos="76000">
                <a:srgbClr val="558E8E">
                  <a:lumMod val="96000"/>
                  <a:lumOff val="4000"/>
                </a:srgbClr>
              </a:gs>
              <a:gs pos="0">
                <a:srgbClr val="F7AF21"/>
              </a:gs>
            </a:gsLst>
            <a:lin ang="0" scaled="1"/>
            <a:tileRect/>
          </a:gradFill>
        </p:spPr>
        <p:txBody>
          <a:bodyPr wrap="square" rtlCol="0">
            <a:spAutoFit/>
          </a:bodyPr>
          <a:lstStyle/>
          <a:p>
            <a:r>
              <a:rPr lang="en-US" sz="2400" b="1" dirty="0">
                <a:latin typeface="Poppins" panose="00000500000000000000" pitchFamily="2" charset="0"/>
                <a:cs typeface="Poppins" panose="00000500000000000000" pitchFamily="2" charset="0"/>
              </a:rPr>
              <a:t>REACH Hub </a:t>
            </a:r>
            <a:r>
              <a:rPr lang="en-US" sz="2400" dirty="0">
                <a:latin typeface="Poppins" panose="00000500000000000000" pitchFamily="2" charset="0"/>
                <a:cs typeface="Poppins" panose="00000500000000000000" pitchFamily="2" charset="0"/>
              </a:rPr>
              <a:t>| Making it official</a:t>
            </a:r>
          </a:p>
        </p:txBody>
      </p:sp>
    </p:spTree>
    <p:extLst>
      <p:ext uri="{BB962C8B-B14F-4D97-AF65-F5344CB8AC3E}">
        <p14:creationId xmlns:p14="http://schemas.microsoft.com/office/powerpoint/2010/main" val="27139333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6EBBF9A-524C-F517-EF42-2EAD0FC8537D}"/>
              </a:ext>
            </a:extLst>
          </p:cNvPr>
          <p:cNvSpPr txBox="1"/>
          <p:nvPr/>
        </p:nvSpPr>
        <p:spPr>
          <a:xfrm>
            <a:off x="0" y="0"/>
            <a:ext cx="9144000" cy="461665"/>
          </a:xfrm>
          <a:prstGeom prst="rect">
            <a:avLst/>
          </a:prstGeom>
          <a:gradFill flip="none" rotWithShape="1">
            <a:gsLst>
              <a:gs pos="90000">
                <a:srgbClr val="233973"/>
              </a:gs>
              <a:gs pos="28000">
                <a:srgbClr val="C1CA2F"/>
              </a:gs>
              <a:gs pos="50000">
                <a:srgbClr val="67ACBC"/>
              </a:gs>
              <a:gs pos="76000">
                <a:srgbClr val="558E8E">
                  <a:lumMod val="96000"/>
                  <a:lumOff val="4000"/>
                </a:srgbClr>
              </a:gs>
              <a:gs pos="0">
                <a:srgbClr val="F7AF21"/>
              </a:gs>
            </a:gsLst>
            <a:lin ang="0" scaled="1"/>
            <a:tileRect/>
          </a:gradFill>
        </p:spPr>
        <p:txBody>
          <a:bodyPr wrap="square" rtlCol="0">
            <a:spAutoFit/>
          </a:bodyPr>
          <a:lstStyle/>
          <a:p>
            <a:r>
              <a:rPr lang="en-US" sz="2400" b="1" dirty="0">
                <a:latin typeface="Poppins" panose="00000500000000000000" pitchFamily="2" charset="0"/>
                <a:cs typeface="Poppins" panose="00000500000000000000" pitchFamily="2" charset="0"/>
              </a:rPr>
              <a:t>REACH Hub </a:t>
            </a:r>
            <a:r>
              <a:rPr lang="en-US" sz="2400" dirty="0">
                <a:latin typeface="Poppins" panose="00000500000000000000" pitchFamily="2" charset="0"/>
                <a:cs typeface="Poppins" panose="00000500000000000000" pitchFamily="2" charset="0"/>
              </a:rPr>
              <a:t>| Making it official</a:t>
            </a:r>
          </a:p>
        </p:txBody>
      </p:sp>
      <p:sp>
        <p:nvSpPr>
          <p:cNvPr id="2" name="TextBox 1">
            <a:extLst>
              <a:ext uri="{FF2B5EF4-FFF2-40B4-BE49-F238E27FC236}">
                <a16:creationId xmlns:a16="http://schemas.microsoft.com/office/drawing/2014/main" id="{3F4E3C94-9D8A-29E5-02B9-4AE894ACF4B0}"/>
              </a:ext>
            </a:extLst>
          </p:cNvPr>
          <p:cNvSpPr txBox="1"/>
          <p:nvPr/>
        </p:nvSpPr>
        <p:spPr>
          <a:xfrm>
            <a:off x="187213" y="751344"/>
            <a:ext cx="8769573" cy="4062651"/>
          </a:xfrm>
          <a:prstGeom prst="rect">
            <a:avLst/>
          </a:prstGeom>
          <a:noFill/>
        </p:spPr>
        <p:txBody>
          <a:bodyPr wrap="square" rtlCol="0">
            <a:spAutoFit/>
          </a:bodyPr>
          <a:lstStyle/>
          <a:p>
            <a:pPr algn="ctr"/>
            <a:r>
              <a:rPr lang="en-US" sz="2400" b="1" dirty="0">
                <a:latin typeface="Poppins" panose="00000500000000000000" pitchFamily="2" charset="0"/>
                <a:cs typeface="Poppins" panose="00000500000000000000" pitchFamily="2" charset="0"/>
              </a:rPr>
              <a:t>Our approach</a:t>
            </a:r>
            <a:endParaRPr lang="en-US" dirty="0">
              <a:latin typeface="Poppins" panose="00000500000000000000" pitchFamily="2" charset="0"/>
              <a:cs typeface="Poppins" panose="00000500000000000000" pitchFamily="2" charset="0"/>
            </a:endParaRPr>
          </a:p>
          <a:p>
            <a:endParaRPr lang="en-US" dirty="0">
              <a:latin typeface="Poppins" panose="00000500000000000000" pitchFamily="2" charset="0"/>
              <a:cs typeface="Poppins" panose="00000500000000000000" pitchFamily="2" charset="0"/>
            </a:endParaRPr>
          </a:p>
          <a:p>
            <a:r>
              <a:rPr lang="en-US" dirty="0">
                <a:latin typeface="Poppins" panose="00000500000000000000" pitchFamily="2" charset="0"/>
                <a:cs typeface="Poppins" panose="00000500000000000000" pitchFamily="2" charset="0"/>
              </a:rPr>
              <a:t>Throughout the REACH Hub, we aim to ensure that resources SPEAK, that is, that they are:</a:t>
            </a:r>
          </a:p>
          <a:p>
            <a:pPr marL="742950" lvl="1" indent="-285750">
              <a:buFont typeface="Arial" panose="020B0604020202020204" pitchFamily="34" charset="0"/>
              <a:buChar char="•"/>
            </a:pPr>
            <a:endParaRPr lang="en-US" b="1" dirty="0">
              <a:latin typeface="Poppins" panose="00000500000000000000" pitchFamily="2" charset="0"/>
              <a:cs typeface="Poppins" panose="00000500000000000000" pitchFamily="2" charset="0"/>
            </a:endParaRPr>
          </a:p>
          <a:p>
            <a:pPr marL="742950" lvl="1" indent="-285750">
              <a:buFont typeface="Arial" panose="020B0604020202020204" pitchFamily="34" charset="0"/>
              <a:buChar char="•"/>
            </a:pPr>
            <a:r>
              <a:rPr lang="en-US" b="1" dirty="0">
                <a:latin typeface="Poppins" panose="00000500000000000000" pitchFamily="2" charset="0"/>
                <a:cs typeface="Poppins" panose="00000500000000000000" pitchFamily="2" charset="0"/>
              </a:rPr>
              <a:t>Simple</a:t>
            </a:r>
            <a:r>
              <a:rPr lang="en-US" dirty="0">
                <a:latin typeface="Poppins" panose="00000500000000000000" pitchFamily="2" charset="0"/>
                <a:cs typeface="Poppins" panose="00000500000000000000" pitchFamily="2" charset="0"/>
              </a:rPr>
              <a:t> – clear and without unnecessarily complication</a:t>
            </a:r>
            <a:endParaRPr lang="en-US" b="1" dirty="0">
              <a:latin typeface="Poppins" panose="00000500000000000000" pitchFamily="2" charset="0"/>
              <a:cs typeface="Poppins" panose="00000500000000000000" pitchFamily="2" charset="0"/>
            </a:endParaRPr>
          </a:p>
          <a:p>
            <a:pPr marL="742950" lvl="1" indent="-285750">
              <a:buFont typeface="Arial" panose="020B0604020202020204" pitchFamily="34" charset="0"/>
              <a:buChar char="•"/>
            </a:pPr>
            <a:endParaRPr lang="en-US" b="1" dirty="0">
              <a:latin typeface="Poppins" panose="00000500000000000000" pitchFamily="2" charset="0"/>
              <a:cs typeface="Poppins" panose="00000500000000000000" pitchFamily="2" charset="0"/>
            </a:endParaRPr>
          </a:p>
          <a:p>
            <a:pPr marL="742950" lvl="1" indent="-285750">
              <a:buFont typeface="Arial" panose="020B0604020202020204" pitchFamily="34" charset="0"/>
              <a:buChar char="•"/>
            </a:pPr>
            <a:r>
              <a:rPr lang="en-US" b="1" dirty="0">
                <a:latin typeface="Poppins" panose="00000500000000000000" pitchFamily="2" charset="0"/>
                <a:cs typeface="Poppins" panose="00000500000000000000" pitchFamily="2" charset="0"/>
              </a:rPr>
              <a:t>Psychological</a:t>
            </a:r>
            <a:r>
              <a:rPr lang="en-US" dirty="0">
                <a:latin typeface="Poppins" panose="00000500000000000000" pitchFamily="2" charset="0"/>
                <a:cs typeface="Poppins" panose="00000500000000000000" pitchFamily="2" charset="0"/>
              </a:rPr>
              <a:t> – focused on helping entrepreneurs think effectively</a:t>
            </a:r>
            <a:endParaRPr lang="en-US" b="1" dirty="0">
              <a:latin typeface="Poppins" panose="00000500000000000000" pitchFamily="2" charset="0"/>
              <a:cs typeface="Poppins" panose="00000500000000000000" pitchFamily="2" charset="0"/>
            </a:endParaRPr>
          </a:p>
          <a:p>
            <a:pPr marL="742950" lvl="1" indent="-285750">
              <a:buFont typeface="Arial" panose="020B0604020202020204" pitchFamily="34" charset="0"/>
              <a:buChar char="•"/>
            </a:pPr>
            <a:endParaRPr lang="en-US" b="1" dirty="0">
              <a:latin typeface="Poppins" panose="00000500000000000000" pitchFamily="2" charset="0"/>
              <a:cs typeface="Poppins" panose="00000500000000000000" pitchFamily="2" charset="0"/>
            </a:endParaRPr>
          </a:p>
          <a:p>
            <a:pPr marL="742950" lvl="1" indent="-285750">
              <a:buFont typeface="Arial" panose="020B0604020202020204" pitchFamily="34" charset="0"/>
              <a:buChar char="•"/>
            </a:pPr>
            <a:r>
              <a:rPr lang="en-US" b="1" dirty="0">
                <a:latin typeface="Poppins" panose="00000500000000000000" pitchFamily="2" charset="0"/>
                <a:cs typeface="Poppins" panose="00000500000000000000" pitchFamily="2" charset="0"/>
              </a:rPr>
              <a:t>Empowering</a:t>
            </a:r>
            <a:r>
              <a:rPr lang="en-US" dirty="0">
                <a:latin typeface="Poppins" panose="00000500000000000000" pitchFamily="2" charset="0"/>
                <a:cs typeface="Poppins" panose="00000500000000000000" pitchFamily="2" charset="0"/>
              </a:rPr>
              <a:t> – centered on SEDI populations</a:t>
            </a:r>
            <a:endParaRPr lang="en-US" b="1" dirty="0">
              <a:latin typeface="Poppins" panose="00000500000000000000" pitchFamily="2" charset="0"/>
              <a:cs typeface="Poppins" panose="00000500000000000000" pitchFamily="2" charset="0"/>
            </a:endParaRPr>
          </a:p>
          <a:p>
            <a:pPr marL="742950" lvl="1" indent="-285750">
              <a:buFont typeface="Arial" panose="020B0604020202020204" pitchFamily="34" charset="0"/>
              <a:buChar char="•"/>
            </a:pPr>
            <a:endParaRPr lang="en-US" b="1" dirty="0">
              <a:latin typeface="Poppins" panose="00000500000000000000" pitchFamily="2" charset="0"/>
              <a:cs typeface="Poppins" panose="00000500000000000000" pitchFamily="2" charset="0"/>
            </a:endParaRPr>
          </a:p>
          <a:p>
            <a:pPr marL="742950" lvl="1" indent="-285750">
              <a:buFont typeface="Arial" panose="020B0604020202020204" pitchFamily="34" charset="0"/>
              <a:buChar char="•"/>
            </a:pPr>
            <a:r>
              <a:rPr lang="en-US" b="1" dirty="0">
                <a:latin typeface="Poppins" panose="00000500000000000000" pitchFamily="2" charset="0"/>
                <a:cs typeface="Poppins" panose="00000500000000000000" pitchFamily="2" charset="0"/>
              </a:rPr>
              <a:t>Aligned</a:t>
            </a:r>
            <a:r>
              <a:rPr lang="en-US" dirty="0">
                <a:latin typeface="Poppins" panose="00000500000000000000" pitchFamily="2" charset="0"/>
                <a:cs typeface="Poppins" panose="00000500000000000000" pitchFamily="2" charset="0"/>
              </a:rPr>
              <a:t> – relevant to and linked with other approaches</a:t>
            </a:r>
            <a:endParaRPr lang="en-US" b="1" dirty="0">
              <a:latin typeface="Poppins" panose="00000500000000000000" pitchFamily="2" charset="0"/>
              <a:cs typeface="Poppins" panose="00000500000000000000" pitchFamily="2" charset="0"/>
            </a:endParaRPr>
          </a:p>
          <a:p>
            <a:pPr marL="742950" lvl="1" indent="-285750">
              <a:buFont typeface="Arial" panose="020B0604020202020204" pitchFamily="34" charset="0"/>
              <a:buChar char="•"/>
            </a:pPr>
            <a:endParaRPr lang="en-US" b="1" dirty="0">
              <a:latin typeface="Poppins" panose="00000500000000000000" pitchFamily="2" charset="0"/>
              <a:cs typeface="Poppins" panose="00000500000000000000" pitchFamily="2" charset="0"/>
            </a:endParaRPr>
          </a:p>
          <a:p>
            <a:pPr marL="742950" lvl="1" indent="-285750">
              <a:buFont typeface="Arial" panose="020B0604020202020204" pitchFamily="34" charset="0"/>
              <a:buChar char="•"/>
            </a:pPr>
            <a:r>
              <a:rPr lang="en-US" b="1" dirty="0">
                <a:latin typeface="Poppins" panose="00000500000000000000" pitchFamily="2" charset="0"/>
                <a:cs typeface="Poppins" panose="00000500000000000000" pitchFamily="2" charset="0"/>
              </a:rPr>
              <a:t>Knowledge-based</a:t>
            </a:r>
            <a:r>
              <a:rPr lang="en-US" dirty="0">
                <a:latin typeface="Poppins" panose="00000500000000000000" pitchFamily="2" charset="0"/>
                <a:cs typeface="Poppins" panose="00000500000000000000" pitchFamily="2" charset="0"/>
              </a:rPr>
              <a:t> – built on research-based insights</a:t>
            </a:r>
          </a:p>
        </p:txBody>
      </p:sp>
      <p:sp>
        <p:nvSpPr>
          <p:cNvPr id="4" name="Rectangle 3">
            <a:extLst>
              <a:ext uri="{FF2B5EF4-FFF2-40B4-BE49-F238E27FC236}">
                <a16:creationId xmlns:a16="http://schemas.microsoft.com/office/drawing/2014/main" id="{963AEBBE-0E79-B96D-F298-902232300EEC}"/>
              </a:ext>
            </a:extLst>
          </p:cNvPr>
          <p:cNvSpPr/>
          <p:nvPr/>
        </p:nvSpPr>
        <p:spPr>
          <a:xfrm>
            <a:off x="0" y="0"/>
            <a:ext cx="9144000" cy="6886564"/>
          </a:xfrm>
          <a:prstGeom prst="rect">
            <a:avLst/>
          </a:prstGeom>
          <a:solidFill>
            <a:schemeClr val="tx1">
              <a:lumMod val="95000"/>
              <a:lumOff val="5000"/>
              <a:alpha val="72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3DCF10C5-01DF-1394-CB18-156A0725D52F}"/>
              </a:ext>
            </a:extLst>
          </p:cNvPr>
          <p:cNvSpPr txBox="1"/>
          <p:nvPr/>
        </p:nvSpPr>
        <p:spPr>
          <a:xfrm>
            <a:off x="2189156" y="751344"/>
            <a:ext cx="4714985" cy="1323439"/>
          </a:xfrm>
          <a:prstGeom prst="rect">
            <a:avLst/>
          </a:prstGeom>
          <a:solidFill>
            <a:schemeClr val="bg1"/>
          </a:solidFill>
          <a:ln>
            <a:solidFill>
              <a:schemeClr val="tx1"/>
            </a:solidFill>
          </a:ln>
        </p:spPr>
        <p:txBody>
          <a:bodyPr wrap="square">
            <a:spAutoFit/>
          </a:bodyPr>
          <a:lstStyle/>
          <a:p>
            <a:pPr algn="ctr"/>
            <a:r>
              <a:rPr lang="en-US" sz="1600" b="1" dirty="0">
                <a:latin typeface="Poppins" panose="00000500000000000000" pitchFamily="2" charset="0"/>
                <a:cs typeface="Poppins" panose="00000500000000000000" pitchFamily="2" charset="0"/>
              </a:rPr>
              <a:t>Helpful call-outs</a:t>
            </a:r>
            <a:endParaRPr lang="en-US" sz="1600" dirty="0">
              <a:latin typeface="Poppins" panose="00000500000000000000" pitchFamily="2" charset="0"/>
              <a:cs typeface="Poppins" panose="00000500000000000000" pitchFamily="2" charset="0"/>
            </a:endParaRPr>
          </a:p>
          <a:p>
            <a:pPr algn="ctr"/>
            <a:r>
              <a:rPr lang="en-US" sz="1600" dirty="0">
                <a:latin typeface="Poppins" panose="00000500000000000000" pitchFamily="2" charset="0"/>
                <a:cs typeface="Poppins" panose="00000500000000000000" pitchFamily="2" charset="0"/>
              </a:rPr>
              <a:t>Throughout this presentation, there are special slides that provide additional information. They are indicated by transparent grey backgrounds like this one.</a:t>
            </a:r>
          </a:p>
        </p:txBody>
      </p:sp>
      <p:sp>
        <p:nvSpPr>
          <p:cNvPr id="7" name="TextBox 6">
            <a:extLst>
              <a:ext uri="{FF2B5EF4-FFF2-40B4-BE49-F238E27FC236}">
                <a16:creationId xmlns:a16="http://schemas.microsoft.com/office/drawing/2014/main" id="{8B7C6B45-ECAD-79B7-614D-655EFB1645F0}"/>
              </a:ext>
            </a:extLst>
          </p:cNvPr>
          <p:cNvSpPr txBox="1"/>
          <p:nvPr/>
        </p:nvSpPr>
        <p:spPr>
          <a:xfrm>
            <a:off x="2189156" y="5206283"/>
            <a:ext cx="4714985" cy="1077218"/>
          </a:xfrm>
          <a:prstGeom prst="rect">
            <a:avLst/>
          </a:prstGeom>
          <a:solidFill>
            <a:schemeClr val="bg1"/>
          </a:solidFill>
          <a:ln>
            <a:solidFill>
              <a:schemeClr val="tx1"/>
            </a:solidFill>
          </a:ln>
        </p:spPr>
        <p:txBody>
          <a:bodyPr wrap="square">
            <a:spAutoFit/>
          </a:bodyPr>
          <a:lstStyle/>
          <a:p>
            <a:pPr algn="ctr"/>
            <a:r>
              <a:rPr lang="en-US" sz="1600" b="1" dirty="0">
                <a:latin typeface="Poppins" panose="00000500000000000000" pitchFamily="2" charset="0"/>
                <a:cs typeface="Poppins" panose="00000500000000000000" pitchFamily="2" charset="0"/>
              </a:rPr>
              <a:t>Links are underlined</a:t>
            </a:r>
            <a:endParaRPr lang="en-US" sz="1600" dirty="0">
              <a:latin typeface="Poppins" panose="00000500000000000000" pitchFamily="2" charset="0"/>
              <a:cs typeface="Poppins" panose="00000500000000000000" pitchFamily="2" charset="0"/>
            </a:endParaRPr>
          </a:p>
          <a:p>
            <a:pPr algn="ctr"/>
            <a:r>
              <a:rPr lang="en-US" sz="1600" b="0" dirty="0">
                <a:solidFill>
                  <a:schemeClr val="tx1"/>
                </a:solidFill>
                <a:latin typeface="Poppins" panose="00000500000000000000" pitchFamily="2" charset="0"/>
                <a:cs typeface="Poppins" panose="00000500000000000000" pitchFamily="2" charset="0"/>
              </a:rPr>
              <a:t>This presentation includes links to other resources in the REACH Hub indicated by </a:t>
            </a:r>
            <a:r>
              <a:rPr lang="en-US" sz="1600" b="0" u="sng" dirty="0">
                <a:solidFill>
                  <a:schemeClr val="tx1"/>
                </a:solidFill>
                <a:latin typeface="Poppins" panose="00000500000000000000" pitchFamily="2" charset="0"/>
                <a:cs typeface="Poppins" panose="00000500000000000000" pitchFamily="2" charset="0"/>
              </a:rPr>
              <a:t>underlined text</a:t>
            </a:r>
            <a:endParaRPr lang="en-US" sz="1600" b="0" dirty="0">
              <a:solidFill>
                <a:schemeClr val="tx1"/>
              </a:solidFill>
              <a:latin typeface="Poppins" panose="00000500000000000000" pitchFamily="2" charset="0"/>
              <a:cs typeface="Poppins" panose="00000500000000000000" pitchFamily="2" charset="0"/>
            </a:endParaRPr>
          </a:p>
        </p:txBody>
      </p:sp>
      <p:sp>
        <p:nvSpPr>
          <p:cNvPr id="13" name="Rectangle 12">
            <a:extLst>
              <a:ext uri="{FF2B5EF4-FFF2-40B4-BE49-F238E27FC236}">
                <a16:creationId xmlns:a16="http://schemas.microsoft.com/office/drawing/2014/main" id="{E92DEE9C-9BC6-D23D-5834-07E8A3B5AC72}"/>
              </a:ext>
            </a:extLst>
          </p:cNvPr>
          <p:cNvSpPr/>
          <p:nvPr/>
        </p:nvSpPr>
        <p:spPr>
          <a:xfrm>
            <a:off x="342900" y="2232849"/>
            <a:ext cx="4229100" cy="2766303"/>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61A5BFCA-F82D-F29D-630D-D02AF2CE10AF}"/>
              </a:ext>
            </a:extLst>
          </p:cNvPr>
          <p:cNvSpPr/>
          <p:nvPr/>
        </p:nvSpPr>
        <p:spPr>
          <a:xfrm>
            <a:off x="4727686" y="2232848"/>
            <a:ext cx="4229100" cy="2766303"/>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descr="A person standing on a wave&#10;&#10;Description automatically generated">
            <a:extLst>
              <a:ext uri="{FF2B5EF4-FFF2-40B4-BE49-F238E27FC236}">
                <a16:creationId xmlns:a16="http://schemas.microsoft.com/office/drawing/2014/main" id="{9593BB76-E4F4-4916-379D-0E032F44278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7313" y="2978590"/>
            <a:ext cx="1678045" cy="1249115"/>
          </a:xfrm>
          <a:prstGeom prst="rect">
            <a:avLst/>
          </a:prstGeom>
        </p:spPr>
      </p:pic>
      <p:pic>
        <p:nvPicPr>
          <p:cNvPr id="15" name="Picture 14" descr="A blue logo with a couple of people climbing a mountain&#10;&#10;Description automatically generated">
            <a:extLst>
              <a:ext uri="{FF2B5EF4-FFF2-40B4-BE49-F238E27FC236}">
                <a16:creationId xmlns:a16="http://schemas.microsoft.com/office/drawing/2014/main" id="{14FD60BA-539C-90C6-AA7A-87598C1AC29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27847" y="3010697"/>
            <a:ext cx="1574829" cy="1258754"/>
          </a:xfrm>
          <a:prstGeom prst="rect">
            <a:avLst/>
          </a:prstGeom>
        </p:spPr>
      </p:pic>
      <p:sp>
        <p:nvSpPr>
          <p:cNvPr id="10" name="TextBox 9">
            <a:extLst>
              <a:ext uri="{FF2B5EF4-FFF2-40B4-BE49-F238E27FC236}">
                <a16:creationId xmlns:a16="http://schemas.microsoft.com/office/drawing/2014/main" id="{6B724F60-5101-6086-0842-75D44A4389B5}"/>
              </a:ext>
            </a:extLst>
          </p:cNvPr>
          <p:cNvSpPr txBox="1"/>
          <p:nvPr/>
        </p:nvSpPr>
        <p:spPr>
          <a:xfrm>
            <a:off x="2139998" y="2461837"/>
            <a:ext cx="2312948" cy="2308324"/>
          </a:xfrm>
          <a:prstGeom prst="rect">
            <a:avLst/>
          </a:prstGeom>
          <a:noFill/>
        </p:spPr>
        <p:txBody>
          <a:bodyPr wrap="square">
            <a:spAutoFit/>
          </a:bodyPr>
          <a:lstStyle/>
          <a:p>
            <a:pPr algn="r"/>
            <a:r>
              <a:rPr lang="en-US" sz="1600" b="1" dirty="0">
                <a:solidFill>
                  <a:schemeClr val="tx1"/>
                </a:solidFill>
                <a:latin typeface="Poppins" panose="00000500000000000000" pitchFamily="2" charset="0"/>
                <a:cs typeface="Poppins" panose="00000500000000000000" pitchFamily="2" charset="0"/>
              </a:rPr>
              <a:t>Mindset: </a:t>
            </a:r>
            <a:r>
              <a:rPr lang="en-US" sz="1600" b="0" dirty="0">
                <a:solidFill>
                  <a:schemeClr val="tx1"/>
                </a:solidFill>
                <a:latin typeface="Poppins" panose="00000500000000000000" pitchFamily="2" charset="0"/>
                <a:cs typeface="Poppins" panose="00000500000000000000" pitchFamily="2" charset="0"/>
              </a:rPr>
              <a:t>this logo indicates that the call-out is related to an entrepreneurial mindset – a topic covered in the Reach Hub’s </a:t>
            </a:r>
            <a:r>
              <a:rPr lang="en-US" sz="1600" b="0" u="sng" dirty="0">
                <a:solidFill>
                  <a:schemeClr val="tx1"/>
                </a:solidFill>
                <a:latin typeface="Poppins" panose="00000500000000000000" pitchFamily="2" charset="0"/>
                <a:cs typeface="Poppins" panose="00000500000000000000" pitchFamily="2" charset="0"/>
              </a:rPr>
              <a:t>Entrepreneurial Mindset Training</a:t>
            </a:r>
            <a:endParaRPr lang="en-US" sz="1600" dirty="0">
              <a:solidFill>
                <a:schemeClr val="tx1"/>
              </a:solidFill>
              <a:latin typeface="Poppins" panose="00000500000000000000" pitchFamily="2" charset="0"/>
              <a:cs typeface="Poppins" panose="00000500000000000000" pitchFamily="2" charset="0"/>
            </a:endParaRPr>
          </a:p>
        </p:txBody>
      </p:sp>
      <p:sp>
        <p:nvSpPr>
          <p:cNvPr id="16" name="TextBox 15">
            <a:extLst>
              <a:ext uri="{FF2B5EF4-FFF2-40B4-BE49-F238E27FC236}">
                <a16:creationId xmlns:a16="http://schemas.microsoft.com/office/drawing/2014/main" id="{17F67FAF-10D6-42C5-0A6C-21780DF724FA}"/>
              </a:ext>
            </a:extLst>
          </p:cNvPr>
          <p:cNvSpPr txBox="1"/>
          <p:nvPr/>
        </p:nvSpPr>
        <p:spPr>
          <a:xfrm>
            <a:off x="4914899" y="2448986"/>
            <a:ext cx="2489202" cy="2308324"/>
          </a:xfrm>
          <a:prstGeom prst="rect">
            <a:avLst/>
          </a:prstGeom>
          <a:noFill/>
        </p:spPr>
        <p:txBody>
          <a:bodyPr wrap="square">
            <a:spAutoFit/>
          </a:bodyPr>
          <a:lstStyle/>
          <a:p>
            <a:r>
              <a:rPr lang="en-US" sz="1600" b="1" dirty="0">
                <a:latin typeface="Poppins" panose="00000500000000000000" pitchFamily="2" charset="0"/>
                <a:cs typeface="Poppins" panose="00000500000000000000" pitchFamily="2" charset="0"/>
              </a:rPr>
              <a:t>Coach/advisor tip</a:t>
            </a:r>
            <a:r>
              <a:rPr lang="en-US" sz="1600" b="1" dirty="0">
                <a:solidFill>
                  <a:schemeClr val="tx1"/>
                </a:solidFill>
                <a:latin typeface="Poppins" panose="00000500000000000000" pitchFamily="2" charset="0"/>
                <a:cs typeface="Poppins" panose="00000500000000000000" pitchFamily="2" charset="0"/>
              </a:rPr>
              <a:t>: </a:t>
            </a:r>
            <a:r>
              <a:rPr lang="en-US" sz="1600" b="0" dirty="0">
                <a:solidFill>
                  <a:schemeClr val="tx1"/>
                </a:solidFill>
                <a:latin typeface="Poppins" panose="00000500000000000000" pitchFamily="2" charset="0"/>
                <a:cs typeface="Poppins" panose="00000500000000000000" pitchFamily="2" charset="0"/>
              </a:rPr>
              <a:t>this logo indicates that the call-out is related to advice designed for a coach or advisor who is working with a small business or entrepreneur</a:t>
            </a:r>
            <a:endParaRPr lang="en-US" sz="1600" dirty="0">
              <a:solidFill>
                <a:schemeClr val="tx1"/>
              </a:solidFill>
              <a:latin typeface="Poppins" panose="00000500000000000000" pitchFamily="2" charset="0"/>
              <a:cs typeface="Poppins" panose="00000500000000000000" pitchFamily="2" charset="0"/>
            </a:endParaRPr>
          </a:p>
        </p:txBody>
      </p:sp>
    </p:spTree>
    <p:extLst>
      <p:ext uri="{BB962C8B-B14F-4D97-AF65-F5344CB8AC3E}">
        <p14:creationId xmlns:p14="http://schemas.microsoft.com/office/powerpoint/2010/main" val="3171026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F4E3C94-9D8A-29E5-02B9-4AE894ACF4B0}"/>
              </a:ext>
            </a:extLst>
          </p:cNvPr>
          <p:cNvSpPr txBox="1"/>
          <p:nvPr/>
        </p:nvSpPr>
        <p:spPr>
          <a:xfrm>
            <a:off x="187207" y="737575"/>
            <a:ext cx="8769573" cy="461665"/>
          </a:xfrm>
          <a:prstGeom prst="rect">
            <a:avLst/>
          </a:prstGeom>
          <a:noFill/>
        </p:spPr>
        <p:txBody>
          <a:bodyPr wrap="square" rtlCol="0">
            <a:spAutoFit/>
          </a:bodyPr>
          <a:lstStyle/>
          <a:p>
            <a:pPr algn="ctr"/>
            <a:r>
              <a:rPr lang="en-US" sz="2400" b="1" dirty="0">
                <a:latin typeface="Poppins" panose="00000500000000000000" pitchFamily="2" charset="0"/>
                <a:cs typeface="Poppins" panose="00000500000000000000" pitchFamily="2" charset="0"/>
              </a:rPr>
              <a:t>Disclaimer for LLCs, S- and C-Corporations</a:t>
            </a:r>
          </a:p>
        </p:txBody>
      </p:sp>
      <p:sp>
        <p:nvSpPr>
          <p:cNvPr id="4" name="TextBox 3">
            <a:extLst>
              <a:ext uri="{FF2B5EF4-FFF2-40B4-BE49-F238E27FC236}">
                <a16:creationId xmlns:a16="http://schemas.microsoft.com/office/drawing/2014/main" id="{CF819E95-7AB0-1963-423C-65CAD429FF7F}"/>
              </a:ext>
            </a:extLst>
          </p:cNvPr>
          <p:cNvSpPr txBox="1"/>
          <p:nvPr/>
        </p:nvSpPr>
        <p:spPr>
          <a:xfrm>
            <a:off x="0" y="0"/>
            <a:ext cx="9144000" cy="461665"/>
          </a:xfrm>
          <a:prstGeom prst="rect">
            <a:avLst/>
          </a:prstGeom>
          <a:gradFill flip="none" rotWithShape="1">
            <a:gsLst>
              <a:gs pos="90000">
                <a:srgbClr val="233973"/>
              </a:gs>
              <a:gs pos="28000">
                <a:srgbClr val="C1CA2F"/>
              </a:gs>
              <a:gs pos="50000">
                <a:srgbClr val="67ACBC"/>
              </a:gs>
              <a:gs pos="76000">
                <a:srgbClr val="558E8E">
                  <a:lumMod val="96000"/>
                  <a:lumOff val="4000"/>
                </a:srgbClr>
              </a:gs>
              <a:gs pos="0">
                <a:srgbClr val="F7AF21"/>
              </a:gs>
            </a:gsLst>
            <a:lin ang="0" scaled="1"/>
            <a:tileRect/>
          </a:gradFill>
        </p:spPr>
        <p:txBody>
          <a:bodyPr wrap="square" rtlCol="0">
            <a:spAutoFit/>
          </a:bodyPr>
          <a:lstStyle/>
          <a:p>
            <a:r>
              <a:rPr lang="en-US" sz="2400" b="1" dirty="0">
                <a:latin typeface="Poppins" panose="00000500000000000000" pitchFamily="2" charset="0"/>
                <a:cs typeface="Poppins" panose="00000500000000000000" pitchFamily="2" charset="0"/>
              </a:rPr>
              <a:t>REACH Hub </a:t>
            </a:r>
            <a:r>
              <a:rPr lang="en-US" sz="2400" dirty="0">
                <a:latin typeface="Poppins" panose="00000500000000000000" pitchFamily="2" charset="0"/>
                <a:cs typeface="Poppins" panose="00000500000000000000" pitchFamily="2" charset="0"/>
              </a:rPr>
              <a:t>| Making it official</a:t>
            </a:r>
          </a:p>
        </p:txBody>
      </p:sp>
      <p:sp>
        <p:nvSpPr>
          <p:cNvPr id="6" name="TextBox 5">
            <a:extLst>
              <a:ext uri="{FF2B5EF4-FFF2-40B4-BE49-F238E27FC236}">
                <a16:creationId xmlns:a16="http://schemas.microsoft.com/office/drawing/2014/main" id="{A2DE803B-5AB1-1B0F-2B24-2CC91C98A58D}"/>
              </a:ext>
            </a:extLst>
          </p:cNvPr>
          <p:cNvSpPr txBox="1"/>
          <p:nvPr/>
        </p:nvSpPr>
        <p:spPr>
          <a:xfrm>
            <a:off x="682035" y="1596110"/>
            <a:ext cx="7779919" cy="4524315"/>
          </a:xfrm>
          <a:prstGeom prst="rect">
            <a:avLst/>
          </a:prstGeom>
          <a:noFill/>
        </p:spPr>
        <p:txBody>
          <a:bodyPr wrap="square" rtlCol="0">
            <a:spAutoFit/>
          </a:bodyPr>
          <a:lstStyle/>
          <a:p>
            <a:pPr algn="ctr"/>
            <a:r>
              <a:rPr lang="en-US" dirty="0">
                <a:latin typeface="Poppins" panose="00000500000000000000" pitchFamily="2" charset="0"/>
                <a:cs typeface="Poppins" panose="00000500000000000000" pitchFamily="2" charset="0"/>
              </a:rPr>
              <a:t>The formation process outlined here for these entities only provide limited insight into what is required – especially when the entrepreneur hopes to raise money from equity-based investors. For example, many startups find need to develop additional documents like:</a:t>
            </a:r>
          </a:p>
          <a:p>
            <a:pPr marL="285750" indent="-285750" algn="ctr">
              <a:buFont typeface="Arial" panose="020B0604020202020204" pitchFamily="34" charset="0"/>
              <a:buChar char="•"/>
            </a:pPr>
            <a:r>
              <a:rPr lang="en-US" b="0" i="0" dirty="0">
                <a:effectLst/>
                <a:latin typeface="Poppins" panose="00000500000000000000" pitchFamily="2" charset="0"/>
                <a:cs typeface="Poppins" panose="00000500000000000000" pitchFamily="2" charset="0"/>
              </a:rPr>
              <a:t> Stock purchase </a:t>
            </a:r>
            <a:r>
              <a:rPr lang="en-US" dirty="0">
                <a:latin typeface="Poppins" panose="00000500000000000000" pitchFamily="2" charset="0"/>
                <a:cs typeface="Poppins" panose="00000500000000000000" pitchFamily="2" charset="0"/>
              </a:rPr>
              <a:t>a</a:t>
            </a:r>
            <a:r>
              <a:rPr lang="en-US" b="0" i="0" dirty="0">
                <a:effectLst/>
                <a:latin typeface="Poppins" panose="00000500000000000000" pitchFamily="2" charset="0"/>
                <a:cs typeface="Poppins" panose="00000500000000000000" pitchFamily="2" charset="0"/>
              </a:rPr>
              <a:t>greements;</a:t>
            </a:r>
          </a:p>
          <a:p>
            <a:pPr marL="285750" indent="-285750" algn="ctr">
              <a:buFont typeface="Arial" panose="020B0604020202020204" pitchFamily="34" charset="0"/>
              <a:buChar char="•"/>
            </a:pPr>
            <a:r>
              <a:rPr lang="en-US" b="0" i="0" dirty="0">
                <a:effectLst/>
                <a:latin typeface="Poppins" panose="00000500000000000000" pitchFamily="2" charset="0"/>
                <a:cs typeface="Poppins" panose="00000500000000000000" pitchFamily="2" charset="0"/>
              </a:rPr>
              <a:t> Intellectual property assignment provisions;</a:t>
            </a:r>
          </a:p>
          <a:p>
            <a:pPr marL="285750" indent="-285750" algn="ctr">
              <a:buFont typeface="Arial" panose="020B0604020202020204" pitchFamily="34" charset="0"/>
              <a:buChar char="•"/>
            </a:pPr>
            <a:r>
              <a:rPr lang="en-US" b="0" i="0" dirty="0">
                <a:effectLst/>
                <a:latin typeface="Poppins" panose="00000500000000000000" pitchFamily="2" charset="0"/>
                <a:cs typeface="Poppins" panose="00000500000000000000" pitchFamily="2" charset="0"/>
              </a:rPr>
              <a:t>Confidentiality </a:t>
            </a:r>
            <a:r>
              <a:rPr lang="en-US" dirty="0">
                <a:latin typeface="Poppins" panose="00000500000000000000" pitchFamily="2" charset="0"/>
                <a:cs typeface="Poppins" panose="00000500000000000000" pitchFamily="2" charset="0"/>
              </a:rPr>
              <a:t>i</a:t>
            </a:r>
            <a:r>
              <a:rPr lang="en-US" b="0" i="0" dirty="0">
                <a:effectLst/>
                <a:latin typeface="Poppins" panose="00000500000000000000" pitchFamily="2" charset="0"/>
                <a:cs typeface="Poppins" panose="00000500000000000000" pitchFamily="2" charset="0"/>
              </a:rPr>
              <a:t>nvention </a:t>
            </a:r>
            <a:r>
              <a:rPr lang="en-US" dirty="0">
                <a:latin typeface="Poppins" panose="00000500000000000000" pitchFamily="2" charset="0"/>
                <a:cs typeface="Poppins" panose="00000500000000000000" pitchFamily="2" charset="0"/>
              </a:rPr>
              <a:t>a</a:t>
            </a:r>
            <a:r>
              <a:rPr lang="en-US" b="0" i="0" dirty="0">
                <a:effectLst/>
                <a:latin typeface="Poppins" panose="00000500000000000000" pitchFamily="2" charset="0"/>
                <a:cs typeface="Poppins" panose="00000500000000000000" pitchFamily="2" charset="0"/>
              </a:rPr>
              <a:t>ssignment </a:t>
            </a:r>
            <a:r>
              <a:rPr lang="en-US" dirty="0">
                <a:latin typeface="Poppins" panose="00000500000000000000" pitchFamily="2" charset="0"/>
                <a:cs typeface="Poppins" panose="00000500000000000000" pitchFamily="2" charset="0"/>
              </a:rPr>
              <a:t>a</a:t>
            </a:r>
            <a:r>
              <a:rPr lang="en-US" b="0" i="0" dirty="0">
                <a:effectLst/>
                <a:latin typeface="Poppins" panose="00000500000000000000" pitchFamily="2" charset="0"/>
                <a:cs typeface="Poppins" panose="00000500000000000000" pitchFamily="2" charset="0"/>
              </a:rPr>
              <a:t>greement.</a:t>
            </a:r>
          </a:p>
          <a:p>
            <a:pPr marL="285750" indent="-285750" algn="ctr">
              <a:buFont typeface="Arial" panose="020B0604020202020204" pitchFamily="34" charset="0"/>
              <a:buChar char="•"/>
            </a:pPr>
            <a:endParaRPr lang="en-US" dirty="0">
              <a:latin typeface="Poppins" panose="00000500000000000000" pitchFamily="2" charset="0"/>
              <a:cs typeface="Poppins" panose="00000500000000000000" pitchFamily="2" charset="0"/>
            </a:endParaRPr>
          </a:p>
          <a:p>
            <a:pPr marL="285750" indent="-285750" algn="ctr">
              <a:buFont typeface="Arial" panose="020B0604020202020204" pitchFamily="34" charset="0"/>
              <a:buChar char="•"/>
            </a:pPr>
            <a:endParaRPr lang="en-US" dirty="0">
              <a:latin typeface="Poppins" panose="00000500000000000000" pitchFamily="2" charset="0"/>
              <a:cs typeface="Poppins" panose="00000500000000000000" pitchFamily="2" charset="0"/>
            </a:endParaRPr>
          </a:p>
          <a:p>
            <a:pPr algn="ctr"/>
            <a:r>
              <a:rPr lang="en-US" b="1" i="1" dirty="0">
                <a:latin typeface="Poppins" panose="00000500000000000000" pitchFamily="2" charset="0"/>
                <a:cs typeface="Poppins" panose="00000500000000000000" pitchFamily="2" charset="0"/>
              </a:rPr>
              <a:t>Important disclaimer:</a:t>
            </a:r>
          </a:p>
          <a:p>
            <a:pPr algn="ctr"/>
            <a:r>
              <a:rPr lang="en-US" b="1" dirty="0">
                <a:latin typeface="Poppins" panose="00000500000000000000" pitchFamily="2" charset="0"/>
                <a:cs typeface="Poppins" panose="00000500000000000000" pitchFamily="2" charset="0"/>
              </a:rPr>
              <a:t>Entrepreneurs are advised to seek legal counsel – especially when considering investment</a:t>
            </a:r>
          </a:p>
          <a:p>
            <a:pPr algn="ctr"/>
            <a:endParaRPr lang="en-US" b="1" i="0" dirty="0">
              <a:effectLst/>
              <a:latin typeface="Poppins" panose="00000500000000000000" pitchFamily="2" charset="0"/>
              <a:cs typeface="Poppins" panose="00000500000000000000" pitchFamily="2" charset="0"/>
            </a:endParaRPr>
          </a:p>
          <a:p>
            <a:pPr algn="ctr"/>
            <a:r>
              <a:rPr lang="en-US" dirty="0">
                <a:latin typeface="Poppins" panose="00000500000000000000" pitchFamily="2" charset="0"/>
                <a:cs typeface="Poppins" panose="00000500000000000000" pitchFamily="2" charset="0"/>
              </a:rPr>
              <a:t>A deeper consideration of issues relating to equity-based investment is in the </a:t>
            </a:r>
            <a:r>
              <a:rPr lang="en-US" u="sng" dirty="0">
                <a:latin typeface="Poppins" panose="00000500000000000000" pitchFamily="2" charset="0"/>
                <a:cs typeface="Poppins" panose="00000500000000000000" pitchFamily="2" charset="0"/>
              </a:rPr>
              <a:t>Equity Based Investment</a:t>
            </a:r>
            <a:r>
              <a:rPr lang="en-US" dirty="0">
                <a:latin typeface="Poppins" panose="00000500000000000000" pitchFamily="2" charset="0"/>
                <a:cs typeface="Poppins" panose="00000500000000000000" pitchFamily="2" charset="0"/>
              </a:rPr>
              <a:t> module.</a:t>
            </a:r>
            <a:endParaRPr lang="en-US" i="0" dirty="0">
              <a:effectLst/>
              <a:latin typeface="Poppins" panose="00000500000000000000" pitchFamily="2" charset="0"/>
              <a:cs typeface="Poppins" panose="00000500000000000000" pitchFamily="2" charset="0"/>
            </a:endParaRPr>
          </a:p>
        </p:txBody>
      </p:sp>
    </p:spTree>
    <p:extLst>
      <p:ext uri="{BB962C8B-B14F-4D97-AF65-F5344CB8AC3E}">
        <p14:creationId xmlns:p14="http://schemas.microsoft.com/office/powerpoint/2010/main" val="13306430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F4E3C94-9D8A-29E5-02B9-4AE894ACF4B0}"/>
              </a:ext>
            </a:extLst>
          </p:cNvPr>
          <p:cNvSpPr txBox="1"/>
          <p:nvPr/>
        </p:nvSpPr>
        <p:spPr>
          <a:xfrm>
            <a:off x="187213" y="547652"/>
            <a:ext cx="8769573" cy="830997"/>
          </a:xfrm>
          <a:prstGeom prst="rect">
            <a:avLst/>
          </a:prstGeom>
          <a:noFill/>
        </p:spPr>
        <p:txBody>
          <a:bodyPr wrap="square" rtlCol="0">
            <a:spAutoFit/>
          </a:bodyPr>
          <a:lstStyle/>
          <a:p>
            <a:pPr algn="ctr"/>
            <a:r>
              <a:rPr lang="en-US" sz="2400" b="1" dirty="0">
                <a:latin typeface="Poppins" panose="00000500000000000000" pitchFamily="2" charset="0"/>
                <a:cs typeface="Poppins" panose="00000500000000000000" pitchFamily="2" charset="0"/>
              </a:rPr>
              <a:t>Documentation for Limited Liability Corporations</a:t>
            </a:r>
          </a:p>
          <a:p>
            <a:pPr algn="ctr"/>
            <a:r>
              <a:rPr lang="en-US" sz="2400" b="1" dirty="0">
                <a:latin typeface="Poppins" panose="00000500000000000000" pitchFamily="2" charset="0"/>
                <a:cs typeface="Poppins" panose="00000500000000000000" pitchFamily="2" charset="0"/>
              </a:rPr>
              <a:t>Part 1 of 3</a:t>
            </a:r>
          </a:p>
        </p:txBody>
      </p:sp>
      <p:sp>
        <p:nvSpPr>
          <p:cNvPr id="4" name="TextBox 3">
            <a:extLst>
              <a:ext uri="{FF2B5EF4-FFF2-40B4-BE49-F238E27FC236}">
                <a16:creationId xmlns:a16="http://schemas.microsoft.com/office/drawing/2014/main" id="{CF819E95-7AB0-1963-423C-65CAD429FF7F}"/>
              </a:ext>
            </a:extLst>
          </p:cNvPr>
          <p:cNvSpPr txBox="1"/>
          <p:nvPr/>
        </p:nvSpPr>
        <p:spPr>
          <a:xfrm>
            <a:off x="0" y="0"/>
            <a:ext cx="9144000" cy="461665"/>
          </a:xfrm>
          <a:prstGeom prst="rect">
            <a:avLst/>
          </a:prstGeom>
          <a:gradFill flip="none" rotWithShape="1">
            <a:gsLst>
              <a:gs pos="90000">
                <a:srgbClr val="233973"/>
              </a:gs>
              <a:gs pos="28000">
                <a:srgbClr val="C1CA2F"/>
              </a:gs>
              <a:gs pos="50000">
                <a:srgbClr val="67ACBC"/>
              </a:gs>
              <a:gs pos="76000">
                <a:srgbClr val="558E8E">
                  <a:lumMod val="96000"/>
                  <a:lumOff val="4000"/>
                </a:srgbClr>
              </a:gs>
              <a:gs pos="0">
                <a:srgbClr val="F7AF21"/>
              </a:gs>
            </a:gsLst>
            <a:lin ang="0" scaled="1"/>
            <a:tileRect/>
          </a:gradFill>
        </p:spPr>
        <p:txBody>
          <a:bodyPr wrap="square" rtlCol="0">
            <a:spAutoFit/>
          </a:bodyPr>
          <a:lstStyle/>
          <a:p>
            <a:r>
              <a:rPr lang="en-US" sz="2400" b="1" dirty="0">
                <a:latin typeface="Poppins" panose="00000500000000000000" pitchFamily="2" charset="0"/>
                <a:cs typeface="Poppins" panose="00000500000000000000" pitchFamily="2" charset="0"/>
              </a:rPr>
              <a:t>REACH Hub </a:t>
            </a:r>
            <a:r>
              <a:rPr lang="en-US" sz="2400" dirty="0">
                <a:latin typeface="Poppins" panose="00000500000000000000" pitchFamily="2" charset="0"/>
                <a:cs typeface="Poppins" panose="00000500000000000000" pitchFamily="2" charset="0"/>
              </a:rPr>
              <a:t>| Making it official</a:t>
            </a:r>
          </a:p>
        </p:txBody>
      </p:sp>
      <p:sp>
        <p:nvSpPr>
          <p:cNvPr id="6" name="TextBox 5">
            <a:extLst>
              <a:ext uri="{FF2B5EF4-FFF2-40B4-BE49-F238E27FC236}">
                <a16:creationId xmlns:a16="http://schemas.microsoft.com/office/drawing/2014/main" id="{8109BDC7-0473-07C6-FE87-F7E70972E87D}"/>
              </a:ext>
            </a:extLst>
          </p:cNvPr>
          <p:cNvSpPr txBox="1"/>
          <p:nvPr/>
        </p:nvSpPr>
        <p:spPr>
          <a:xfrm>
            <a:off x="275199" y="1482193"/>
            <a:ext cx="8393313" cy="4547399"/>
          </a:xfrm>
          <a:prstGeom prst="rect">
            <a:avLst/>
          </a:prstGeom>
          <a:noFill/>
        </p:spPr>
        <p:txBody>
          <a:bodyPr wrap="square" rtlCol="0">
            <a:spAutoFit/>
          </a:bodyPr>
          <a:lstStyle/>
          <a:p>
            <a:pPr>
              <a:spcBef>
                <a:spcPts val="300"/>
              </a:spcBef>
            </a:pPr>
            <a:r>
              <a:rPr lang="en-US" sz="1600" b="1" dirty="0">
                <a:latin typeface="Poppins" panose="00000500000000000000" pitchFamily="2" charset="0"/>
                <a:cs typeface="Poppins" panose="00000500000000000000" pitchFamily="2" charset="0"/>
              </a:rPr>
              <a:t>Articles of Organization (Form LLC-1)</a:t>
            </a:r>
          </a:p>
          <a:p>
            <a:pPr marL="234950" indent="-234950">
              <a:spcBef>
                <a:spcPts val="300"/>
              </a:spcBef>
              <a:buFont typeface="Arial" panose="020B0604020202020204" pitchFamily="34" charset="0"/>
              <a:buChar char="•"/>
            </a:pPr>
            <a:r>
              <a:rPr lang="en-US" sz="1600" b="1" dirty="0">
                <a:latin typeface="Poppins" panose="00000500000000000000" pitchFamily="2" charset="0"/>
                <a:cs typeface="Poppins" panose="00000500000000000000" pitchFamily="2" charset="0"/>
              </a:rPr>
              <a:t>What It Is</a:t>
            </a:r>
            <a:r>
              <a:rPr lang="en-US" sz="1600" dirty="0">
                <a:latin typeface="Poppins" panose="00000500000000000000" pitchFamily="2" charset="0"/>
                <a:cs typeface="Poppins" panose="00000500000000000000" pitchFamily="2" charset="0"/>
              </a:rPr>
              <a:t>: The foundational document required to legally form your LLC in California. Includes basic details like the LLC’s name, the business address, and the registered agent's information.</a:t>
            </a:r>
          </a:p>
          <a:p>
            <a:pPr marL="234950" indent="-234950">
              <a:spcBef>
                <a:spcPts val="300"/>
              </a:spcBef>
              <a:buFont typeface="Arial" panose="020B0604020202020204" pitchFamily="34" charset="0"/>
              <a:buChar char="•"/>
            </a:pPr>
            <a:r>
              <a:rPr lang="en-US" sz="1600" b="1" dirty="0">
                <a:latin typeface="Poppins" panose="00000500000000000000" pitchFamily="2" charset="0"/>
                <a:cs typeface="Poppins" panose="00000500000000000000" pitchFamily="2" charset="0"/>
              </a:rPr>
              <a:t>Where to File</a:t>
            </a:r>
            <a:r>
              <a:rPr lang="en-US" sz="1600" dirty="0">
                <a:latin typeface="Poppins" panose="00000500000000000000" pitchFamily="2" charset="0"/>
                <a:cs typeface="Poppins" panose="00000500000000000000" pitchFamily="2" charset="0"/>
              </a:rPr>
              <a:t>: You file this form with the California Secretary of State.</a:t>
            </a:r>
          </a:p>
          <a:p>
            <a:pPr marL="234950" lvl="1" indent="-234950">
              <a:spcBef>
                <a:spcPts val="300"/>
              </a:spcBef>
              <a:buFont typeface="Arial" panose="020B0604020202020204" pitchFamily="34" charset="0"/>
              <a:buChar char="•"/>
            </a:pPr>
            <a:r>
              <a:rPr lang="en-US" sz="1600" b="1" dirty="0">
                <a:latin typeface="Poppins" panose="00000500000000000000" pitchFamily="2" charset="0"/>
                <a:cs typeface="Poppins" panose="00000500000000000000" pitchFamily="2" charset="0"/>
              </a:rPr>
              <a:t>Filing Methods</a:t>
            </a:r>
            <a:r>
              <a:rPr lang="en-US" sz="1600" dirty="0">
                <a:latin typeface="Poppins" panose="00000500000000000000" pitchFamily="2" charset="0"/>
                <a:cs typeface="Poppins" panose="00000500000000000000" pitchFamily="2" charset="0"/>
              </a:rPr>
              <a:t>: Online, by mail, or in person.</a:t>
            </a:r>
          </a:p>
          <a:p>
            <a:pPr marL="234950" indent="-234950">
              <a:spcBef>
                <a:spcPts val="300"/>
              </a:spcBef>
              <a:buFont typeface="Arial" panose="020B0604020202020204" pitchFamily="34" charset="0"/>
              <a:buChar char="•"/>
            </a:pPr>
            <a:r>
              <a:rPr lang="en-US" sz="1600" b="1" dirty="0">
                <a:latin typeface="Poppins" panose="00000500000000000000" pitchFamily="2" charset="0"/>
                <a:cs typeface="Poppins" panose="00000500000000000000" pitchFamily="2" charset="0"/>
              </a:rPr>
              <a:t>Cost</a:t>
            </a:r>
            <a:r>
              <a:rPr lang="en-US" sz="1600" dirty="0">
                <a:latin typeface="Poppins" panose="00000500000000000000" pitchFamily="2" charset="0"/>
                <a:cs typeface="Poppins" panose="00000500000000000000" pitchFamily="2" charset="0"/>
              </a:rPr>
              <a:t>: </a:t>
            </a:r>
            <a:r>
              <a:rPr lang="en-US" sz="1600" b="1" dirty="0">
                <a:latin typeface="Poppins" panose="00000500000000000000" pitchFamily="2" charset="0"/>
                <a:cs typeface="Poppins" panose="00000500000000000000" pitchFamily="2" charset="0"/>
              </a:rPr>
              <a:t>$70</a:t>
            </a:r>
            <a:r>
              <a:rPr lang="en-US" sz="1600" dirty="0">
                <a:latin typeface="Poppins" panose="00000500000000000000" pitchFamily="2" charset="0"/>
                <a:cs typeface="Poppins" panose="00000500000000000000" pitchFamily="2" charset="0"/>
              </a:rPr>
              <a:t> filing fee (as of 2024) Expedited filing options are available for additional fees.</a:t>
            </a:r>
          </a:p>
          <a:p>
            <a:pPr marL="234950" indent="-234950">
              <a:spcBef>
                <a:spcPts val="300"/>
              </a:spcBef>
              <a:buFont typeface="Arial" panose="020B0604020202020204" pitchFamily="34" charset="0"/>
              <a:buChar char="•"/>
            </a:pPr>
            <a:r>
              <a:rPr lang="en-US" sz="1600" b="1" dirty="0">
                <a:latin typeface="Poppins" panose="00000500000000000000" pitchFamily="2" charset="0"/>
                <a:cs typeface="Poppins" panose="00000500000000000000" pitchFamily="2" charset="0"/>
              </a:rPr>
              <a:t>Link to File</a:t>
            </a:r>
            <a:r>
              <a:rPr lang="en-US" sz="1600" dirty="0">
                <a:latin typeface="Poppins" panose="00000500000000000000" pitchFamily="2" charset="0"/>
                <a:cs typeface="Poppins" panose="00000500000000000000" pitchFamily="2" charset="0"/>
              </a:rPr>
              <a:t>: </a:t>
            </a:r>
            <a:r>
              <a:rPr lang="en-US" sz="1600" dirty="0">
                <a:latin typeface="Poppins" panose="00000500000000000000" pitchFamily="2" charset="0"/>
                <a:cs typeface="Poppins" panose="00000500000000000000" pitchFamily="2" charset="0"/>
                <a:hlinkClick r:id="rId2">
                  <a:extLst>
                    <a:ext uri="{A12FA001-AC4F-418D-AE19-62706E023703}">
                      <ahyp:hlinkClr xmlns:ahyp="http://schemas.microsoft.com/office/drawing/2018/hyperlinkcolor" val="tx"/>
                    </a:ext>
                  </a:extLst>
                </a:hlinkClick>
              </a:rPr>
              <a:t>California Secretary of State - LLC Forms</a:t>
            </a:r>
            <a:endParaRPr lang="en-US" sz="1600" dirty="0">
              <a:latin typeface="Poppins" panose="00000500000000000000" pitchFamily="2" charset="0"/>
              <a:cs typeface="Poppins" panose="00000500000000000000" pitchFamily="2" charset="0"/>
            </a:endParaRPr>
          </a:p>
          <a:p>
            <a:pPr marL="234950" indent="-234950">
              <a:spcBef>
                <a:spcPts val="300"/>
              </a:spcBef>
              <a:buFont typeface="Arial" panose="020B0604020202020204" pitchFamily="34" charset="0"/>
              <a:buChar char="•"/>
            </a:pPr>
            <a:endParaRPr lang="en-US" sz="1600" dirty="0">
              <a:latin typeface="Poppins" panose="00000500000000000000" pitchFamily="2" charset="0"/>
              <a:cs typeface="Poppins" panose="00000500000000000000" pitchFamily="2" charset="0"/>
            </a:endParaRPr>
          </a:p>
          <a:p>
            <a:pPr marL="234950" indent="-234950">
              <a:spcBef>
                <a:spcPts val="300"/>
              </a:spcBef>
              <a:buFont typeface="Arial" panose="020B0604020202020204" pitchFamily="34" charset="0"/>
              <a:buChar char="•"/>
            </a:pPr>
            <a:endParaRPr lang="en-US" sz="1600" dirty="0">
              <a:latin typeface="Poppins" panose="00000500000000000000" pitchFamily="2" charset="0"/>
              <a:cs typeface="Poppins" panose="00000500000000000000" pitchFamily="2" charset="0"/>
            </a:endParaRPr>
          </a:p>
          <a:p>
            <a:pPr marL="401638" indent="-401638"/>
            <a:r>
              <a:rPr lang="en-US" sz="1600" b="1" dirty="0">
                <a:latin typeface="Poppins" panose="00000500000000000000" pitchFamily="2" charset="0"/>
                <a:cs typeface="Poppins" panose="00000500000000000000" pitchFamily="2" charset="0"/>
              </a:rPr>
              <a:t>Employer Identification Number (EIN)</a:t>
            </a:r>
          </a:p>
          <a:p>
            <a:pPr marL="234950" indent="-234950">
              <a:buFont typeface="Arial" panose="020B0604020202020204" pitchFamily="34" charset="0"/>
              <a:buChar char="•"/>
            </a:pPr>
            <a:r>
              <a:rPr lang="en-US" sz="1600" b="1" dirty="0">
                <a:latin typeface="Poppins" panose="00000500000000000000" pitchFamily="2" charset="0"/>
                <a:cs typeface="Poppins" panose="00000500000000000000" pitchFamily="2" charset="0"/>
              </a:rPr>
              <a:t>What It Is</a:t>
            </a:r>
            <a:r>
              <a:rPr lang="en-US" sz="1600" dirty="0">
                <a:latin typeface="Poppins" panose="00000500000000000000" pitchFamily="2" charset="0"/>
                <a:cs typeface="Poppins" panose="00000500000000000000" pitchFamily="2" charset="0"/>
              </a:rPr>
              <a:t>: An EIN (also called a Federal Tax ID Number) is used for tax filings with the IRS. And is required to open a business bank account. </a:t>
            </a:r>
          </a:p>
          <a:p>
            <a:pPr marL="234950" indent="-234950">
              <a:buFont typeface="Arial" panose="020B0604020202020204" pitchFamily="34" charset="0"/>
              <a:buChar char="•"/>
            </a:pPr>
            <a:r>
              <a:rPr lang="en-US" sz="1600" b="1" dirty="0">
                <a:latin typeface="Poppins" panose="00000500000000000000" pitchFamily="2" charset="0"/>
                <a:cs typeface="Poppins" panose="00000500000000000000" pitchFamily="2" charset="0"/>
              </a:rPr>
              <a:t>Where to Get It</a:t>
            </a:r>
            <a:r>
              <a:rPr lang="en-US" sz="1600" dirty="0">
                <a:latin typeface="Poppins" panose="00000500000000000000" pitchFamily="2" charset="0"/>
                <a:cs typeface="Poppins" panose="00000500000000000000" pitchFamily="2" charset="0"/>
              </a:rPr>
              <a:t>: Apply directly with the IRS for free.</a:t>
            </a:r>
          </a:p>
          <a:p>
            <a:pPr marL="234950" indent="-234950">
              <a:buFont typeface="Arial" panose="020B0604020202020204" pitchFamily="34" charset="0"/>
              <a:buChar char="•"/>
            </a:pPr>
            <a:r>
              <a:rPr lang="en-US" sz="1600" b="1" dirty="0">
                <a:latin typeface="Poppins" panose="00000500000000000000" pitchFamily="2" charset="0"/>
                <a:cs typeface="Poppins" panose="00000500000000000000" pitchFamily="2" charset="0"/>
              </a:rPr>
              <a:t>Cost</a:t>
            </a:r>
            <a:r>
              <a:rPr lang="en-US" sz="1600" dirty="0">
                <a:latin typeface="Poppins" panose="00000500000000000000" pitchFamily="2" charset="0"/>
                <a:cs typeface="Poppins" panose="00000500000000000000" pitchFamily="2" charset="0"/>
              </a:rPr>
              <a:t>: </a:t>
            </a:r>
            <a:r>
              <a:rPr lang="en-US" sz="1600" b="1" dirty="0">
                <a:latin typeface="Poppins" panose="00000500000000000000" pitchFamily="2" charset="0"/>
                <a:cs typeface="Poppins" panose="00000500000000000000" pitchFamily="2" charset="0"/>
              </a:rPr>
              <a:t>Free</a:t>
            </a:r>
            <a:r>
              <a:rPr lang="en-US" sz="1600" dirty="0">
                <a:latin typeface="Poppins" panose="00000500000000000000" pitchFamily="2" charset="0"/>
                <a:cs typeface="Poppins" panose="00000500000000000000" pitchFamily="2" charset="0"/>
              </a:rPr>
              <a:t>.</a:t>
            </a:r>
          </a:p>
          <a:p>
            <a:pPr marL="234950" indent="-234950">
              <a:buFont typeface="Arial" panose="020B0604020202020204" pitchFamily="34" charset="0"/>
              <a:buChar char="•"/>
            </a:pPr>
            <a:r>
              <a:rPr lang="en-US" sz="1600" b="1" dirty="0">
                <a:latin typeface="Poppins" panose="00000500000000000000" pitchFamily="2" charset="0"/>
                <a:cs typeface="Poppins" panose="00000500000000000000" pitchFamily="2" charset="0"/>
              </a:rPr>
              <a:t>Link to Apply</a:t>
            </a:r>
            <a:r>
              <a:rPr lang="en-US" sz="1600" dirty="0">
                <a:latin typeface="Poppins" panose="00000500000000000000" pitchFamily="2" charset="0"/>
                <a:cs typeface="Poppins" panose="00000500000000000000" pitchFamily="2" charset="0"/>
              </a:rPr>
              <a:t>: </a:t>
            </a:r>
            <a:r>
              <a:rPr lang="en-US" sz="1600" dirty="0">
                <a:latin typeface="Poppins" panose="00000500000000000000" pitchFamily="2" charset="0"/>
                <a:cs typeface="Poppins" panose="00000500000000000000" pitchFamily="2" charset="0"/>
                <a:hlinkClick r:id="rId3">
                  <a:extLst>
                    <a:ext uri="{A12FA001-AC4F-418D-AE19-62706E023703}">
                      <ahyp:hlinkClr xmlns:ahyp="http://schemas.microsoft.com/office/drawing/2018/hyperlinkcolor" val="tx"/>
                    </a:ext>
                  </a:extLst>
                </a:hlinkClick>
              </a:rPr>
              <a:t>IRS EIN Application</a:t>
            </a:r>
            <a:endParaRPr lang="en-US" sz="1600" dirty="0">
              <a:latin typeface="Poppins" panose="00000500000000000000" pitchFamily="2" charset="0"/>
              <a:cs typeface="Poppins" panose="00000500000000000000" pitchFamily="2" charset="0"/>
            </a:endParaRPr>
          </a:p>
        </p:txBody>
      </p:sp>
    </p:spTree>
    <p:extLst>
      <p:ext uri="{BB962C8B-B14F-4D97-AF65-F5344CB8AC3E}">
        <p14:creationId xmlns:p14="http://schemas.microsoft.com/office/powerpoint/2010/main" val="34139789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F819E95-7AB0-1963-423C-65CAD429FF7F}"/>
              </a:ext>
            </a:extLst>
          </p:cNvPr>
          <p:cNvSpPr txBox="1"/>
          <p:nvPr/>
        </p:nvSpPr>
        <p:spPr>
          <a:xfrm>
            <a:off x="0" y="0"/>
            <a:ext cx="9144000" cy="461665"/>
          </a:xfrm>
          <a:prstGeom prst="rect">
            <a:avLst/>
          </a:prstGeom>
          <a:gradFill flip="none" rotWithShape="1">
            <a:gsLst>
              <a:gs pos="90000">
                <a:srgbClr val="233973"/>
              </a:gs>
              <a:gs pos="28000">
                <a:srgbClr val="C1CA2F"/>
              </a:gs>
              <a:gs pos="50000">
                <a:srgbClr val="67ACBC"/>
              </a:gs>
              <a:gs pos="76000">
                <a:srgbClr val="558E8E">
                  <a:lumMod val="96000"/>
                  <a:lumOff val="4000"/>
                </a:srgbClr>
              </a:gs>
              <a:gs pos="0">
                <a:srgbClr val="F7AF21"/>
              </a:gs>
            </a:gsLst>
            <a:lin ang="0" scaled="1"/>
            <a:tileRect/>
          </a:gradFill>
        </p:spPr>
        <p:txBody>
          <a:bodyPr wrap="square" rtlCol="0">
            <a:spAutoFit/>
          </a:bodyPr>
          <a:lstStyle/>
          <a:p>
            <a:r>
              <a:rPr lang="en-US" sz="2400" b="1" dirty="0">
                <a:latin typeface="Poppins" panose="00000500000000000000" pitchFamily="2" charset="0"/>
                <a:cs typeface="Poppins" panose="00000500000000000000" pitchFamily="2" charset="0"/>
              </a:rPr>
              <a:t>REACH Hub </a:t>
            </a:r>
            <a:r>
              <a:rPr lang="en-US" sz="2400" dirty="0">
                <a:latin typeface="Poppins" panose="00000500000000000000" pitchFamily="2" charset="0"/>
                <a:cs typeface="Poppins" panose="00000500000000000000" pitchFamily="2" charset="0"/>
              </a:rPr>
              <a:t>| Making it official</a:t>
            </a:r>
          </a:p>
        </p:txBody>
      </p:sp>
      <p:sp>
        <p:nvSpPr>
          <p:cNvPr id="6" name="TextBox 5">
            <a:extLst>
              <a:ext uri="{FF2B5EF4-FFF2-40B4-BE49-F238E27FC236}">
                <a16:creationId xmlns:a16="http://schemas.microsoft.com/office/drawing/2014/main" id="{8109BDC7-0473-07C6-FE87-F7E70972E87D}"/>
              </a:ext>
            </a:extLst>
          </p:cNvPr>
          <p:cNvSpPr txBox="1"/>
          <p:nvPr/>
        </p:nvSpPr>
        <p:spPr>
          <a:xfrm>
            <a:off x="266055" y="1605314"/>
            <a:ext cx="8393313" cy="4870564"/>
          </a:xfrm>
          <a:prstGeom prst="rect">
            <a:avLst/>
          </a:prstGeom>
          <a:noFill/>
        </p:spPr>
        <p:txBody>
          <a:bodyPr wrap="square" rtlCol="0">
            <a:spAutoFit/>
          </a:bodyPr>
          <a:lstStyle/>
          <a:p>
            <a:pPr>
              <a:spcBef>
                <a:spcPts val="300"/>
              </a:spcBef>
            </a:pPr>
            <a:r>
              <a:rPr lang="en-US" sz="1600" b="1" dirty="0">
                <a:latin typeface="Poppins" panose="00000500000000000000" pitchFamily="2" charset="0"/>
                <a:cs typeface="Poppins" panose="00000500000000000000" pitchFamily="2" charset="0"/>
              </a:rPr>
              <a:t>Beneficial Owner Report</a:t>
            </a:r>
          </a:p>
          <a:p>
            <a:pPr marL="234950" indent="-234950">
              <a:spcBef>
                <a:spcPts val="300"/>
              </a:spcBef>
              <a:buFont typeface="Arial" panose="020B0604020202020204" pitchFamily="34" charset="0"/>
              <a:buChar char="•"/>
            </a:pPr>
            <a:r>
              <a:rPr lang="en-US" sz="1600" b="1" dirty="0">
                <a:latin typeface="Poppins" panose="00000500000000000000" pitchFamily="2" charset="0"/>
                <a:cs typeface="Poppins" panose="00000500000000000000" pitchFamily="2" charset="0"/>
              </a:rPr>
              <a:t>What It Is: </a:t>
            </a:r>
            <a:r>
              <a:rPr lang="en-US" sz="1600" dirty="0">
                <a:latin typeface="Poppins" panose="00000500000000000000" pitchFamily="2" charset="0"/>
                <a:cs typeface="Poppins" panose="00000500000000000000" pitchFamily="2" charset="0"/>
              </a:rPr>
              <a:t>A document that identifies the individuals who ultimately own or control a corporation, aiming to enhance transparency in business operations and prevent illicit activities.</a:t>
            </a:r>
          </a:p>
          <a:p>
            <a:pPr marL="234950" indent="-234950">
              <a:spcBef>
                <a:spcPts val="300"/>
              </a:spcBef>
              <a:buFont typeface="Arial" panose="020B0604020202020204" pitchFamily="34" charset="0"/>
              <a:buChar char="•"/>
            </a:pPr>
            <a:r>
              <a:rPr lang="en-US" sz="1600" b="1" dirty="0">
                <a:latin typeface="Poppins" panose="00000500000000000000" pitchFamily="2" charset="0"/>
                <a:cs typeface="Poppins" panose="00000500000000000000" pitchFamily="2" charset="0"/>
              </a:rPr>
              <a:t>Where to File</a:t>
            </a:r>
            <a:r>
              <a:rPr lang="en-US" sz="1600" dirty="0">
                <a:latin typeface="Poppins" panose="00000500000000000000" pitchFamily="2" charset="0"/>
                <a:cs typeface="Poppins" panose="00000500000000000000" pitchFamily="2" charset="0"/>
              </a:rPr>
              <a:t>: This report may be filed with the </a:t>
            </a:r>
            <a:r>
              <a:rPr lang="en-US" sz="1600" dirty="0">
                <a:latin typeface="Poppins" panose="00000500000000000000" pitchFamily="2" charset="0"/>
                <a:cs typeface="Poppins" panose="00000500000000000000" pitchFamily="2" charset="0"/>
                <a:hlinkClick r:id="rId2">
                  <a:extLst>
                    <a:ext uri="{A12FA001-AC4F-418D-AE19-62706E023703}">
                      <ahyp:hlinkClr xmlns:ahyp="http://schemas.microsoft.com/office/drawing/2018/hyperlinkcolor" val="tx"/>
                    </a:ext>
                  </a:extLst>
                </a:hlinkClick>
              </a:rPr>
              <a:t>Financial Crimes Enforcement Network (FinCEN)</a:t>
            </a:r>
            <a:r>
              <a:rPr lang="en-US" sz="1600" dirty="0">
                <a:latin typeface="Poppins" panose="00000500000000000000" pitchFamily="2" charset="0"/>
                <a:cs typeface="Poppins" panose="00000500000000000000" pitchFamily="2" charset="0"/>
              </a:rPr>
              <a:t> as part of the Corporate Transparency Act (CTA) requirement.</a:t>
            </a:r>
          </a:p>
          <a:p>
            <a:pPr marL="234950" indent="-234950">
              <a:spcBef>
                <a:spcPts val="300"/>
              </a:spcBef>
              <a:buFont typeface="Arial" panose="020B0604020202020204" pitchFamily="34" charset="0"/>
              <a:buChar char="•"/>
            </a:pPr>
            <a:r>
              <a:rPr lang="en-US" sz="1600" b="1" dirty="0">
                <a:latin typeface="Poppins" panose="00000500000000000000" pitchFamily="2" charset="0"/>
                <a:cs typeface="Poppins" panose="00000500000000000000" pitchFamily="2" charset="0"/>
              </a:rPr>
              <a:t>Cost</a:t>
            </a:r>
            <a:r>
              <a:rPr lang="en-US" sz="1600" dirty="0">
                <a:latin typeface="Poppins" panose="00000500000000000000" pitchFamily="2" charset="0"/>
                <a:cs typeface="Poppins" panose="00000500000000000000" pitchFamily="2" charset="0"/>
              </a:rPr>
              <a:t>: 0-$100 depending on additional compliance needs.</a:t>
            </a:r>
            <a:endParaRPr lang="en-US" sz="1600" dirty="0"/>
          </a:p>
          <a:p>
            <a:pPr>
              <a:spcBef>
                <a:spcPts val="300"/>
              </a:spcBef>
            </a:pPr>
            <a:endParaRPr lang="en-US" sz="1600" dirty="0">
              <a:latin typeface="Poppins" panose="00000500000000000000" pitchFamily="2" charset="0"/>
              <a:cs typeface="Poppins" panose="00000500000000000000" pitchFamily="2" charset="0"/>
            </a:endParaRPr>
          </a:p>
          <a:p>
            <a:pPr marL="234950" indent="-234950">
              <a:spcBef>
                <a:spcPts val="300"/>
              </a:spcBef>
            </a:pPr>
            <a:r>
              <a:rPr lang="en-US" sz="1600" b="1" dirty="0">
                <a:latin typeface="Poppins" panose="00000500000000000000" pitchFamily="2" charset="0"/>
                <a:cs typeface="Poppins" panose="00000500000000000000" pitchFamily="2" charset="0"/>
              </a:rPr>
              <a:t>Operating Agreement</a:t>
            </a:r>
          </a:p>
          <a:p>
            <a:pPr marL="234950" indent="-234950">
              <a:spcBef>
                <a:spcPts val="300"/>
              </a:spcBef>
              <a:buFont typeface="Arial" panose="020B0604020202020204" pitchFamily="34" charset="0"/>
              <a:buChar char="•"/>
            </a:pPr>
            <a:r>
              <a:rPr lang="en-US" sz="1600" b="1" dirty="0">
                <a:latin typeface="Poppins" panose="00000500000000000000" pitchFamily="2" charset="0"/>
                <a:cs typeface="Poppins" panose="00000500000000000000" pitchFamily="2" charset="0"/>
              </a:rPr>
              <a:t>What It Is</a:t>
            </a:r>
            <a:r>
              <a:rPr lang="en-US" sz="1600" dirty="0">
                <a:latin typeface="Poppins" panose="00000500000000000000" pitchFamily="2" charset="0"/>
                <a:cs typeface="Poppins" panose="00000500000000000000" pitchFamily="2" charset="0"/>
              </a:rPr>
              <a:t>: Required for LLC in California, even for single-member LLC. Outlines the ownership structure, management responsibilities, profit-sharing, and procedures for major business decisions.</a:t>
            </a:r>
          </a:p>
          <a:p>
            <a:pPr marL="234950" indent="-234950">
              <a:spcBef>
                <a:spcPts val="300"/>
              </a:spcBef>
              <a:buFont typeface="Arial" panose="020B0604020202020204" pitchFamily="34" charset="0"/>
              <a:buChar char="•"/>
            </a:pPr>
            <a:r>
              <a:rPr lang="en-US" sz="1600" b="1" dirty="0">
                <a:latin typeface="Poppins" panose="00000500000000000000" pitchFamily="2" charset="0"/>
                <a:cs typeface="Poppins" panose="00000500000000000000" pitchFamily="2" charset="0"/>
              </a:rPr>
              <a:t>Where to Get It</a:t>
            </a:r>
            <a:r>
              <a:rPr lang="en-US" sz="1600" dirty="0">
                <a:latin typeface="Poppins" panose="00000500000000000000" pitchFamily="2" charset="0"/>
                <a:cs typeface="Poppins" panose="00000500000000000000" pitchFamily="2" charset="0"/>
              </a:rPr>
              <a:t>: You can draft this agreement yourself, use online templates, or hire a lawyer or service provider to help you create one.</a:t>
            </a:r>
          </a:p>
          <a:p>
            <a:pPr marL="234950" indent="-234950">
              <a:spcBef>
                <a:spcPts val="300"/>
              </a:spcBef>
              <a:buFont typeface="Arial" panose="020B0604020202020204" pitchFamily="34" charset="0"/>
              <a:buChar char="•"/>
            </a:pPr>
            <a:r>
              <a:rPr lang="en-US" sz="1600" b="1" dirty="0">
                <a:latin typeface="Poppins" panose="00000500000000000000" pitchFamily="2" charset="0"/>
                <a:cs typeface="Poppins" panose="00000500000000000000" pitchFamily="2" charset="0"/>
              </a:rPr>
              <a:t>Cost</a:t>
            </a:r>
            <a:r>
              <a:rPr lang="en-US" sz="1600" dirty="0">
                <a:latin typeface="Poppins" panose="00000500000000000000" pitchFamily="2" charset="0"/>
                <a:cs typeface="Poppins" panose="00000500000000000000" pitchFamily="2" charset="0"/>
              </a:rPr>
              <a:t>: The cost can range from </a:t>
            </a:r>
            <a:r>
              <a:rPr lang="en-US" sz="1600" b="1" dirty="0">
                <a:latin typeface="Poppins" panose="00000500000000000000" pitchFamily="2" charset="0"/>
                <a:cs typeface="Poppins" panose="00000500000000000000" pitchFamily="2" charset="0"/>
              </a:rPr>
              <a:t>$0</a:t>
            </a:r>
            <a:r>
              <a:rPr lang="en-US" sz="1600" dirty="0">
                <a:latin typeface="Poppins" panose="00000500000000000000" pitchFamily="2" charset="0"/>
                <a:cs typeface="Poppins" panose="00000500000000000000" pitchFamily="2" charset="0"/>
              </a:rPr>
              <a:t> (if you create it yourself) to </a:t>
            </a:r>
            <a:r>
              <a:rPr lang="en-US" sz="1600" b="1" dirty="0">
                <a:latin typeface="Poppins" panose="00000500000000000000" pitchFamily="2" charset="0"/>
                <a:cs typeface="Poppins" panose="00000500000000000000" pitchFamily="2" charset="0"/>
              </a:rPr>
              <a:t>$200 - $5,000</a:t>
            </a:r>
            <a:r>
              <a:rPr lang="en-US" sz="1600" dirty="0">
                <a:latin typeface="Poppins" panose="00000500000000000000" pitchFamily="2" charset="0"/>
                <a:cs typeface="Poppins" panose="00000500000000000000" pitchFamily="2" charset="0"/>
              </a:rPr>
              <a:t> (if drafted by a legal service or an attorney).</a:t>
            </a:r>
          </a:p>
          <a:p>
            <a:pPr marL="234950" indent="-234950">
              <a:spcBef>
                <a:spcPts val="300"/>
              </a:spcBef>
              <a:buFont typeface="Arial" panose="020B0604020202020204" pitchFamily="34" charset="0"/>
              <a:buChar char="•"/>
            </a:pPr>
            <a:r>
              <a:rPr lang="en-US" sz="1600" b="1" dirty="0">
                <a:latin typeface="Poppins" panose="00000500000000000000" pitchFamily="2" charset="0"/>
                <a:cs typeface="Poppins" panose="00000500000000000000" pitchFamily="2" charset="0"/>
              </a:rPr>
              <a:t>Note</a:t>
            </a:r>
            <a:r>
              <a:rPr lang="en-US" sz="1600" dirty="0">
                <a:latin typeface="Poppins" panose="00000500000000000000" pitchFamily="2" charset="0"/>
                <a:cs typeface="Poppins" panose="00000500000000000000" pitchFamily="2" charset="0"/>
              </a:rPr>
              <a:t>: You can find templates/samples online. </a:t>
            </a:r>
          </a:p>
        </p:txBody>
      </p:sp>
      <p:sp>
        <p:nvSpPr>
          <p:cNvPr id="3" name="TextBox 2">
            <a:extLst>
              <a:ext uri="{FF2B5EF4-FFF2-40B4-BE49-F238E27FC236}">
                <a16:creationId xmlns:a16="http://schemas.microsoft.com/office/drawing/2014/main" id="{B7DB31D9-F9D1-5379-301D-E75616B12187}"/>
              </a:ext>
            </a:extLst>
          </p:cNvPr>
          <p:cNvSpPr txBox="1"/>
          <p:nvPr/>
        </p:nvSpPr>
        <p:spPr>
          <a:xfrm>
            <a:off x="187213" y="547652"/>
            <a:ext cx="8769573" cy="830997"/>
          </a:xfrm>
          <a:prstGeom prst="rect">
            <a:avLst/>
          </a:prstGeom>
          <a:noFill/>
        </p:spPr>
        <p:txBody>
          <a:bodyPr wrap="square" rtlCol="0">
            <a:spAutoFit/>
          </a:bodyPr>
          <a:lstStyle/>
          <a:p>
            <a:pPr algn="ctr"/>
            <a:r>
              <a:rPr lang="en-US" sz="2400" b="1" dirty="0">
                <a:latin typeface="Poppins" panose="00000500000000000000" pitchFamily="2" charset="0"/>
                <a:cs typeface="Poppins" panose="00000500000000000000" pitchFamily="2" charset="0"/>
              </a:rPr>
              <a:t>Documentation for Limited Liability Corporations</a:t>
            </a:r>
          </a:p>
          <a:p>
            <a:pPr algn="ctr"/>
            <a:r>
              <a:rPr lang="en-US" sz="2400" b="1" dirty="0">
                <a:latin typeface="Poppins" panose="00000500000000000000" pitchFamily="2" charset="0"/>
                <a:cs typeface="Poppins" panose="00000500000000000000" pitchFamily="2" charset="0"/>
              </a:rPr>
              <a:t>Part 2 of 3</a:t>
            </a:r>
          </a:p>
        </p:txBody>
      </p:sp>
    </p:spTree>
    <p:extLst>
      <p:ext uri="{BB962C8B-B14F-4D97-AF65-F5344CB8AC3E}">
        <p14:creationId xmlns:p14="http://schemas.microsoft.com/office/powerpoint/2010/main" val="100964796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8CFB66-2C22-39DF-A0B0-429037BCABAE}"/>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06E45FBB-191F-5FE8-527A-1B7ABC785739}"/>
              </a:ext>
            </a:extLst>
          </p:cNvPr>
          <p:cNvSpPr txBox="1"/>
          <p:nvPr/>
        </p:nvSpPr>
        <p:spPr>
          <a:xfrm>
            <a:off x="0" y="0"/>
            <a:ext cx="9144000" cy="461665"/>
          </a:xfrm>
          <a:prstGeom prst="rect">
            <a:avLst/>
          </a:prstGeom>
          <a:gradFill flip="none" rotWithShape="1">
            <a:gsLst>
              <a:gs pos="90000">
                <a:srgbClr val="233973"/>
              </a:gs>
              <a:gs pos="28000">
                <a:srgbClr val="C1CA2F"/>
              </a:gs>
              <a:gs pos="50000">
                <a:srgbClr val="67ACBC"/>
              </a:gs>
              <a:gs pos="76000">
                <a:srgbClr val="558E8E">
                  <a:lumMod val="96000"/>
                  <a:lumOff val="4000"/>
                </a:srgbClr>
              </a:gs>
              <a:gs pos="0">
                <a:srgbClr val="F7AF21"/>
              </a:gs>
            </a:gsLst>
            <a:lin ang="0" scaled="1"/>
            <a:tileRect/>
          </a:gradFill>
        </p:spPr>
        <p:txBody>
          <a:bodyPr wrap="square" rtlCol="0">
            <a:spAutoFit/>
          </a:bodyPr>
          <a:lstStyle/>
          <a:p>
            <a:r>
              <a:rPr lang="en-US" sz="2400" b="1" dirty="0">
                <a:latin typeface="Poppins" panose="00000500000000000000" pitchFamily="2" charset="0"/>
                <a:cs typeface="Poppins" panose="00000500000000000000" pitchFamily="2" charset="0"/>
              </a:rPr>
              <a:t>REACH Hub </a:t>
            </a:r>
            <a:r>
              <a:rPr lang="en-US" sz="2400" dirty="0">
                <a:latin typeface="Poppins" panose="00000500000000000000" pitchFamily="2" charset="0"/>
                <a:cs typeface="Poppins" panose="00000500000000000000" pitchFamily="2" charset="0"/>
              </a:rPr>
              <a:t>| Making it official</a:t>
            </a:r>
          </a:p>
        </p:txBody>
      </p:sp>
      <p:sp>
        <p:nvSpPr>
          <p:cNvPr id="6" name="TextBox 5">
            <a:extLst>
              <a:ext uri="{FF2B5EF4-FFF2-40B4-BE49-F238E27FC236}">
                <a16:creationId xmlns:a16="http://schemas.microsoft.com/office/drawing/2014/main" id="{B77DFBE9-26CE-4ABC-2577-437C5118A817}"/>
              </a:ext>
            </a:extLst>
          </p:cNvPr>
          <p:cNvSpPr txBox="1"/>
          <p:nvPr/>
        </p:nvSpPr>
        <p:spPr>
          <a:xfrm>
            <a:off x="76201" y="1385960"/>
            <a:ext cx="8880585" cy="5355312"/>
          </a:xfrm>
          <a:prstGeom prst="rect">
            <a:avLst/>
          </a:prstGeom>
          <a:noFill/>
        </p:spPr>
        <p:txBody>
          <a:bodyPr wrap="square" rtlCol="0">
            <a:spAutoFit/>
          </a:bodyPr>
          <a:lstStyle/>
          <a:p>
            <a:pPr>
              <a:spcBef>
                <a:spcPts val="300"/>
              </a:spcBef>
            </a:pPr>
            <a:r>
              <a:rPr lang="en-US" sz="1600" b="1" dirty="0">
                <a:latin typeface="Poppins" panose="00000500000000000000" pitchFamily="2" charset="0"/>
                <a:cs typeface="Poppins" panose="00000500000000000000" pitchFamily="2" charset="0"/>
              </a:rPr>
              <a:t>Example Operating Agreement Outline</a:t>
            </a:r>
            <a:r>
              <a:rPr lang="en-US" sz="1600" dirty="0">
                <a:latin typeface="Poppins" panose="00000500000000000000" pitchFamily="2" charset="0"/>
                <a:cs typeface="Poppins" panose="00000500000000000000" pitchFamily="2" charset="0"/>
              </a:rPr>
              <a:t>: Below are examples of sections (articles) that are likely to be included in the operating agreement of an LLC.</a:t>
            </a:r>
            <a:endParaRPr lang="en-US" sz="1600" b="1" dirty="0">
              <a:latin typeface="Poppins" panose="00000500000000000000" pitchFamily="2" charset="0"/>
              <a:cs typeface="Poppins" panose="00000500000000000000" pitchFamily="2" charset="0"/>
            </a:endParaRPr>
          </a:p>
          <a:p>
            <a:pPr>
              <a:spcBef>
                <a:spcPts val="300"/>
              </a:spcBef>
            </a:pPr>
            <a:endParaRPr lang="en-US" sz="1600" b="1" dirty="0">
              <a:latin typeface="Poppins" panose="00000500000000000000" pitchFamily="2" charset="0"/>
              <a:cs typeface="Poppins" panose="00000500000000000000" pitchFamily="2" charset="0"/>
            </a:endParaRPr>
          </a:p>
          <a:p>
            <a:pPr>
              <a:spcBef>
                <a:spcPts val="300"/>
              </a:spcBef>
            </a:pPr>
            <a:r>
              <a:rPr lang="en-US" sz="1600" b="1" dirty="0">
                <a:latin typeface="Poppins" panose="00000500000000000000" pitchFamily="2" charset="0"/>
                <a:cs typeface="Poppins" panose="00000500000000000000" pitchFamily="2" charset="0"/>
              </a:rPr>
              <a:t>	</a:t>
            </a:r>
            <a:r>
              <a:rPr lang="en-US" sz="1400" b="1" dirty="0">
                <a:latin typeface="Poppins" panose="00000500000000000000" pitchFamily="2" charset="0"/>
                <a:cs typeface="Poppins" panose="00000500000000000000" pitchFamily="2" charset="0"/>
              </a:rPr>
              <a:t>Article I: </a:t>
            </a:r>
            <a:r>
              <a:rPr lang="en-US" sz="1400" dirty="0">
                <a:latin typeface="Poppins" panose="00000500000000000000" pitchFamily="2" charset="0"/>
                <a:cs typeface="Poppins" panose="00000500000000000000" pitchFamily="2" charset="0"/>
              </a:rPr>
              <a:t>Basic details (name, address, formation date, etc.)</a:t>
            </a:r>
          </a:p>
          <a:p>
            <a:pPr>
              <a:spcBef>
                <a:spcPts val="300"/>
              </a:spcBef>
            </a:pPr>
            <a:r>
              <a:rPr lang="en-US" sz="1400" b="1" dirty="0">
                <a:latin typeface="Poppins" panose="00000500000000000000" pitchFamily="2" charset="0"/>
                <a:cs typeface="Poppins" panose="00000500000000000000" pitchFamily="2" charset="0"/>
              </a:rPr>
              <a:t>	</a:t>
            </a:r>
          </a:p>
          <a:p>
            <a:pPr>
              <a:spcBef>
                <a:spcPts val="300"/>
              </a:spcBef>
            </a:pPr>
            <a:r>
              <a:rPr lang="en-US" sz="1400" b="1" dirty="0">
                <a:latin typeface="Poppins" panose="00000500000000000000" pitchFamily="2" charset="0"/>
                <a:cs typeface="Poppins" panose="00000500000000000000" pitchFamily="2" charset="0"/>
              </a:rPr>
              <a:t>	Article II: </a:t>
            </a:r>
            <a:r>
              <a:rPr lang="en-US" sz="1400" dirty="0">
                <a:latin typeface="Poppins" panose="00000500000000000000" pitchFamily="2" charset="0"/>
                <a:cs typeface="Poppins" panose="00000500000000000000" pitchFamily="2" charset="0"/>
              </a:rPr>
              <a:t>Membership (list of members, ownership percentages, etc.)</a:t>
            </a:r>
          </a:p>
          <a:p>
            <a:pPr>
              <a:spcBef>
                <a:spcPts val="300"/>
              </a:spcBef>
            </a:pPr>
            <a:r>
              <a:rPr lang="en-US" sz="1400" b="1" dirty="0">
                <a:latin typeface="Poppins" panose="00000500000000000000" pitchFamily="2" charset="0"/>
                <a:cs typeface="Poppins" panose="00000500000000000000" pitchFamily="2" charset="0"/>
              </a:rPr>
              <a:t>	</a:t>
            </a:r>
          </a:p>
          <a:p>
            <a:pPr>
              <a:spcBef>
                <a:spcPts val="300"/>
              </a:spcBef>
            </a:pPr>
            <a:r>
              <a:rPr lang="en-US" sz="1400" b="1" dirty="0">
                <a:latin typeface="Poppins" panose="00000500000000000000" pitchFamily="2" charset="0"/>
                <a:cs typeface="Poppins" panose="00000500000000000000" pitchFamily="2" charset="0"/>
              </a:rPr>
              <a:t>	Article III: </a:t>
            </a:r>
            <a:r>
              <a:rPr lang="en-US" sz="1400" dirty="0">
                <a:latin typeface="Poppins" panose="00000500000000000000" pitchFamily="2" charset="0"/>
                <a:cs typeface="Poppins" panose="00000500000000000000" pitchFamily="2" charset="0"/>
              </a:rPr>
              <a:t>Management (decision-making procedures, meeting procedures, etc.)</a:t>
            </a:r>
          </a:p>
          <a:p>
            <a:pPr>
              <a:spcBef>
                <a:spcPts val="300"/>
              </a:spcBef>
            </a:pPr>
            <a:r>
              <a:rPr lang="en-US" sz="1400" b="1" dirty="0">
                <a:latin typeface="Poppins" panose="00000500000000000000" pitchFamily="2" charset="0"/>
                <a:cs typeface="Poppins" panose="00000500000000000000" pitchFamily="2" charset="0"/>
              </a:rPr>
              <a:t>	</a:t>
            </a:r>
          </a:p>
          <a:p>
            <a:pPr>
              <a:spcBef>
                <a:spcPts val="300"/>
              </a:spcBef>
            </a:pPr>
            <a:r>
              <a:rPr lang="en-US" sz="1400" b="1" dirty="0">
                <a:latin typeface="Poppins" panose="00000500000000000000" pitchFamily="2" charset="0"/>
                <a:cs typeface="Poppins" panose="00000500000000000000" pitchFamily="2" charset="0"/>
              </a:rPr>
              <a:t>	Article IV: </a:t>
            </a:r>
            <a:r>
              <a:rPr lang="en-US" sz="1400" dirty="0">
                <a:latin typeface="Poppins" panose="00000500000000000000" pitchFamily="2" charset="0"/>
                <a:cs typeface="Poppins" panose="00000500000000000000" pitchFamily="2" charset="0"/>
              </a:rPr>
              <a:t>Profits, losses, and distributions (how allocation of profits, how members 	receive distributions, and the company’s approach to taxation)</a:t>
            </a:r>
          </a:p>
          <a:p>
            <a:pPr>
              <a:spcBef>
                <a:spcPts val="300"/>
              </a:spcBef>
            </a:pPr>
            <a:r>
              <a:rPr lang="en-US" sz="1400" b="1" dirty="0">
                <a:latin typeface="Poppins" panose="00000500000000000000" pitchFamily="2" charset="0"/>
                <a:cs typeface="Poppins" panose="00000500000000000000" pitchFamily="2" charset="0"/>
              </a:rPr>
              <a:t>	</a:t>
            </a:r>
          </a:p>
          <a:p>
            <a:pPr>
              <a:spcBef>
                <a:spcPts val="300"/>
              </a:spcBef>
            </a:pPr>
            <a:r>
              <a:rPr lang="en-US" sz="1400" b="1" dirty="0">
                <a:latin typeface="Poppins" panose="00000500000000000000" pitchFamily="2" charset="0"/>
                <a:cs typeface="Poppins" panose="00000500000000000000" pitchFamily="2" charset="0"/>
              </a:rPr>
              <a:t>	Article V: </a:t>
            </a:r>
            <a:r>
              <a:rPr lang="en-US" sz="1400" dirty="0">
                <a:latin typeface="Poppins" panose="00000500000000000000" pitchFamily="2" charset="0"/>
                <a:cs typeface="Poppins" panose="00000500000000000000" pitchFamily="2" charset="0"/>
              </a:rPr>
              <a:t>Transfer of membership interests (restrictions on transfer and buyout 	provisions, etc.)</a:t>
            </a:r>
            <a:endParaRPr lang="en-US" sz="1400" b="1" dirty="0">
              <a:latin typeface="Poppins" panose="00000500000000000000" pitchFamily="2" charset="0"/>
              <a:cs typeface="Poppins" panose="00000500000000000000" pitchFamily="2" charset="0"/>
            </a:endParaRPr>
          </a:p>
          <a:p>
            <a:pPr>
              <a:spcBef>
                <a:spcPts val="300"/>
              </a:spcBef>
            </a:pPr>
            <a:r>
              <a:rPr lang="en-US" sz="1400" b="1" dirty="0">
                <a:latin typeface="Poppins" panose="00000500000000000000" pitchFamily="2" charset="0"/>
                <a:cs typeface="Poppins" panose="00000500000000000000" pitchFamily="2" charset="0"/>
              </a:rPr>
              <a:t>	</a:t>
            </a:r>
          </a:p>
          <a:p>
            <a:pPr>
              <a:spcBef>
                <a:spcPts val="300"/>
              </a:spcBef>
            </a:pPr>
            <a:r>
              <a:rPr lang="en-US" sz="1400" b="1" dirty="0">
                <a:latin typeface="Poppins" panose="00000500000000000000" pitchFamily="2" charset="0"/>
                <a:cs typeface="Poppins" panose="00000500000000000000" pitchFamily="2" charset="0"/>
              </a:rPr>
              <a:t>	Article VI: </a:t>
            </a:r>
            <a:r>
              <a:rPr lang="en-US" sz="1400" dirty="0">
                <a:latin typeface="Poppins" panose="00000500000000000000" pitchFamily="2" charset="0"/>
                <a:cs typeface="Poppins" panose="00000500000000000000" pitchFamily="2" charset="0"/>
              </a:rPr>
              <a:t>Liability and indemnification (limited liability of members and matters including 	insurance, etc.)</a:t>
            </a:r>
            <a:endParaRPr lang="en-US" sz="1400" b="1" dirty="0">
              <a:latin typeface="Poppins" panose="00000500000000000000" pitchFamily="2" charset="0"/>
              <a:cs typeface="Poppins" panose="00000500000000000000" pitchFamily="2" charset="0"/>
            </a:endParaRPr>
          </a:p>
          <a:p>
            <a:pPr>
              <a:spcBef>
                <a:spcPts val="300"/>
              </a:spcBef>
            </a:pPr>
            <a:r>
              <a:rPr lang="en-US" sz="1400" b="1" dirty="0">
                <a:latin typeface="Poppins" panose="00000500000000000000" pitchFamily="2" charset="0"/>
                <a:cs typeface="Poppins" panose="00000500000000000000" pitchFamily="2" charset="0"/>
              </a:rPr>
              <a:t>	</a:t>
            </a:r>
          </a:p>
          <a:p>
            <a:pPr>
              <a:spcBef>
                <a:spcPts val="300"/>
              </a:spcBef>
            </a:pPr>
            <a:r>
              <a:rPr lang="en-US" sz="1400" b="1" dirty="0">
                <a:latin typeface="Poppins" panose="00000500000000000000" pitchFamily="2" charset="0"/>
                <a:cs typeface="Poppins" panose="00000500000000000000" pitchFamily="2" charset="0"/>
              </a:rPr>
              <a:t>	Article VII: </a:t>
            </a:r>
            <a:r>
              <a:rPr lang="en-US" sz="1400" dirty="0">
                <a:latin typeface="Poppins" panose="00000500000000000000" pitchFamily="2" charset="0"/>
                <a:cs typeface="Poppins" panose="00000500000000000000" pitchFamily="2" charset="0"/>
              </a:rPr>
              <a:t>Dissolution (how company might be dissolved)</a:t>
            </a:r>
            <a:endParaRPr lang="en-US" sz="1400" b="1" dirty="0">
              <a:latin typeface="Poppins" panose="00000500000000000000" pitchFamily="2" charset="0"/>
              <a:cs typeface="Poppins" panose="00000500000000000000" pitchFamily="2" charset="0"/>
            </a:endParaRPr>
          </a:p>
          <a:p>
            <a:pPr>
              <a:spcBef>
                <a:spcPts val="300"/>
              </a:spcBef>
            </a:pPr>
            <a:r>
              <a:rPr lang="en-US" sz="1400" b="1" dirty="0">
                <a:latin typeface="Poppins" panose="00000500000000000000" pitchFamily="2" charset="0"/>
                <a:cs typeface="Poppins" panose="00000500000000000000" pitchFamily="2" charset="0"/>
              </a:rPr>
              <a:t>	</a:t>
            </a:r>
          </a:p>
          <a:p>
            <a:pPr>
              <a:spcBef>
                <a:spcPts val="300"/>
              </a:spcBef>
            </a:pPr>
            <a:r>
              <a:rPr lang="en-US" sz="1400" b="1" dirty="0">
                <a:latin typeface="Poppins" panose="00000500000000000000" pitchFamily="2" charset="0"/>
                <a:cs typeface="Poppins" panose="00000500000000000000" pitchFamily="2" charset="0"/>
              </a:rPr>
              <a:t>	Article VIII: </a:t>
            </a:r>
            <a:r>
              <a:rPr lang="en-US" sz="1400" dirty="0">
                <a:latin typeface="Poppins" panose="00000500000000000000" pitchFamily="2" charset="0"/>
                <a:cs typeface="Poppins" panose="00000500000000000000" pitchFamily="2" charset="0"/>
              </a:rPr>
              <a:t>Miscellaneous matters including amendments and other legal considerations</a:t>
            </a:r>
            <a:endParaRPr lang="en-US" sz="1400" b="1" dirty="0">
              <a:latin typeface="Poppins" panose="00000500000000000000" pitchFamily="2" charset="0"/>
              <a:cs typeface="Poppins" panose="00000500000000000000" pitchFamily="2" charset="0"/>
            </a:endParaRPr>
          </a:p>
        </p:txBody>
      </p:sp>
      <p:sp>
        <p:nvSpPr>
          <p:cNvPr id="3" name="TextBox 2">
            <a:extLst>
              <a:ext uri="{FF2B5EF4-FFF2-40B4-BE49-F238E27FC236}">
                <a16:creationId xmlns:a16="http://schemas.microsoft.com/office/drawing/2014/main" id="{5251809F-45F9-FC70-2633-9D9D32DBF838}"/>
              </a:ext>
            </a:extLst>
          </p:cNvPr>
          <p:cNvSpPr txBox="1"/>
          <p:nvPr/>
        </p:nvSpPr>
        <p:spPr>
          <a:xfrm>
            <a:off x="187213" y="547652"/>
            <a:ext cx="8769573" cy="830997"/>
          </a:xfrm>
          <a:prstGeom prst="rect">
            <a:avLst/>
          </a:prstGeom>
          <a:noFill/>
        </p:spPr>
        <p:txBody>
          <a:bodyPr wrap="square" rtlCol="0">
            <a:spAutoFit/>
          </a:bodyPr>
          <a:lstStyle/>
          <a:p>
            <a:pPr algn="ctr"/>
            <a:r>
              <a:rPr lang="en-US" sz="2400" b="1" dirty="0">
                <a:latin typeface="Poppins" panose="00000500000000000000" pitchFamily="2" charset="0"/>
                <a:cs typeface="Poppins" panose="00000500000000000000" pitchFamily="2" charset="0"/>
              </a:rPr>
              <a:t>Documentation for Limited Liability Corporations</a:t>
            </a:r>
          </a:p>
          <a:p>
            <a:pPr algn="ctr"/>
            <a:r>
              <a:rPr lang="en-US" sz="2400" b="1" dirty="0">
                <a:latin typeface="Poppins" panose="00000500000000000000" pitchFamily="2" charset="0"/>
                <a:cs typeface="Poppins" panose="00000500000000000000" pitchFamily="2" charset="0"/>
              </a:rPr>
              <a:t>Part 3 of 3</a:t>
            </a:r>
          </a:p>
        </p:txBody>
      </p:sp>
    </p:spTree>
    <p:extLst>
      <p:ext uri="{BB962C8B-B14F-4D97-AF65-F5344CB8AC3E}">
        <p14:creationId xmlns:p14="http://schemas.microsoft.com/office/powerpoint/2010/main" val="29904712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F4E3C94-9D8A-29E5-02B9-4AE894ACF4B0}"/>
              </a:ext>
            </a:extLst>
          </p:cNvPr>
          <p:cNvSpPr txBox="1"/>
          <p:nvPr/>
        </p:nvSpPr>
        <p:spPr>
          <a:xfrm>
            <a:off x="187213" y="521274"/>
            <a:ext cx="8769573" cy="830997"/>
          </a:xfrm>
          <a:prstGeom prst="rect">
            <a:avLst/>
          </a:prstGeom>
          <a:noFill/>
        </p:spPr>
        <p:txBody>
          <a:bodyPr wrap="square" rtlCol="0">
            <a:spAutoFit/>
          </a:bodyPr>
          <a:lstStyle/>
          <a:p>
            <a:pPr algn="ctr"/>
            <a:r>
              <a:rPr lang="en-US" sz="2400" b="1" dirty="0">
                <a:latin typeface="Poppins" panose="00000500000000000000" pitchFamily="2" charset="0"/>
                <a:cs typeface="Poppins" panose="00000500000000000000" pitchFamily="2" charset="0"/>
              </a:rPr>
              <a:t>Documentation for S-Corporations</a:t>
            </a:r>
          </a:p>
          <a:p>
            <a:pPr algn="ctr"/>
            <a:r>
              <a:rPr lang="en-US" sz="2400" b="1" dirty="0">
                <a:latin typeface="Poppins" panose="00000500000000000000" pitchFamily="2" charset="0"/>
                <a:cs typeface="Poppins" panose="00000500000000000000" pitchFamily="2" charset="0"/>
              </a:rPr>
              <a:t>Part 1 of 3 </a:t>
            </a:r>
          </a:p>
        </p:txBody>
      </p:sp>
      <p:sp>
        <p:nvSpPr>
          <p:cNvPr id="4" name="TextBox 3">
            <a:extLst>
              <a:ext uri="{FF2B5EF4-FFF2-40B4-BE49-F238E27FC236}">
                <a16:creationId xmlns:a16="http://schemas.microsoft.com/office/drawing/2014/main" id="{CF819E95-7AB0-1963-423C-65CAD429FF7F}"/>
              </a:ext>
            </a:extLst>
          </p:cNvPr>
          <p:cNvSpPr txBox="1"/>
          <p:nvPr/>
        </p:nvSpPr>
        <p:spPr>
          <a:xfrm>
            <a:off x="0" y="0"/>
            <a:ext cx="9144000" cy="461665"/>
          </a:xfrm>
          <a:prstGeom prst="rect">
            <a:avLst/>
          </a:prstGeom>
          <a:gradFill flip="none" rotWithShape="1">
            <a:gsLst>
              <a:gs pos="90000">
                <a:srgbClr val="233973"/>
              </a:gs>
              <a:gs pos="28000">
                <a:srgbClr val="C1CA2F"/>
              </a:gs>
              <a:gs pos="50000">
                <a:srgbClr val="67ACBC"/>
              </a:gs>
              <a:gs pos="76000">
                <a:srgbClr val="558E8E">
                  <a:lumMod val="96000"/>
                  <a:lumOff val="4000"/>
                </a:srgbClr>
              </a:gs>
              <a:gs pos="0">
                <a:srgbClr val="F7AF21"/>
              </a:gs>
            </a:gsLst>
            <a:lin ang="0" scaled="1"/>
            <a:tileRect/>
          </a:gradFill>
        </p:spPr>
        <p:txBody>
          <a:bodyPr wrap="square" rtlCol="0">
            <a:spAutoFit/>
          </a:bodyPr>
          <a:lstStyle/>
          <a:p>
            <a:r>
              <a:rPr lang="en-US" sz="2400" b="1" dirty="0">
                <a:latin typeface="Poppins" panose="00000500000000000000" pitchFamily="2" charset="0"/>
                <a:cs typeface="Poppins" panose="00000500000000000000" pitchFamily="2" charset="0"/>
              </a:rPr>
              <a:t>REACH Hub </a:t>
            </a:r>
            <a:r>
              <a:rPr lang="en-US" sz="2400" dirty="0">
                <a:latin typeface="Poppins" panose="00000500000000000000" pitchFamily="2" charset="0"/>
                <a:cs typeface="Poppins" panose="00000500000000000000" pitchFamily="2" charset="0"/>
              </a:rPr>
              <a:t>| Making it official</a:t>
            </a:r>
          </a:p>
        </p:txBody>
      </p:sp>
      <p:sp>
        <p:nvSpPr>
          <p:cNvPr id="6" name="TextBox 5">
            <a:extLst>
              <a:ext uri="{FF2B5EF4-FFF2-40B4-BE49-F238E27FC236}">
                <a16:creationId xmlns:a16="http://schemas.microsoft.com/office/drawing/2014/main" id="{8109BDC7-0473-07C6-FE87-F7E70972E87D}"/>
              </a:ext>
            </a:extLst>
          </p:cNvPr>
          <p:cNvSpPr txBox="1"/>
          <p:nvPr/>
        </p:nvSpPr>
        <p:spPr>
          <a:xfrm>
            <a:off x="266055" y="1367570"/>
            <a:ext cx="8393313" cy="5155257"/>
          </a:xfrm>
          <a:prstGeom prst="rect">
            <a:avLst/>
          </a:prstGeom>
          <a:noFill/>
        </p:spPr>
        <p:txBody>
          <a:bodyPr wrap="square" rtlCol="0">
            <a:spAutoFit/>
          </a:bodyPr>
          <a:lstStyle/>
          <a:p>
            <a:pPr>
              <a:spcBef>
                <a:spcPts val="300"/>
              </a:spcBef>
            </a:pPr>
            <a:r>
              <a:rPr lang="en-US" sz="1400" b="1" dirty="0">
                <a:latin typeface="Poppins" panose="00000500000000000000" pitchFamily="2" charset="0"/>
                <a:cs typeface="Poppins" panose="00000500000000000000" pitchFamily="2" charset="0"/>
              </a:rPr>
              <a:t>Articles of Incorporation (Form ARTS-GS)</a:t>
            </a:r>
          </a:p>
          <a:p>
            <a:pPr marL="234950" indent="-234950">
              <a:spcBef>
                <a:spcPts val="300"/>
              </a:spcBef>
              <a:buFont typeface="Arial" panose="020B0604020202020204" pitchFamily="34" charset="0"/>
              <a:buChar char="•"/>
            </a:pPr>
            <a:r>
              <a:rPr lang="en-US" sz="1400" b="1" dirty="0">
                <a:latin typeface="Poppins" panose="00000500000000000000" pitchFamily="2" charset="0"/>
                <a:cs typeface="Poppins" panose="00000500000000000000" pitchFamily="2" charset="0"/>
              </a:rPr>
              <a:t>What It Is</a:t>
            </a:r>
            <a:r>
              <a:rPr lang="en-US" sz="1400" dirty="0">
                <a:latin typeface="Poppins" panose="00000500000000000000" pitchFamily="2" charset="0"/>
                <a:cs typeface="Poppins" panose="00000500000000000000" pitchFamily="2" charset="0"/>
              </a:rPr>
              <a:t>: The document required to officially form a corporation in California. It establishes your business as a legal entity and includes essential details such as the corporation's name, business address, purpose, and details about the registered agent.</a:t>
            </a:r>
          </a:p>
          <a:p>
            <a:pPr marL="234950" indent="-234950">
              <a:spcBef>
                <a:spcPts val="300"/>
              </a:spcBef>
              <a:buFont typeface="Arial" panose="020B0604020202020204" pitchFamily="34" charset="0"/>
              <a:buChar char="•"/>
            </a:pPr>
            <a:r>
              <a:rPr lang="en-US" sz="1400" b="1" dirty="0">
                <a:latin typeface="Poppins" panose="00000500000000000000" pitchFamily="2" charset="0"/>
                <a:cs typeface="Poppins" panose="00000500000000000000" pitchFamily="2" charset="0"/>
              </a:rPr>
              <a:t>Where to File</a:t>
            </a:r>
            <a:r>
              <a:rPr lang="en-US" sz="1400" dirty="0">
                <a:latin typeface="Poppins" panose="00000500000000000000" pitchFamily="2" charset="0"/>
                <a:cs typeface="Poppins" panose="00000500000000000000" pitchFamily="2" charset="0"/>
              </a:rPr>
              <a:t>: File with the </a:t>
            </a:r>
            <a:r>
              <a:rPr lang="en-US" sz="1400" dirty="0">
                <a:latin typeface="Poppins" panose="00000500000000000000" pitchFamily="2" charset="0"/>
                <a:cs typeface="Poppins" panose="00000500000000000000" pitchFamily="2" charset="0"/>
                <a:hlinkClick r:id="rId2">
                  <a:extLst>
                    <a:ext uri="{A12FA001-AC4F-418D-AE19-62706E023703}">
                      <ahyp:hlinkClr xmlns:ahyp="http://schemas.microsoft.com/office/drawing/2018/hyperlinkcolor" val="tx"/>
                    </a:ext>
                  </a:extLst>
                </a:hlinkClick>
              </a:rPr>
              <a:t>California Secretary of State</a:t>
            </a:r>
            <a:r>
              <a:rPr lang="en-US" sz="1400" dirty="0">
                <a:latin typeface="Poppins" panose="00000500000000000000" pitchFamily="2" charset="0"/>
                <a:cs typeface="Poppins" panose="00000500000000000000" pitchFamily="2" charset="0"/>
              </a:rPr>
              <a:t>.</a:t>
            </a:r>
          </a:p>
          <a:p>
            <a:pPr marL="234950" indent="-234950">
              <a:spcBef>
                <a:spcPts val="300"/>
              </a:spcBef>
              <a:buFont typeface="Arial" panose="020B0604020202020204" pitchFamily="34" charset="0"/>
              <a:buChar char="•"/>
            </a:pPr>
            <a:r>
              <a:rPr lang="en-US" sz="1400" b="1" dirty="0">
                <a:latin typeface="Poppins" panose="00000500000000000000" pitchFamily="2" charset="0"/>
                <a:cs typeface="Poppins" panose="00000500000000000000" pitchFamily="2" charset="0"/>
              </a:rPr>
              <a:t>Cost</a:t>
            </a:r>
            <a:r>
              <a:rPr lang="en-US" sz="1400" dirty="0">
                <a:latin typeface="Poppins" panose="00000500000000000000" pitchFamily="2" charset="0"/>
                <a:cs typeface="Poppins" panose="00000500000000000000" pitchFamily="2" charset="0"/>
              </a:rPr>
              <a:t>: </a:t>
            </a:r>
            <a:r>
              <a:rPr lang="en-US" sz="1400" b="1" dirty="0">
                <a:latin typeface="Poppins" panose="00000500000000000000" pitchFamily="2" charset="0"/>
                <a:cs typeface="Poppins" panose="00000500000000000000" pitchFamily="2" charset="0"/>
              </a:rPr>
              <a:t>$100</a:t>
            </a:r>
            <a:r>
              <a:rPr lang="en-US" sz="1400" dirty="0">
                <a:latin typeface="Poppins" panose="00000500000000000000" pitchFamily="2" charset="0"/>
                <a:cs typeface="Poppins" panose="00000500000000000000" pitchFamily="2" charset="0"/>
              </a:rPr>
              <a:t> filing fee (as of 2024).</a:t>
            </a:r>
          </a:p>
          <a:p>
            <a:pPr marL="234950" indent="-234950">
              <a:spcBef>
                <a:spcPts val="300"/>
              </a:spcBef>
            </a:pPr>
            <a:endParaRPr lang="en-US" sz="1400" dirty="0">
              <a:latin typeface="Poppins" panose="00000500000000000000" pitchFamily="2" charset="0"/>
              <a:cs typeface="Poppins" panose="00000500000000000000" pitchFamily="2" charset="0"/>
            </a:endParaRPr>
          </a:p>
          <a:p>
            <a:pPr marL="234950" indent="-234950">
              <a:spcBef>
                <a:spcPts val="300"/>
              </a:spcBef>
            </a:pPr>
            <a:r>
              <a:rPr lang="en-US" sz="1400" b="1" dirty="0">
                <a:latin typeface="Poppins" panose="00000500000000000000" pitchFamily="2" charset="0"/>
                <a:cs typeface="Poppins" panose="00000500000000000000" pitchFamily="2" charset="0"/>
              </a:rPr>
              <a:t>Employer Identification Number (EIN)</a:t>
            </a:r>
          </a:p>
          <a:p>
            <a:pPr marL="234950" indent="-234950">
              <a:spcBef>
                <a:spcPts val="300"/>
              </a:spcBef>
              <a:buFont typeface="Arial" panose="020B0604020202020204" pitchFamily="34" charset="0"/>
              <a:buChar char="•"/>
            </a:pPr>
            <a:r>
              <a:rPr lang="en-US" sz="1400" b="1" dirty="0">
                <a:latin typeface="Poppins" panose="00000500000000000000" pitchFamily="2" charset="0"/>
                <a:cs typeface="Poppins" panose="00000500000000000000" pitchFamily="2" charset="0"/>
              </a:rPr>
              <a:t>What It Is</a:t>
            </a:r>
            <a:r>
              <a:rPr lang="en-US" sz="1400" dirty="0">
                <a:latin typeface="Poppins" panose="00000500000000000000" pitchFamily="2" charset="0"/>
                <a:cs typeface="Poppins" panose="00000500000000000000" pitchFamily="2" charset="0"/>
              </a:rPr>
              <a:t>: An </a:t>
            </a:r>
            <a:r>
              <a:rPr lang="en-US" sz="1400" b="1" dirty="0">
                <a:latin typeface="Poppins" panose="00000500000000000000" pitchFamily="2" charset="0"/>
                <a:cs typeface="Poppins" panose="00000500000000000000" pitchFamily="2" charset="0"/>
              </a:rPr>
              <a:t>EIN</a:t>
            </a:r>
            <a:r>
              <a:rPr lang="en-US" sz="1400" dirty="0">
                <a:latin typeface="Poppins" panose="00000500000000000000" pitchFamily="2" charset="0"/>
                <a:cs typeface="Poppins" panose="00000500000000000000" pitchFamily="2" charset="0"/>
              </a:rPr>
              <a:t> (also called a Federal Tax ID Number) is used for tax filings with the IRS. And is required to open a business bank account. </a:t>
            </a:r>
          </a:p>
          <a:p>
            <a:pPr marL="234950" indent="-234950">
              <a:spcBef>
                <a:spcPts val="300"/>
              </a:spcBef>
              <a:buFont typeface="Arial" panose="020B0604020202020204" pitchFamily="34" charset="0"/>
              <a:buChar char="•"/>
            </a:pPr>
            <a:r>
              <a:rPr lang="en-US" sz="1400" b="1" dirty="0">
                <a:latin typeface="Poppins" panose="00000500000000000000" pitchFamily="2" charset="0"/>
                <a:cs typeface="Poppins" panose="00000500000000000000" pitchFamily="2" charset="0"/>
              </a:rPr>
              <a:t>Where to Get It</a:t>
            </a:r>
            <a:r>
              <a:rPr lang="en-US" sz="1400" dirty="0">
                <a:latin typeface="Poppins" panose="00000500000000000000" pitchFamily="2" charset="0"/>
                <a:cs typeface="Poppins" panose="00000500000000000000" pitchFamily="2" charset="0"/>
              </a:rPr>
              <a:t>: Apply directly with the </a:t>
            </a:r>
            <a:r>
              <a:rPr lang="en-US" sz="1400" b="1" dirty="0">
                <a:latin typeface="Poppins" panose="00000500000000000000" pitchFamily="2" charset="0"/>
                <a:cs typeface="Poppins" panose="00000500000000000000" pitchFamily="2" charset="0"/>
                <a:hlinkClick r:id="rId3">
                  <a:extLst>
                    <a:ext uri="{A12FA001-AC4F-418D-AE19-62706E023703}">
                      <ahyp:hlinkClr xmlns:ahyp="http://schemas.microsoft.com/office/drawing/2018/hyperlinkcolor" val="tx"/>
                    </a:ext>
                  </a:extLst>
                </a:hlinkClick>
              </a:rPr>
              <a:t>IRS</a:t>
            </a:r>
            <a:r>
              <a:rPr lang="en-US" sz="1400" dirty="0">
                <a:latin typeface="Poppins" panose="00000500000000000000" pitchFamily="2" charset="0"/>
                <a:cs typeface="Poppins" panose="00000500000000000000" pitchFamily="2" charset="0"/>
              </a:rPr>
              <a:t> for free.</a:t>
            </a:r>
          </a:p>
          <a:p>
            <a:pPr marL="234950" indent="-234950">
              <a:spcBef>
                <a:spcPts val="300"/>
              </a:spcBef>
              <a:buFont typeface="Arial" panose="020B0604020202020204" pitchFamily="34" charset="0"/>
              <a:buChar char="•"/>
            </a:pPr>
            <a:r>
              <a:rPr lang="en-US" sz="1400" b="1" dirty="0">
                <a:latin typeface="Poppins" panose="00000500000000000000" pitchFamily="2" charset="0"/>
                <a:cs typeface="Poppins" panose="00000500000000000000" pitchFamily="2" charset="0"/>
              </a:rPr>
              <a:t>Cost: Free.</a:t>
            </a:r>
          </a:p>
          <a:p>
            <a:pPr marL="234950" indent="-234950">
              <a:spcBef>
                <a:spcPts val="300"/>
              </a:spcBef>
            </a:pPr>
            <a:endParaRPr lang="en-US" sz="1400" dirty="0">
              <a:latin typeface="Poppins" panose="00000500000000000000" pitchFamily="2" charset="0"/>
              <a:cs typeface="Poppins" panose="00000500000000000000" pitchFamily="2" charset="0"/>
            </a:endParaRPr>
          </a:p>
          <a:p>
            <a:pPr marL="234950" indent="-234950">
              <a:spcBef>
                <a:spcPts val="300"/>
              </a:spcBef>
            </a:pPr>
            <a:r>
              <a:rPr lang="en-US" sz="1400" b="1" dirty="0">
                <a:latin typeface="Poppins" panose="00000500000000000000" pitchFamily="2" charset="0"/>
                <a:cs typeface="Poppins" panose="00000500000000000000" pitchFamily="2" charset="0"/>
              </a:rPr>
              <a:t>Beneficial Owner Report</a:t>
            </a:r>
          </a:p>
          <a:p>
            <a:pPr marL="234950" indent="-234950">
              <a:spcBef>
                <a:spcPts val="300"/>
              </a:spcBef>
              <a:buFont typeface="Arial" panose="020B0604020202020204" pitchFamily="34" charset="0"/>
              <a:buChar char="•"/>
            </a:pPr>
            <a:r>
              <a:rPr lang="en-US" sz="1400" b="1" dirty="0">
                <a:latin typeface="Poppins" panose="00000500000000000000" pitchFamily="2" charset="0"/>
                <a:cs typeface="Poppins" panose="00000500000000000000" pitchFamily="2" charset="0"/>
              </a:rPr>
              <a:t>What It Is: </a:t>
            </a:r>
            <a:r>
              <a:rPr lang="en-US" sz="1400" dirty="0">
                <a:latin typeface="Poppins" panose="00000500000000000000" pitchFamily="2" charset="0"/>
                <a:cs typeface="Poppins" panose="00000500000000000000" pitchFamily="2" charset="0"/>
              </a:rPr>
              <a:t>A document that identifies the individuals who ultimately own or control a corporation, aiming to enhance transparency in business operations and prevent illicit activities.</a:t>
            </a:r>
          </a:p>
          <a:p>
            <a:pPr marL="234950" indent="-234950">
              <a:spcBef>
                <a:spcPts val="300"/>
              </a:spcBef>
              <a:buFont typeface="Arial" panose="020B0604020202020204" pitchFamily="34" charset="0"/>
              <a:buChar char="•"/>
            </a:pPr>
            <a:r>
              <a:rPr lang="en-US" sz="1400" b="1" dirty="0">
                <a:latin typeface="Poppins" panose="00000500000000000000" pitchFamily="2" charset="0"/>
                <a:cs typeface="Poppins" panose="00000500000000000000" pitchFamily="2" charset="0"/>
              </a:rPr>
              <a:t>Where to File</a:t>
            </a:r>
            <a:r>
              <a:rPr lang="en-US" sz="1400" dirty="0">
                <a:latin typeface="Poppins" panose="00000500000000000000" pitchFamily="2" charset="0"/>
                <a:cs typeface="Poppins" panose="00000500000000000000" pitchFamily="2" charset="0"/>
              </a:rPr>
              <a:t>: This report may be filed with the </a:t>
            </a:r>
            <a:r>
              <a:rPr lang="en-US" sz="1400" dirty="0">
                <a:latin typeface="Poppins" panose="00000500000000000000" pitchFamily="2" charset="0"/>
                <a:cs typeface="Poppins" panose="00000500000000000000" pitchFamily="2" charset="0"/>
                <a:hlinkClick r:id="rId4">
                  <a:extLst>
                    <a:ext uri="{A12FA001-AC4F-418D-AE19-62706E023703}">
                      <ahyp:hlinkClr xmlns:ahyp="http://schemas.microsoft.com/office/drawing/2018/hyperlinkcolor" val="tx"/>
                    </a:ext>
                  </a:extLst>
                </a:hlinkClick>
              </a:rPr>
              <a:t>Financial Crimes Enforcement Network (FinCEN) </a:t>
            </a:r>
            <a:r>
              <a:rPr lang="en-US" sz="1400" dirty="0">
                <a:latin typeface="Poppins" panose="00000500000000000000" pitchFamily="2" charset="0"/>
                <a:cs typeface="Poppins" panose="00000500000000000000" pitchFamily="2" charset="0"/>
              </a:rPr>
              <a:t>as part of the Corporate Transparency Act (CTA) requirement.</a:t>
            </a:r>
          </a:p>
          <a:p>
            <a:pPr marL="234950" indent="-234950">
              <a:spcBef>
                <a:spcPts val="300"/>
              </a:spcBef>
              <a:buFont typeface="Arial" panose="020B0604020202020204" pitchFamily="34" charset="0"/>
              <a:buChar char="•"/>
            </a:pPr>
            <a:r>
              <a:rPr lang="en-US" sz="1400" b="1" dirty="0">
                <a:latin typeface="Poppins" panose="00000500000000000000" pitchFamily="2" charset="0"/>
                <a:cs typeface="Poppins" panose="00000500000000000000" pitchFamily="2" charset="0"/>
              </a:rPr>
              <a:t>Cost</a:t>
            </a:r>
            <a:r>
              <a:rPr lang="en-US" sz="1400" dirty="0">
                <a:latin typeface="Poppins" panose="00000500000000000000" pitchFamily="2" charset="0"/>
                <a:cs typeface="Poppins" panose="00000500000000000000" pitchFamily="2" charset="0"/>
              </a:rPr>
              <a:t>: 0-$100 depending on additional compliance needs.</a:t>
            </a:r>
            <a:endParaRPr lang="en-US" sz="1400" dirty="0"/>
          </a:p>
          <a:p>
            <a:pPr>
              <a:spcBef>
                <a:spcPts val="300"/>
              </a:spcBef>
            </a:pPr>
            <a:endParaRPr lang="en-US" sz="1400" dirty="0">
              <a:latin typeface="Poppins" panose="00000500000000000000" pitchFamily="2" charset="0"/>
              <a:cs typeface="Poppins" panose="00000500000000000000" pitchFamily="2" charset="0"/>
            </a:endParaRPr>
          </a:p>
        </p:txBody>
      </p:sp>
    </p:spTree>
    <p:extLst>
      <p:ext uri="{BB962C8B-B14F-4D97-AF65-F5344CB8AC3E}">
        <p14:creationId xmlns:p14="http://schemas.microsoft.com/office/powerpoint/2010/main" val="8411310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F819E95-7AB0-1963-423C-65CAD429FF7F}"/>
              </a:ext>
            </a:extLst>
          </p:cNvPr>
          <p:cNvSpPr txBox="1"/>
          <p:nvPr/>
        </p:nvSpPr>
        <p:spPr>
          <a:xfrm>
            <a:off x="0" y="0"/>
            <a:ext cx="9144000" cy="461665"/>
          </a:xfrm>
          <a:prstGeom prst="rect">
            <a:avLst/>
          </a:prstGeom>
          <a:gradFill flip="none" rotWithShape="1">
            <a:gsLst>
              <a:gs pos="90000">
                <a:srgbClr val="233973"/>
              </a:gs>
              <a:gs pos="28000">
                <a:srgbClr val="C1CA2F"/>
              </a:gs>
              <a:gs pos="50000">
                <a:srgbClr val="67ACBC"/>
              </a:gs>
              <a:gs pos="76000">
                <a:srgbClr val="558E8E">
                  <a:lumMod val="96000"/>
                  <a:lumOff val="4000"/>
                </a:srgbClr>
              </a:gs>
              <a:gs pos="0">
                <a:srgbClr val="F7AF21"/>
              </a:gs>
            </a:gsLst>
            <a:lin ang="0" scaled="1"/>
            <a:tileRect/>
          </a:gradFill>
        </p:spPr>
        <p:txBody>
          <a:bodyPr wrap="square" rtlCol="0">
            <a:spAutoFit/>
          </a:bodyPr>
          <a:lstStyle/>
          <a:p>
            <a:r>
              <a:rPr lang="en-US" sz="2400" b="1" dirty="0">
                <a:latin typeface="Poppins" panose="00000500000000000000" pitchFamily="2" charset="0"/>
                <a:cs typeface="Poppins" panose="00000500000000000000" pitchFamily="2" charset="0"/>
              </a:rPr>
              <a:t>REACH Hub </a:t>
            </a:r>
            <a:r>
              <a:rPr lang="en-US" sz="2400" dirty="0">
                <a:latin typeface="Poppins" panose="00000500000000000000" pitchFamily="2" charset="0"/>
                <a:cs typeface="Poppins" panose="00000500000000000000" pitchFamily="2" charset="0"/>
              </a:rPr>
              <a:t>| Making it official</a:t>
            </a:r>
          </a:p>
        </p:txBody>
      </p:sp>
      <p:sp>
        <p:nvSpPr>
          <p:cNvPr id="3" name="TextBox 2">
            <a:extLst>
              <a:ext uri="{FF2B5EF4-FFF2-40B4-BE49-F238E27FC236}">
                <a16:creationId xmlns:a16="http://schemas.microsoft.com/office/drawing/2014/main" id="{B20A0E4D-D59B-6576-3FAC-95193362C3ED}"/>
              </a:ext>
            </a:extLst>
          </p:cNvPr>
          <p:cNvSpPr txBox="1"/>
          <p:nvPr/>
        </p:nvSpPr>
        <p:spPr>
          <a:xfrm>
            <a:off x="211191" y="1471512"/>
            <a:ext cx="8365881" cy="4101123"/>
          </a:xfrm>
          <a:prstGeom prst="rect">
            <a:avLst/>
          </a:prstGeom>
          <a:noFill/>
        </p:spPr>
        <p:txBody>
          <a:bodyPr wrap="square">
            <a:spAutoFit/>
          </a:bodyPr>
          <a:lstStyle/>
          <a:p>
            <a:pPr marL="285750" indent="-285750">
              <a:spcBef>
                <a:spcPts val="300"/>
              </a:spcBef>
            </a:pPr>
            <a:endParaRPr lang="en-US" sz="1400" dirty="0">
              <a:latin typeface="Poppins" panose="00000500000000000000" pitchFamily="2" charset="0"/>
              <a:cs typeface="Poppins" panose="00000500000000000000" pitchFamily="2" charset="0"/>
            </a:endParaRPr>
          </a:p>
          <a:p>
            <a:pPr>
              <a:spcBef>
                <a:spcPts val="300"/>
              </a:spcBef>
            </a:pPr>
            <a:r>
              <a:rPr lang="en-US" sz="1400" b="1" dirty="0">
                <a:latin typeface="Poppins" panose="00000500000000000000" pitchFamily="2" charset="0"/>
                <a:cs typeface="Poppins" panose="00000500000000000000" pitchFamily="2" charset="0"/>
              </a:rPr>
              <a:t>Stock Certificates and Stock Ledger</a:t>
            </a:r>
          </a:p>
          <a:p>
            <a:pPr marL="234950" indent="-234950">
              <a:spcBef>
                <a:spcPts val="300"/>
              </a:spcBef>
              <a:buFont typeface="Arial" panose="020B0604020202020204" pitchFamily="34" charset="0"/>
              <a:buChar char="•"/>
            </a:pPr>
            <a:r>
              <a:rPr lang="en-US" sz="1400" b="1" dirty="0">
                <a:latin typeface="Poppins" panose="00000500000000000000" pitchFamily="2" charset="0"/>
                <a:cs typeface="Poppins" panose="00000500000000000000" pitchFamily="2" charset="0"/>
              </a:rPr>
              <a:t>What It Is</a:t>
            </a:r>
            <a:r>
              <a:rPr lang="en-US" sz="1400" dirty="0">
                <a:latin typeface="Poppins" panose="00000500000000000000" pitchFamily="2" charset="0"/>
                <a:cs typeface="Poppins" panose="00000500000000000000" pitchFamily="2" charset="0"/>
              </a:rPr>
              <a:t>: You are required to issue stock to the initial shareholders of the S-Corp. A stock ledger keeps track of stock issuance, ownership transfers, and other changes in shareholding. </a:t>
            </a:r>
          </a:p>
          <a:p>
            <a:pPr marL="234950" indent="-234950">
              <a:spcBef>
                <a:spcPts val="300"/>
              </a:spcBef>
              <a:buFont typeface="Arial" panose="020B0604020202020204" pitchFamily="34" charset="0"/>
              <a:buChar char="•"/>
            </a:pPr>
            <a:r>
              <a:rPr lang="en-US" sz="1400" b="1" dirty="0">
                <a:latin typeface="Poppins" panose="00000500000000000000" pitchFamily="2" charset="0"/>
                <a:cs typeface="Poppins" panose="00000500000000000000" pitchFamily="2" charset="0"/>
              </a:rPr>
              <a:t>Where to Get It</a:t>
            </a:r>
            <a:r>
              <a:rPr lang="en-US" sz="1400" dirty="0">
                <a:latin typeface="Poppins" panose="00000500000000000000" pitchFamily="2" charset="0"/>
                <a:cs typeface="Poppins" panose="00000500000000000000" pitchFamily="2" charset="0"/>
              </a:rPr>
              <a:t>: You can purchase stock certificate templates or create your own. Many corporate service providers include stock certificates in their packages.</a:t>
            </a:r>
          </a:p>
          <a:p>
            <a:pPr marL="234950" indent="-234950">
              <a:spcBef>
                <a:spcPts val="300"/>
              </a:spcBef>
              <a:buFont typeface="Arial" panose="020B0604020202020204" pitchFamily="34" charset="0"/>
              <a:buChar char="•"/>
            </a:pPr>
            <a:r>
              <a:rPr lang="en-US" sz="1400" b="1" dirty="0">
                <a:latin typeface="Poppins" panose="00000500000000000000" pitchFamily="2" charset="0"/>
                <a:cs typeface="Poppins" panose="00000500000000000000" pitchFamily="2" charset="0"/>
              </a:rPr>
              <a:t>Cost</a:t>
            </a:r>
            <a:r>
              <a:rPr lang="en-US" sz="1400" dirty="0">
                <a:latin typeface="Poppins" panose="00000500000000000000" pitchFamily="2" charset="0"/>
                <a:cs typeface="Poppins" panose="00000500000000000000" pitchFamily="2" charset="0"/>
              </a:rPr>
              <a:t>: $0 - $500, depending on whether you create your own or purchase stock certificates.</a:t>
            </a:r>
          </a:p>
          <a:p>
            <a:pPr marL="234950" indent="-234950">
              <a:spcBef>
                <a:spcPts val="300"/>
              </a:spcBef>
            </a:pPr>
            <a:endParaRPr lang="en-US" sz="1400" b="1" dirty="0">
              <a:latin typeface="Poppins" panose="00000500000000000000" pitchFamily="2" charset="0"/>
              <a:cs typeface="Poppins" panose="00000500000000000000" pitchFamily="2" charset="0"/>
            </a:endParaRPr>
          </a:p>
          <a:p>
            <a:pPr marL="234950" indent="-234950">
              <a:spcBef>
                <a:spcPts val="300"/>
              </a:spcBef>
            </a:pPr>
            <a:r>
              <a:rPr lang="en-US" sz="1400" b="1" dirty="0">
                <a:latin typeface="Poppins" panose="00000500000000000000" pitchFamily="2" charset="0"/>
                <a:cs typeface="Poppins" panose="00000500000000000000" pitchFamily="2" charset="0"/>
              </a:rPr>
              <a:t>IRS Form 2553 (Election by a Small Business Corporation)</a:t>
            </a:r>
          </a:p>
          <a:p>
            <a:pPr marL="234950" indent="-234950">
              <a:spcBef>
                <a:spcPts val="300"/>
              </a:spcBef>
              <a:buFont typeface="Arial" panose="020B0604020202020204" pitchFamily="34" charset="0"/>
              <a:buChar char="•"/>
            </a:pPr>
            <a:r>
              <a:rPr lang="en-US" sz="1400" b="1" dirty="0">
                <a:latin typeface="Poppins" panose="00000500000000000000" pitchFamily="2" charset="0"/>
                <a:cs typeface="Poppins" panose="00000500000000000000" pitchFamily="2" charset="0"/>
              </a:rPr>
              <a:t>What It Is</a:t>
            </a:r>
            <a:r>
              <a:rPr lang="en-US" sz="1400" dirty="0">
                <a:latin typeface="Poppins" panose="00000500000000000000" pitchFamily="2" charset="0"/>
                <a:cs typeface="Poppins" panose="00000500000000000000" pitchFamily="2" charset="0"/>
              </a:rPr>
              <a:t>: To be taxed as an S-Corporation, you must file </a:t>
            </a:r>
            <a:r>
              <a:rPr lang="en-US" sz="1400" b="1" dirty="0">
                <a:latin typeface="Poppins" panose="00000500000000000000" pitchFamily="2" charset="0"/>
                <a:cs typeface="Poppins" panose="00000500000000000000" pitchFamily="2" charset="0"/>
              </a:rPr>
              <a:t>IRS Form 2553</a:t>
            </a:r>
            <a:r>
              <a:rPr lang="en-US" sz="1400" dirty="0">
                <a:latin typeface="Poppins" panose="00000500000000000000" pitchFamily="2" charset="0"/>
                <a:cs typeface="Poppins" panose="00000500000000000000" pitchFamily="2" charset="0"/>
              </a:rPr>
              <a:t>. This form elects the S-Corp tax status, which allows for pass-through taxation, meaning that the profits (or losses) pass through to shareholders and are reported on their personal tax returns.</a:t>
            </a:r>
          </a:p>
          <a:p>
            <a:pPr marL="234950" indent="-234950">
              <a:spcBef>
                <a:spcPts val="300"/>
              </a:spcBef>
              <a:buFont typeface="Arial" panose="020B0604020202020204" pitchFamily="34" charset="0"/>
              <a:buChar char="•"/>
            </a:pPr>
            <a:r>
              <a:rPr lang="en-US" sz="1400" b="1" dirty="0">
                <a:latin typeface="Poppins" panose="00000500000000000000" pitchFamily="2" charset="0"/>
                <a:cs typeface="Poppins" panose="00000500000000000000" pitchFamily="2" charset="0"/>
              </a:rPr>
              <a:t>Where to File</a:t>
            </a:r>
            <a:r>
              <a:rPr lang="en-US" sz="1400" dirty="0">
                <a:latin typeface="Poppins" panose="00000500000000000000" pitchFamily="2" charset="0"/>
                <a:cs typeface="Poppins" panose="00000500000000000000" pitchFamily="2" charset="0"/>
              </a:rPr>
              <a:t>: File this form with the </a:t>
            </a:r>
            <a:r>
              <a:rPr lang="en-US" sz="1400" dirty="0">
                <a:latin typeface="Poppins" panose="00000500000000000000" pitchFamily="2" charset="0"/>
                <a:cs typeface="Poppins" panose="00000500000000000000" pitchFamily="2" charset="0"/>
                <a:hlinkClick r:id="rId2">
                  <a:extLst>
                    <a:ext uri="{A12FA001-AC4F-418D-AE19-62706E023703}">
                      <ahyp:hlinkClr xmlns:ahyp="http://schemas.microsoft.com/office/drawing/2018/hyperlinkcolor" val="tx"/>
                    </a:ext>
                  </a:extLst>
                </a:hlinkClick>
              </a:rPr>
              <a:t>IRS</a:t>
            </a:r>
            <a:r>
              <a:rPr lang="en-US" sz="1400" dirty="0">
                <a:latin typeface="Poppins" panose="00000500000000000000" pitchFamily="2" charset="0"/>
                <a:cs typeface="Poppins" panose="00000500000000000000" pitchFamily="2" charset="0"/>
              </a:rPr>
              <a:t>. It must be filed within 75 days of forming the corporation or by March 15 of the tax year you want S-Corp status.</a:t>
            </a:r>
          </a:p>
          <a:p>
            <a:pPr marL="234950" indent="-234950">
              <a:spcBef>
                <a:spcPts val="300"/>
              </a:spcBef>
              <a:buFont typeface="Arial" panose="020B0604020202020204" pitchFamily="34" charset="0"/>
              <a:buChar char="•"/>
            </a:pPr>
            <a:r>
              <a:rPr lang="en-US" sz="1400" b="1" dirty="0">
                <a:latin typeface="Poppins" panose="00000500000000000000" pitchFamily="2" charset="0"/>
                <a:cs typeface="Poppins" panose="00000500000000000000" pitchFamily="2" charset="0"/>
              </a:rPr>
              <a:t>Cost</a:t>
            </a:r>
            <a:r>
              <a:rPr lang="en-US" sz="1400" dirty="0">
                <a:latin typeface="Poppins" panose="00000500000000000000" pitchFamily="2" charset="0"/>
                <a:cs typeface="Poppins" panose="00000500000000000000" pitchFamily="2" charset="0"/>
              </a:rPr>
              <a:t>: Free.</a:t>
            </a:r>
          </a:p>
        </p:txBody>
      </p:sp>
      <p:sp>
        <p:nvSpPr>
          <p:cNvPr id="5" name="TextBox 4">
            <a:extLst>
              <a:ext uri="{FF2B5EF4-FFF2-40B4-BE49-F238E27FC236}">
                <a16:creationId xmlns:a16="http://schemas.microsoft.com/office/drawing/2014/main" id="{A03E78FC-B023-E4B1-E100-A370C4CFA282}"/>
              </a:ext>
            </a:extLst>
          </p:cNvPr>
          <p:cNvSpPr txBox="1"/>
          <p:nvPr/>
        </p:nvSpPr>
        <p:spPr>
          <a:xfrm>
            <a:off x="187213" y="521274"/>
            <a:ext cx="8769573" cy="830997"/>
          </a:xfrm>
          <a:prstGeom prst="rect">
            <a:avLst/>
          </a:prstGeom>
          <a:noFill/>
        </p:spPr>
        <p:txBody>
          <a:bodyPr wrap="square" rtlCol="0">
            <a:spAutoFit/>
          </a:bodyPr>
          <a:lstStyle/>
          <a:p>
            <a:pPr algn="ctr"/>
            <a:r>
              <a:rPr lang="en-US" sz="2400" b="1" dirty="0">
                <a:latin typeface="Poppins" panose="00000500000000000000" pitchFamily="2" charset="0"/>
                <a:cs typeface="Poppins" panose="00000500000000000000" pitchFamily="2" charset="0"/>
              </a:rPr>
              <a:t>Documentation for S-Corporations</a:t>
            </a:r>
          </a:p>
          <a:p>
            <a:pPr algn="ctr"/>
            <a:r>
              <a:rPr lang="en-US" sz="2400" b="1" dirty="0">
                <a:latin typeface="Poppins" panose="00000500000000000000" pitchFamily="2" charset="0"/>
                <a:cs typeface="Poppins" panose="00000500000000000000" pitchFamily="2" charset="0"/>
              </a:rPr>
              <a:t>Part 2 of 3 </a:t>
            </a:r>
          </a:p>
        </p:txBody>
      </p:sp>
    </p:spTree>
    <p:extLst>
      <p:ext uri="{BB962C8B-B14F-4D97-AF65-F5344CB8AC3E}">
        <p14:creationId xmlns:p14="http://schemas.microsoft.com/office/powerpoint/2010/main" val="204975517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F819E95-7AB0-1963-423C-65CAD429FF7F}"/>
              </a:ext>
            </a:extLst>
          </p:cNvPr>
          <p:cNvSpPr txBox="1"/>
          <p:nvPr/>
        </p:nvSpPr>
        <p:spPr>
          <a:xfrm>
            <a:off x="0" y="0"/>
            <a:ext cx="9144000" cy="461665"/>
          </a:xfrm>
          <a:prstGeom prst="rect">
            <a:avLst/>
          </a:prstGeom>
          <a:gradFill flip="none" rotWithShape="1">
            <a:gsLst>
              <a:gs pos="90000">
                <a:srgbClr val="233973"/>
              </a:gs>
              <a:gs pos="28000">
                <a:srgbClr val="C1CA2F"/>
              </a:gs>
              <a:gs pos="50000">
                <a:srgbClr val="67ACBC"/>
              </a:gs>
              <a:gs pos="76000">
                <a:srgbClr val="558E8E">
                  <a:lumMod val="96000"/>
                  <a:lumOff val="4000"/>
                </a:srgbClr>
              </a:gs>
              <a:gs pos="0">
                <a:srgbClr val="F7AF21"/>
              </a:gs>
            </a:gsLst>
            <a:lin ang="0" scaled="1"/>
            <a:tileRect/>
          </a:gradFill>
        </p:spPr>
        <p:txBody>
          <a:bodyPr wrap="square" rtlCol="0">
            <a:spAutoFit/>
          </a:bodyPr>
          <a:lstStyle/>
          <a:p>
            <a:r>
              <a:rPr lang="en-US" sz="2400" b="1" dirty="0">
                <a:latin typeface="Poppins" panose="00000500000000000000" pitchFamily="2" charset="0"/>
                <a:cs typeface="Poppins" panose="00000500000000000000" pitchFamily="2" charset="0"/>
              </a:rPr>
              <a:t>REACH Hub </a:t>
            </a:r>
            <a:r>
              <a:rPr lang="en-US" sz="2400" dirty="0">
                <a:latin typeface="Poppins" panose="00000500000000000000" pitchFamily="2" charset="0"/>
                <a:cs typeface="Poppins" panose="00000500000000000000" pitchFamily="2" charset="0"/>
              </a:rPr>
              <a:t>| Making it official</a:t>
            </a:r>
          </a:p>
        </p:txBody>
      </p:sp>
      <p:sp>
        <p:nvSpPr>
          <p:cNvPr id="5" name="TextBox 4">
            <a:extLst>
              <a:ext uri="{FF2B5EF4-FFF2-40B4-BE49-F238E27FC236}">
                <a16:creationId xmlns:a16="http://schemas.microsoft.com/office/drawing/2014/main" id="{8FC643A6-D901-E5B8-1152-421F580DA1E3}"/>
              </a:ext>
            </a:extLst>
          </p:cNvPr>
          <p:cNvSpPr txBox="1"/>
          <p:nvPr/>
        </p:nvSpPr>
        <p:spPr>
          <a:xfrm>
            <a:off x="298718" y="1374575"/>
            <a:ext cx="8250921" cy="4434547"/>
          </a:xfrm>
          <a:prstGeom prst="rect">
            <a:avLst/>
          </a:prstGeom>
          <a:noFill/>
        </p:spPr>
        <p:txBody>
          <a:bodyPr wrap="square">
            <a:spAutoFit/>
          </a:bodyPr>
          <a:lstStyle/>
          <a:p>
            <a:pPr>
              <a:spcBef>
                <a:spcPts val="300"/>
              </a:spcBef>
            </a:pPr>
            <a:endParaRPr lang="en-US" sz="1400" dirty="0">
              <a:latin typeface="Poppins" panose="00000500000000000000" pitchFamily="2" charset="0"/>
              <a:cs typeface="Poppins" panose="00000500000000000000" pitchFamily="2" charset="0"/>
            </a:endParaRPr>
          </a:p>
          <a:p>
            <a:pPr marL="285750" indent="-285750">
              <a:spcBef>
                <a:spcPts val="300"/>
              </a:spcBef>
            </a:pPr>
            <a:r>
              <a:rPr lang="en-US" sz="1400" b="1" dirty="0">
                <a:latin typeface="Poppins" panose="00000500000000000000" pitchFamily="2" charset="0"/>
                <a:cs typeface="Poppins" panose="00000500000000000000" pitchFamily="2" charset="0"/>
              </a:rPr>
              <a:t>Bylaws</a:t>
            </a:r>
          </a:p>
          <a:p>
            <a:pPr marL="285750" indent="-285750">
              <a:spcBef>
                <a:spcPts val="500"/>
              </a:spcBef>
              <a:buFont typeface="Arial" panose="020B0604020202020204" pitchFamily="34" charset="0"/>
              <a:buChar char="•"/>
            </a:pPr>
            <a:r>
              <a:rPr lang="en-US" sz="1400" b="1" dirty="0">
                <a:latin typeface="Poppins" panose="00000500000000000000" pitchFamily="2" charset="0"/>
                <a:cs typeface="Poppins" panose="00000500000000000000" pitchFamily="2" charset="0"/>
              </a:rPr>
              <a:t>What It Is</a:t>
            </a:r>
            <a:r>
              <a:rPr lang="en-US" sz="1400" dirty="0">
                <a:latin typeface="Poppins" panose="00000500000000000000" pitchFamily="2" charset="0"/>
                <a:cs typeface="Poppins" panose="00000500000000000000" pitchFamily="2" charset="0"/>
              </a:rPr>
              <a:t>: Corporate bylaws outline the internal rules and regulations for how the S-Corp will operate. This document includes details about the board of directors, officers, meetings, voting rights, and procedures for decision-making. </a:t>
            </a:r>
          </a:p>
          <a:p>
            <a:pPr marL="285750" indent="-285750">
              <a:spcBef>
                <a:spcPts val="500"/>
              </a:spcBef>
              <a:buFont typeface="Arial" panose="020B0604020202020204" pitchFamily="34" charset="0"/>
              <a:buChar char="•"/>
            </a:pPr>
            <a:r>
              <a:rPr lang="en-US" sz="1400" b="1" dirty="0">
                <a:latin typeface="Poppins" panose="00000500000000000000" pitchFamily="2" charset="0"/>
                <a:cs typeface="Poppins" panose="00000500000000000000" pitchFamily="2" charset="0"/>
              </a:rPr>
              <a:t>Where to Get It</a:t>
            </a:r>
            <a:r>
              <a:rPr lang="en-US" sz="1400" dirty="0">
                <a:latin typeface="Poppins" panose="00000500000000000000" pitchFamily="2" charset="0"/>
                <a:cs typeface="Poppins" panose="00000500000000000000" pitchFamily="2" charset="0"/>
              </a:rPr>
              <a:t>: You can create your own bylaws (use templates), utilize an online service, or hire a lawyer to draft them.</a:t>
            </a:r>
          </a:p>
          <a:p>
            <a:pPr marL="285750" indent="-285750">
              <a:spcBef>
                <a:spcPts val="500"/>
              </a:spcBef>
              <a:buFont typeface="Arial" panose="020B0604020202020204" pitchFamily="34" charset="0"/>
              <a:buChar char="•"/>
            </a:pPr>
            <a:r>
              <a:rPr lang="en-US" sz="1400" b="1" dirty="0">
                <a:latin typeface="Poppins" panose="00000500000000000000" pitchFamily="2" charset="0"/>
                <a:cs typeface="Poppins" panose="00000500000000000000" pitchFamily="2" charset="0"/>
              </a:rPr>
              <a:t>Cost</a:t>
            </a:r>
            <a:r>
              <a:rPr lang="en-US" sz="1400" dirty="0">
                <a:latin typeface="Poppins" panose="00000500000000000000" pitchFamily="2" charset="0"/>
                <a:cs typeface="Poppins" panose="00000500000000000000" pitchFamily="2" charset="0"/>
              </a:rPr>
              <a:t>: Can range from $0 (DIY) to $200 – thousands if by a service provider or attorney.</a:t>
            </a:r>
          </a:p>
          <a:p>
            <a:pPr marL="285750" indent="-285750">
              <a:spcBef>
                <a:spcPts val="500"/>
              </a:spcBef>
            </a:pPr>
            <a:endParaRPr lang="en-US" sz="1400" b="1" dirty="0">
              <a:latin typeface="Poppins" panose="00000500000000000000" pitchFamily="2" charset="0"/>
              <a:cs typeface="Poppins" panose="00000500000000000000" pitchFamily="2" charset="0"/>
            </a:endParaRPr>
          </a:p>
          <a:p>
            <a:pPr marL="285750" indent="-285750">
              <a:spcBef>
                <a:spcPts val="500"/>
              </a:spcBef>
            </a:pPr>
            <a:endParaRPr lang="en-US" sz="1400" b="1" dirty="0">
              <a:latin typeface="Poppins" panose="00000500000000000000" pitchFamily="2" charset="0"/>
              <a:cs typeface="Poppins" panose="00000500000000000000" pitchFamily="2" charset="0"/>
            </a:endParaRPr>
          </a:p>
          <a:p>
            <a:pPr marL="285750" indent="-285750">
              <a:spcBef>
                <a:spcPts val="500"/>
              </a:spcBef>
            </a:pPr>
            <a:r>
              <a:rPr lang="en-US" sz="1400" b="1" dirty="0">
                <a:latin typeface="Poppins" panose="00000500000000000000" pitchFamily="2" charset="0"/>
                <a:cs typeface="Poppins" panose="00000500000000000000" pitchFamily="2" charset="0"/>
              </a:rPr>
              <a:t>Corporate Minutes Book</a:t>
            </a:r>
          </a:p>
          <a:p>
            <a:pPr marL="285750" indent="-285750">
              <a:spcBef>
                <a:spcPts val="500"/>
              </a:spcBef>
              <a:buFont typeface="Arial" panose="020B0604020202020204" pitchFamily="34" charset="0"/>
              <a:buChar char="•"/>
            </a:pPr>
            <a:r>
              <a:rPr lang="en-US" sz="1400" b="1" dirty="0">
                <a:latin typeface="Poppins" panose="00000500000000000000" pitchFamily="2" charset="0"/>
                <a:cs typeface="Poppins" panose="00000500000000000000" pitchFamily="2" charset="0"/>
              </a:rPr>
              <a:t>What It Is</a:t>
            </a:r>
            <a:r>
              <a:rPr lang="en-US" sz="1400" dirty="0">
                <a:latin typeface="Poppins" panose="00000500000000000000" pitchFamily="2" charset="0"/>
                <a:cs typeface="Poppins" panose="00000500000000000000" pitchFamily="2" charset="0"/>
              </a:rPr>
              <a:t>: A corporate minutes book is where you will keep records of important decisions, such as board meetings, shareholder decisions, etc.</a:t>
            </a:r>
          </a:p>
          <a:p>
            <a:pPr marL="285750" indent="-285750">
              <a:spcBef>
                <a:spcPts val="500"/>
              </a:spcBef>
              <a:buFont typeface="Arial" panose="020B0604020202020204" pitchFamily="34" charset="0"/>
              <a:buChar char="•"/>
            </a:pPr>
            <a:r>
              <a:rPr lang="en-US" sz="1400" b="1" dirty="0">
                <a:latin typeface="Poppins" panose="00000500000000000000" pitchFamily="2" charset="0"/>
                <a:cs typeface="Poppins" panose="00000500000000000000" pitchFamily="2" charset="0"/>
              </a:rPr>
              <a:t>Where to Get It</a:t>
            </a:r>
            <a:r>
              <a:rPr lang="en-US" sz="1400" dirty="0">
                <a:latin typeface="Poppins" panose="00000500000000000000" pitchFamily="2" charset="0"/>
                <a:cs typeface="Poppins" panose="00000500000000000000" pitchFamily="2" charset="0"/>
              </a:rPr>
              <a:t>: You can  maintain your own digital or physical records.</a:t>
            </a:r>
          </a:p>
          <a:p>
            <a:pPr marL="285750" indent="-285750">
              <a:spcBef>
                <a:spcPts val="500"/>
              </a:spcBef>
              <a:buFont typeface="Arial" panose="020B0604020202020204" pitchFamily="34" charset="0"/>
              <a:buChar char="•"/>
            </a:pPr>
            <a:r>
              <a:rPr lang="en-US" sz="1400" b="1" dirty="0">
                <a:latin typeface="Poppins" panose="00000500000000000000" pitchFamily="2" charset="0"/>
                <a:cs typeface="Poppins" panose="00000500000000000000" pitchFamily="2" charset="0"/>
              </a:rPr>
              <a:t>Cost</a:t>
            </a:r>
            <a:r>
              <a:rPr lang="en-US" sz="1400" dirty="0">
                <a:latin typeface="Poppins" panose="00000500000000000000" pitchFamily="2" charset="0"/>
                <a:cs typeface="Poppins" panose="00000500000000000000" pitchFamily="2" charset="0"/>
              </a:rPr>
              <a:t>: $0 - $200 (depending on version, tech or not, etc.)</a:t>
            </a:r>
          </a:p>
          <a:p>
            <a:pPr marL="234950" indent="-234950">
              <a:spcBef>
                <a:spcPts val="500"/>
              </a:spcBef>
              <a:buFont typeface="Arial" panose="020B0604020202020204" pitchFamily="34" charset="0"/>
              <a:buChar char="•"/>
            </a:pPr>
            <a:endParaRPr lang="en-US" sz="1400" dirty="0">
              <a:latin typeface="Poppins" panose="00000500000000000000" pitchFamily="2" charset="0"/>
              <a:cs typeface="Poppins" panose="00000500000000000000" pitchFamily="2" charset="0"/>
            </a:endParaRPr>
          </a:p>
          <a:p>
            <a:endParaRPr lang="en-US" sz="1400" dirty="0">
              <a:latin typeface="Poppins" panose="00000500000000000000" pitchFamily="2" charset="0"/>
              <a:cs typeface="Poppins" panose="00000500000000000000" pitchFamily="2" charset="0"/>
            </a:endParaRPr>
          </a:p>
        </p:txBody>
      </p:sp>
      <p:sp>
        <p:nvSpPr>
          <p:cNvPr id="3" name="TextBox 2">
            <a:extLst>
              <a:ext uri="{FF2B5EF4-FFF2-40B4-BE49-F238E27FC236}">
                <a16:creationId xmlns:a16="http://schemas.microsoft.com/office/drawing/2014/main" id="{156A8795-4D47-18EA-C2F8-092AE7A5EA23}"/>
              </a:ext>
            </a:extLst>
          </p:cNvPr>
          <p:cNvSpPr txBox="1"/>
          <p:nvPr/>
        </p:nvSpPr>
        <p:spPr>
          <a:xfrm>
            <a:off x="187213" y="521274"/>
            <a:ext cx="8769573" cy="830997"/>
          </a:xfrm>
          <a:prstGeom prst="rect">
            <a:avLst/>
          </a:prstGeom>
          <a:noFill/>
        </p:spPr>
        <p:txBody>
          <a:bodyPr wrap="square" rtlCol="0">
            <a:spAutoFit/>
          </a:bodyPr>
          <a:lstStyle/>
          <a:p>
            <a:pPr algn="ctr"/>
            <a:r>
              <a:rPr lang="en-US" sz="2400" b="1" dirty="0">
                <a:latin typeface="Poppins" panose="00000500000000000000" pitchFamily="2" charset="0"/>
                <a:cs typeface="Poppins" panose="00000500000000000000" pitchFamily="2" charset="0"/>
              </a:rPr>
              <a:t>Documentation for S-Corporations</a:t>
            </a:r>
          </a:p>
          <a:p>
            <a:pPr algn="ctr"/>
            <a:r>
              <a:rPr lang="en-US" sz="2400" b="1" dirty="0">
                <a:latin typeface="Poppins" panose="00000500000000000000" pitchFamily="2" charset="0"/>
                <a:cs typeface="Poppins" panose="00000500000000000000" pitchFamily="2" charset="0"/>
              </a:rPr>
              <a:t>Part 3 of 3 </a:t>
            </a:r>
          </a:p>
        </p:txBody>
      </p:sp>
    </p:spTree>
    <p:extLst>
      <p:ext uri="{BB962C8B-B14F-4D97-AF65-F5344CB8AC3E}">
        <p14:creationId xmlns:p14="http://schemas.microsoft.com/office/powerpoint/2010/main" val="158915366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F4E3C94-9D8A-29E5-02B9-4AE894ACF4B0}"/>
              </a:ext>
            </a:extLst>
          </p:cNvPr>
          <p:cNvSpPr txBox="1"/>
          <p:nvPr/>
        </p:nvSpPr>
        <p:spPr>
          <a:xfrm>
            <a:off x="187213" y="617991"/>
            <a:ext cx="8769573" cy="830997"/>
          </a:xfrm>
          <a:prstGeom prst="rect">
            <a:avLst/>
          </a:prstGeom>
          <a:noFill/>
        </p:spPr>
        <p:txBody>
          <a:bodyPr wrap="square" rtlCol="0">
            <a:spAutoFit/>
          </a:bodyPr>
          <a:lstStyle/>
          <a:p>
            <a:pPr algn="ctr"/>
            <a:r>
              <a:rPr lang="en-US" sz="2400" b="1" dirty="0">
                <a:latin typeface="Poppins" panose="00000500000000000000" pitchFamily="2" charset="0"/>
                <a:cs typeface="Poppins" panose="00000500000000000000" pitchFamily="2" charset="0"/>
              </a:rPr>
              <a:t>Documentation for C-Corporations</a:t>
            </a:r>
          </a:p>
          <a:p>
            <a:pPr algn="ctr"/>
            <a:r>
              <a:rPr lang="en-US" sz="2400" b="1" dirty="0">
                <a:latin typeface="Poppins" panose="00000500000000000000" pitchFamily="2" charset="0"/>
                <a:cs typeface="Poppins" panose="00000500000000000000" pitchFamily="2" charset="0"/>
              </a:rPr>
              <a:t>Part 1 of 3</a:t>
            </a:r>
          </a:p>
        </p:txBody>
      </p:sp>
      <p:sp>
        <p:nvSpPr>
          <p:cNvPr id="4" name="TextBox 3">
            <a:extLst>
              <a:ext uri="{FF2B5EF4-FFF2-40B4-BE49-F238E27FC236}">
                <a16:creationId xmlns:a16="http://schemas.microsoft.com/office/drawing/2014/main" id="{CF819E95-7AB0-1963-423C-65CAD429FF7F}"/>
              </a:ext>
            </a:extLst>
          </p:cNvPr>
          <p:cNvSpPr txBox="1"/>
          <p:nvPr/>
        </p:nvSpPr>
        <p:spPr>
          <a:xfrm>
            <a:off x="0" y="0"/>
            <a:ext cx="9144000" cy="461665"/>
          </a:xfrm>
          <a:prstGeom prst="rect">
            <a:avLst/>
          </a:prstGeom>
          <a:gradFill flip="none" rotWithShape="1">
            <a:gsLst>
              <a:gs pos="90000">
                <a:srgbClr val="233973"/>
              </a:gs>
              <a:gs pos="28000">
                <a:srgbClr val="C1CA2F"/>
              </a:gs>
              <a:gs pos="50000">
                <a:srgbClr val="67ACBC"/>
              </a:gs>
              <a:gs pos="76000">
                <a:srgbClr val="558E8E">
                  <a:lumMod val="96000"/>
                  <a:lumOff val="4000"/>
                </a:srgbClr>
              </a:gs>
              <a:gs pos="0">
                <a:srgbClr val="F7AF21"/>
              </a:gs>
            </a:gsLst>
            <a:lin ang="0" scaled="1"/>
            <a:tileRect/>
          </a:gradFill>
        </p:spPr>
        <p:txBody>
          <a:bodyPr wrap="square" rtlCol="0">
            <a:spAutoFit/>
          </a:bodyPr>
          <a:lstStyle/>
          <a:p>
            <a:r>
              <a:rPr lang="en-US" sz="2400" b="1" dirty="0">
                <a:latin typeface="Poppins" panose="00000500000000000000" pitchFamily="2" charset="0"/>
                <a:cs typeface="Poppins" panose="00000500000000000000" pitchFamily="2" charset="0"/>
              </a:rPr>
              <a:t>REACH Hub </a:t>
            </a:r>
            <a:r>
              <a:rPr lang="en-US" sz="2400" dirty="0">
                <a:latin typeface="Poppins" panose="00000500000000000000" pitchFamily="2" charset="0"/>
                <a:cs typeface="Poppins" panose="00000500000000000000" pitchFamily="2" charset="0"/>
              </a:rPr>
              <a:t>| Making it official</a:t>
            </a:r>
          </a:p>
        </p:txBody>
      </p:sp>
      <p:sp>
        <p:nvSpPr>
          <p:cNvPr id="3" name="TextBox 2">
            <a:extLst>
              <a:ext uri="{FF2B5EF4-FFF2-40B4-BE49-F238E27FC236}">
                <a16:creationId xmlns:a16="http://schemas.microsoft.com/office/drawing/2014/main" id="{0FB7A024-3BB6-CC92-11E6-F6A9D0AB8B1A}"/>
              </a:ext>
            </a:extLst>
          </p:cNvPr>
          <p:cNvSpPr txBox="1"/>
          <p:nvPr/>
        </p:nvSpPr>
        <p:spPr>
          <a:xfrm>
            <a:off x="448835" y="1538722"/>
            <a:ext cx="8246328" cy="4701287"/>
          </a:xfrm>
          <a:prstGeom prst="rect">
            <a:avLst/>
          </a:prstGeom>
          <a:noFill/>
        </p:spPr>
        <p:txBody>
          <a:bodyPr wrap="square">
            <a:spAutoFit/>
          </a:bodyPr>
          <a:lstStyle/>
          <a:p>
            <a:pPr>
              <a:spcBef>
                <a:spcPts val="300"/>
              </a:spcBef>
            </a:pPr>
            <a:r>
              <a:rPr lang="en-US" sz="1600" b="1" dirty="0">
                <a:latin typeface="Poppins" panose="00000500000000000000" pitchFamily="2" charset="0"/>
                <a:cs typeface="Poppins" panose="00000500000000000000" pitchFamily="2" charset="0"/>
              </a:rPr>
              <a:t>Articles of Incorporation/Certificate of Incorporation</a:t>
            </a:r>
          </a:p>
          <a:p>
            <a:pPr marL="285750" indent="-285750">
              <a:spcBef>
                <a:spcPts val="300"/>
              </a:spcBef>
              <a:buFont typeface="Arial" panose="020B0604020202020204" pitchFamily="34" charset="0"/>
              <a:buChar char="•"/>
            </a:pPr>
            <a:r>
              <a:rPr lang="en-US" sz="1600" b="1" dirty="0">
                <a:latin typeface="Poppins" panose="00000500000000000000" pitchFamily="2" charset="0"/>
                <a:cs typeface="Poppins" panose="00000500000000000000" pitchFamily="2" charset="0"/>
              </a:rPr>
              <a:t>What It Is</a:t>
            </a:r>
            <a:r>
              <a:rPr lang="en-US" sz="1600" dirty="0">
                <a:latin typeface="Poppins" panose="00000500000000000000" pitchFamily="2" charset="0"/>
                <a:cs typeface="Poppins" panose="00000500000000000000" pitchFamily="2" charset="0"/>
              </a:rPr>
              <a:t>: The document that legally establishes your corporation in California/Delaware. It includes essential information such as the name of the corporation, the business address, and the registered agent's details.</a:t>
            </a:r>
          </a:p>
          <a:p>
            <a:pPr marL="234950" indent="-234950">
              <a:spcBef>
                <a:spcPts val="300"/>
              </a:spcBef>
              <a:buFont typeface="Arial" panose="020B0604020202020204" pitchFamily="34" charset="0"/>
              <a:buChar char="•"/>
            </a:pPr>
            <a:r>
              <a:rPr lang="en-US" sz="1600" b="1" dirty="0">
                <a:latin typeface="Poppins" panose="00000500000000000000" pitchFamily="2" charset="0"/>
                <a:cs typeface="Poppins" panose="00000500000000000000" pitchFamily="2" charset="0"/>
              </a:rPr>
              <a:t>Where to File</a:t>
            </a:r>
            <a:r>
              <a:rPr lang="en-US" sz="1600" dirty="0">
                <a:latin typeface="Poppins" panose="00000500000000000000" pitchFamily="2" charset="0"/>
                <a:cs typeface="Poppins" panose="00000500000000000000" pitchFamily="2" charset="0"/>
              </a:rPr>
              <a:t>: </a:t>
            </a:r>
          </a:p>
          <a:p>
            <a:pPr marL="692150" lvl="1" indent="-234950">
              <a:spcBef>
                <a:spcPts val="300"/>
              </a:spcBef>
              <a:buFont typeface="Arial" panose="020B0604020202020204" pitchFamily="34" charset="0"/>
              <a:buChar char="•"/>
            </a:pPr>
            <a:r>
              <a:rPr lang="en-US" sz="1600" dirty="0">
                <a:latin typeface="Poppins" panose="00000500000000000000" pitchFamily="2" charset="0"/>
                <a:cs typeface="Poppins" panose="00000500000000000000" pitchFamily="2" charset="0"/>
              </a:rPr>
              <a:t>California: File this document with </a:t>
            </a:r>
            <a:r>
              <a:rPr lang="en-US" sz="1600" dirty="0">
                <a:latin typeface="Poppins" panose="00000500000000000000" pitchFamily="2" charset="0"/>
                <a:cs typeface="Poppins" panose="00000500000000000000" pitchFamily="2" charset="0"/>
                <a:hlinkClick r:id="rId2">
                  <a:extLst>
                    <a:ext uri="{A12FA001-AC4F-418D-AE19-62706E023703}">
                      <ahyp:hlinkClr xmlns:ahyp="http://schemas.microsoft.com/office/drawing/2018/hyperlinkcolor" val="tx"/>
                    </a:ext>
                  </a:extLst>
                </a:hlinkClick>
              </a:rPr>
              <a:t>the California Secretary of State</a:t>
            </a:r>
            <a:r>
              <a:rPr lang="en-US" sz="1600" dirty="0">
                <a:latin typeface="Poppins" panose="00000500000000000000" pitchFamily="2" charset="0"/>
                <a:cs typeface="Poppins" panose="00000500000000000000" pitchFamily="2" charset="0"/>
              </a:rPr>
              <a:t>.</a:t>
            </a:r>
          </a:p>
          <a:p>
            <a:pPr marL="692150" lvl="1" indent="-234950">
              <a:spcBef>
                <a:spcPts val="300"/>
              </a:spcBef>
              <a:buFont typeface="Arial" panose="020B0604020202020204" pitchFamily="34" charset="0"/>
              <a:buChar char="•"/>
            </a:pPr>
            <a:r>
              <a:rPr lang="en-US" sz="1600" dirty="0">
                <a:latin typeface="Poppins" panose="00000500000000000000" pitchFamily="2" charset="0"/>
                <a:cs typeface="Poppins" panose="00000500000000000000" pitchFamily="2" charset="0"/>
              </a:rPr>
              <a:t>Delaware: Fille with the </a:t>
            </a:r>
            <a:r>
              <a:rPr lang="en-US" sz="1600" dirty="0">
                <a:latin typeface="Poppins" panose="00000500000000000000" pitchFamily="2" charset="0"/>
                <a:cs typeface="Poppins" panose="00000500000000000000" pitchFamily="2" charset="0"/>
                <a:hlinkClick r:id="rId3">
                  <a:extLst>
                    <a:ext uri="{A12FA001-AC4F-418D-AE19-62706E023703}">
                      <ahyp:hlinkClr xmlns:ahyp="http://schemas.microsoft.com/office/drawing/2018/hyperlinkcolor" val="tx"/>
                    </a:ext>
                  </a:extLst>
                </a:hlinkClick>
              </a:rPr>
              <a:t>Delaware Division of Corporations</a:t>
            </a:r>
            <a:r>
              <a:rPr lang="en-US" sz="1600" dirty="0">
                <a:latin typeface="Poppins" panose="00000500000000000000" pitchFamily="2" charset="0"/>
                <a:cs typeface="Poppins" panose="00000500000000000000" pitchFamily="2" charset="0"/>
              </a:rPr>
              <a:t>.</a:t>
            </a:r>
          </a:p>
          <a:p>
            <a:pPr marL="234950" indent="-234950">
              <a:spcBef>
                <a:spcPts val="300"/>
              </a:spcBef>
              <a:buFont typeface="Arial" panose="020B0604020202020204" pitchFamily="34" charset="0"/>
              <a:buChar char="•"/>
            </a:pPr>
            <a:r>
              <a:rPr lang="en-US" sz="1600" b="1" dirty="0">
                <a:latin typeface="Poppins" panose="00000500000000000000" pitchFamily="2" charset="0"/>
                <a:cs typeface="Poppins" panose="00000500000000000000" pitchFamily="2" charset="0"/>
              </a:rPr>
              <a:t>Cost</a:t>
            </a:r>
            <a:r>
              <a:rPr lang="en-US" sz="1600" dirty="0">
                <a:latin typeface="Poppins" panose="00000500000000000000" pitchFamily="2" charset="0"/>
                <a:cs typeface="Poppins" panose="00000500000000000000" pitchFamily="2" charset="0"/>
              </a:rPr>
              <a:t>: ~</a:t>
            </a:r>
            <a:r>
              <a:rPr lang="en-US" sz="1600" b="1" dirty="0">
                <a:latin typeface="Poppins" panose="00000500000000000000" pitchFamily="2" charset="0"/>
                <a:cs typeface="Poppins" panose="00000500000000000000" pitchFamily="2" charset="0"/>
              </a:rPr>
              <a:t>$100</a:t>
            </a:r>
            <a:r>
              <a:rPr lang="en-US" sz="1600" dirty="0">
                <a:latin typeface="Poppins" panose="00000500000000000000" pitchFamily="2" charset="0"/>
                <a:cs typeface="Poppins" panose="00000500000000000000" pitchFamily="2" charset="0"/>
              </a:rPr>
              <a:t> filing fee.</a:t>
            </a:r>
          </a:p>
          <a:p>
            <a:pPr marL="234950" indent="-234950">
              <a:spcBef>
                <a:spcPts val="300"/>
              </a:spcBef>
              <a:buFont typeface="Arial" panose="020B0604020202020204" pitchFamily="34" charset="0"/>
              <a:buChar char="•"/>
            </a:pPr>
            <a:endParaRPr lang="en-US" sz="1600" dirty="0">
              <a:latin typeface="Poppins" panose="00000500000000000000" pitchFamily="2" charset="0"/>
              <a:cs typeface="Poppins" panose="00000500000000000000" pitchFamily="2" charset="0"/>
            </a:endParaRPr>
          </a:p>
          <a:p>
            <a:pPr>
              <a:spcBef>
                <a:spcPts val="300"/>
              </a:spcBef>
            </a:pPr>
            <a:r>
              <a:rPr lang="en-US" sz="1600" b="1" dirty="0">
                <a:latin typeface="Poppins" panose="00000500000000000000" pitchFamily="2" charset="0"/>
                <a:cs typeface="Poppins" panose="00000500000000000000" pitchFamily="2" charset="0"/>
              </a:rPr>
              <a:t>Employer Identification Number (EIN)</a:t>
            </a:r>
          </a:p>
          <a:p>
            <a:pPr marL="234950" indent="-234950">
              <a:spcBef>
                <a:spcPts val="300"/>
              </a:spcBef>
              <a:buFont typeface="Arial" panose="020B0604020202020204" pitchFamily="34" charset="0"/>
              <a:buChar char="•"/>
            </a:pPr>
            <a:r>
              <a:rPr lang="en-US" sz="1600" b="1" dirty="0">
                <a:latin typeface="Poppins" panose="00000500000000000000" pitchFamily="2" charset="0"/>
                <a:cs typeface="Poppins" panose="00000500000000000000" pitchFamily="2" charset="0"/>
              </a:rPr>
              <a:t>What It Is</a:t>
            </a:r>
            <a:r>
              <a:rPr lang="en-US" sz="1600" dirty="0">
                <a:latin typeface="Poppins" panose="00000500000000000000" pitchFamily="2" charset="0"/>
                <a:cs typeface="Poppins" panose="00000500000000000000" pitchFamily="2" charset="0"/>
              </a:rPr>
              <a:t>: Required for tax purposes, to open a business bank account, and to hire employees. It serves as the federal tax identification number for the corporation.</a:t>
            </a:r>
          </a:p>
          <a:p>
            <a:pPr marL="234950" indent="-234950">
              <a:spcBef>
                <a:spcPts val="300"/>
              </a:spcBef>
              <a:buFont typeface="Arial" panose="020B0604020202020204" pitchFamily="34" charset="0"/>
              <a:buChar char="•"/>
            </a:pPr>
            <a:r>
              <a:rPr lang="en-US" sz="1600" b="1" dirty="0">
                <a:latin typeface="Poppins" panose="00000500000000000000" pitchFamily="2" charset="0"/>
                <a:cs typeface="Poppins" panose="00000500000000000000" pitchFamily="2" charset="0"/>
              </a:rPr>
              <a:t>Where to Get It</a:t>
            </a:r>
            <a:r>
              <a:rPr lang="en-US" sz="1600" dirty="0">
                <a:latin typeface="Poppins" panose="00000500000000000000" pitchFamily="2" charset="0"/>
                <a:cs typeface="Poppins" panose="00000500000000000000" pitchFamily="2" charset="0"/>
              </a:rPr>
              <a:t>: Apply for an EIN online for free through the </a:t>
            </a:r>
            <a:r>
              <a:rPr lang="en-US" sz="1600" b="1" dirty="0">
                <a:latin typeface="Poppins" panose="00000500000000000000" pitchFamily="2" charset="0"/>
                <a:cs typeface="Poppins" panose="00000500000000000000" pitchFamily="2" charset="0"/>
              </a:rPr>
              <a:t>IRS</a:t>
            </a:r>
            <a:r>
              <a:rPr lang="en-US" sz="1600" dirty="0">
                <a:latin typeface="Poppins" panose="00000500000000000000" pitchFamily="2" charset="0"/>
                <a:cs typeface="Poppins" panose="00000500000000000000" pitchFamily="2" charset="0"/>
              </a:rPr>
              <a:t> website.</a:t>
            </a:r>
          </a:p>
          <a:p>
            <a:pPr marL="234950" indent="-234950">
              <a:spcBef>
                <a:spcPts val="300"/>
              </a:spcBef>
              <a:buFont typeface="Arial" panose="020B0604020202020204" pitchFamily="34" charset="0"/>
              <a:buChar char="•"/>
            </a:pPr>
            <a:r>
              <a:rPr lang="en-US" sz="1600" b="1" dirty="0">
                <a:latin typeface="Poppins" panose="00000500000000000000" pitchFamily="2" charset="0"/>
                <a:cs typeface="Poppins" panose="00000500000000000000" pitchFamily="2" charset="0"/>
              </a:rPr>
              <a:t>Cost</a:t>
            </a:r>
            <a:r>
              <a:rPr lang="en-US" sz="1600" dirty="0">
                <a:latin typeface="Poppins" panose="00000500000000000000" pitchFamily="2" charset="0"/>
                <a:cs typeface="Poppins" panose="00000500000000000000" pitchFamily="2" charset="0"/>
              </a:rPr>
              <a:t>: Free.</a:t>
            </a:r>
          </a:p>
          <a:p>
            <a:pPr marL="234950" indent="-234950">
              <a:spcBef>
                <a:spcPts val="300"/>
              </a:spcBef>
              <a:buFont typeface="Arial" panose="020B0604020202020204" pitchFamily="34" charset="0"/>
              <a:buChar char="•"/>
            </a:pPr>
            <a:r>
              <a:rPr lang="en-US" sz="1600" b="1" dirty="0">
                <a:latin typeface="Poppins" panose="00000500000000000000" pitchFamily="2" charset="0"/>
                <a:cs typeface="Poppins" panose="00000500000000000000" pitchFamily="2" charset="0"/>
              </a:rPr>
              <a:t>Link to Apply</a:t>
            </a:r>
            <a:r>
              <a:rPr lang="en-US" sz="1600" dirty="0">
                <a:latin typeface="Poppins" panose="00000500000000000000" pitchFamily="2" charset="0"/>
                <a:cs typeface="Poppins" panose="00000500000000000000" pitchFamily="2" charset="0"/>
              </a:rPr>
              <a:t>: </a:t>
            </a:r>
            <a:r>
              <a:rPr lang="en-US" sz="1600" dirty="0">
                <a:latin typeface="Poppins" panose="00000500000000000000" pitchFamily="2" charset="0"/>
                <a:cs typeface="Poppins" panose="00000500000000000000" pitchFamily="2" charset="0"/>
                <a:hlinkClick r:id="rId4">
                  <a:extLst>
                    <a:ext uri="{A12FA001-AC4F-418D-AE19-62706E023703}">
                      <ahyp:hlinkClr xmlns:ahyp="http://schemas.microsoft.com/office/drawing/2018/hyperlinkcolor" val="tx"/>
                    </a:ext>
                  </a:extLst>
                </a:hlinkClick>
              </a:rPr>
              <a:t>IRS EIN Application</a:t>
            </a:r>
            <a:endParaRPr lang="en-US" sz="1600" dirty="0">
              <a:latin typeface="Poppins" panose="00000500000000000000" pitchFamily="2" charset="0"/>
              <a:cs typeface="Poppins" panose="00000500000000000000" pitchFamily="2" charset="0"/>
            </a:endParaRPr>
          </a:p>
          <a:p>
            <a:pPr marL="234950" indent="-234950"/>
            <a:endParaRPr lang="en-US" sz="1600" dirty="0">
              <a:latin typeface="Poppins" panose="00000500000000000000" pitchFamily="2" charset="0"/>
              <a:cs typeface="Poppins" panose="00000500000000000000" pitchFamily="2" charset="0"/>
            </a:endParaRPr>
          </a:p>
        </p:txBody>
      </p:sp>
    </p:spTree>
    <p:extLst>
      <p:ext uri="{BB962C8B-B14F-4D97-AF65-F5344CB8AC3E}">
        <p14:creationId xmlns:p14="http://schemas.microsoft.com/office/powerpoint/2010/main" val="25229039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F4E3C94-9D8A-29E5-02B9-4AE894ACF4B0}"/>
              </a:ext>
            </a:extLst>
          </p:cNvPr>
          <p:cNvSpPr txBox="1"/>
          <p:nvPr/>
        </p:nvSpPr>
        <p:spPr>
          <a:xfrm>
            <a:off x="187213" y="617991"/>
            <a:ext cx="8769573" cy="830997"/>
          </a:xfrm>
          <a:prstGeom prst="rect">
            <a:avLst/>
          </a:prstGeom>
          <a:noFill/>
        </p:spPr>
        <p:txBody>
          <a:bodyPr wrap="square" rtlCol="0">
            <a:spAutoFit/>
          </a:bodyPr>
          <a:lstStyle/>
          <a:p>
            <a:pPr algn="ctr"/>
            <a:r>
              <a:rPr lang="en-US" sz="2400" b="1" dirty="0">
                <a:latin typeface="Poppins" panose="00000500000000000000" pitchFamily="2" charset="0"/>
                <a:cs typeface="Poppins" panose="00000500000000000000" pitchFamily="2" charset="0"/>
              </a:rPr>
              <a:t>Documentation for C-Corporations </a:t>
            </a:r>
          </a:p>
          <a:p>
            <a:pPr algn="ctr"/>
            <a:r>
              <a:rPr lang="en-US" sz="2400" b="1" dirty="0">
                <a:latin typeface="Poppins" panose="00000500000000000000" pitchFamily="2" charset="0"/>
                <a:cs typeface="Poppins" panose="00000500000000000000" pitchFamily="2" charset="0"/>
              </a:rPr>
              <a:t>Part 2 of 3</a:t>
            </a:r>
          </a:p>
        </p:txBody>
      </p:sp>
      <p:sp>
        <p:nvSpPr>
          <p:cNvPr id="4" name="TextBox 3">
            <a:extLst>
              <a:ext uri="{FF2B5EF4-FFF2-40B4-BE49-F238E27FC236}">
                <a16:creationId xmlns:a16="http://schemas.microsoft.com/office/drawing/2014/main" id="{CF819E95-7AB0-1963-423C-65CAD429FF7F}"/>
              </a:ext>
            </a:extLst>
          </p:cNvPr>
          <p:cNvSpPr txBox="1"/>
          <p:nvPr/>
        </p:nvSpPr>
        <p:spPr>
          <a:xfrm>
            <a:off x="0" y="0"/>
            <a:ext cx="9144000" cy="461665"/>
          </a:xfrm>
          <a:prstGeom prst="rect">
            <a:avLst/>
          </a:prstGeom>
          <a:gradFill flip="none" rotWithShape="1">
            <a:gsLst>
              <a:gs pos="90000">
                <a:srgbClr val="233973"/>
              </a:gs>
              <a:gs pos="28000">
                <a:srgbClr val="C1CA2F"/>
              </a:gs>
              <a:gs pos="50000">
                <a:srgbClr val="67ACBC"/>
              </a:gs>
              <a:gs pos="76000">
                <a:srgbClr val="558E8E">
                  <a:lumMod val="96000"/>
                  <a:lumOff val="4000"/>
                </a:srgbClr>
              </a:gs>
              <a:gs pos="0">
                <a:srgbClr val="F7AF21"/>
              </a:gs>
            </a:gsLst>
            <a:lin ang="0" scaled="1"/>
            <a:tileRect/>
          </a:gradFill>
        </p:spPr>
        <p:txBody>
          <a:bodyPr wrap="square" rtlCol="0">
            <a:spAutoFit/>
          </a:bodyPr>
          <a:lstStyle/>
          <a:p>
            <a:r>
              <a:rPr lang="en-US" sz="2400" b="1" dirty="0">
                <a:latin typeface="Poppins" panose="00000500000000000000" pitchFamily="2" charset="0"/>
                <a:cs typeface="Poppins" panose="00000500000000000000" pitchFamily="2" charset="0"/>
              </a:rPr>
              <a:t>REACH Hub </a:t>
            </a:r>
            <a:r>
              <a:rPr lang="en-US" sz="2400" dirty="0">
                <a:latin typeface="Poppins" panose="00000500000000000000" pitchFamily="2" charset="0"/>
                <a:cs typeface="Poppins" panose="00000500000000000000" pitchFamily="2" charset="0"/>
              </a:rPr>
              <a:t>| Making it official</a:t>
            </a:r>
          </a:p>
        </p:txBody>
      </p:sp>
      <p:sp>
        <p:nvSpPr>
          <p:cNvPr id="5" name="TextBox 4">
            <a:extLst>
              <a:ext uri="{FF2B5EF4-FFF2-40B4-BE49-F238E27FC236}">
                <a16:creationId xmlns:a16="http://schemas.microsoft.com/office/drawing/2014/main" id="{C7145845-E833-DB1C-7AC7-D35A9D5452DB}"/>
              </a:ext>
            </a:extLst>
          </p:cNvPr>
          <p:cNvSpPr txBox="1"/>
          <p:nvPr/>
        </p:nvSpPr>
        <p:spPr>
          <a:xfrm>
            <a:off x="187213" y="1376189"/>
            <a:ext cx="8769573" cy="4939814"/>
          </a:xfrm>
          <a:prstGeom prst="rect">
            <a:avLst/>
          </a:prstGeom>
          <a:noFill/>
        </p:spPr>
        <p:txBody>
          <a:bodyPr wrap="square">
            <a:spAutoFit/>
          </a:bodyPr>
          <a:lstStyle/>
          <a:p>
            <a:pPr>
              <a:buFont typeface="Arial" panose="020B0604020202020204" pitchFamily="34" charset="0"/>
              <a:buChar char="•"/>
            </a:pPr>
            <a:endParaRPr lang="en-US" dirty="0">
              <a:latin typeface="Poppins" panose="00000500000000000000" pitchFamily="2" charset="0"/>
              <a:cs typeface="Poppins" panose="00000500000000000000" pitchFamily="2" charset="0"/>
            </a:endParaRPr>
          </a:p>
          <a:p>
            <a:pPr>
              <a:spcBef>
                <a:spcPts val="300"/>
              </a:spcBef>
            </a:pPr>
            <a:r>
              <a:rPr lang="en-US" sz="1600" b="1" dirty="0">
                <a:latin typeface="Poppins" panose="00000500000000000000" pitchFamily="2" charset="0"/>
                <a:cs typeface="Poppins" panose="00000500000000000000" pitchFamily="2" charset="0"/>
              </a:rPr>
              <a:t>Stock Certificates and Stock Ledger</a:t>
            </a:r>
          </a:p>
          <a:p>
            <a:pPr marL="290513" indent="-290513">
              <a:spcBef>
                <a:spcPts val="300"/>
              </a:spcBef>
              <a:buFont typeface="Arial" panose="020B0604020202020204" pitchFamily="34" charset="0"/>
              <a:buChar char="•"/>
            </a:pPr>
            <a:r>
              <a:rPr lang="en-US" sz="1600" b="1" dirty="0">
                <a:latin typeface="Poppins" panose="00000500000000000000" pitchFamily="2" charset="0"/>
                <a:cs typeface="Poppins" panose="00000500000000000000" pitchFamily="2" charset="0"/>
              </a:rPr>
              <a:t>What It Is</a:t>
            </a:r>
            <a:r>
              <a:rPr lang="en-US" sz="1600" dirty="0">
                <a:latin typeface="Poppins" panose="00000500000000000000" pitchFamily="2" charset="0"/>
                <a:cs typeface="Poppins" panose="00000500000000000000" pitchFamily="2" charset="0"/>
              </a:rPr>
              <a:t>: You are required to issue stock to the initial shareholders of the S-Corp. A stock ledger keeps track of stock issuance, ownership transfers, and other changes in shareholding. </a:t>
            </a:r>
          </a:p>
          <a:p>
            <a:pPr marL="290513" indent="-290513">
              <a:spcBef>
                <a:spcPts val="300"/>
              </a:spcBef>
              <a:buFont typeface="Arial" panose="020B0604020202020204" pitchFamily="34" charset="0"/>
              <a:buChar char="•"/>
            </a:pPr>
            <a:r>
              <a:rPr lang="en-US" sz="1600" b="1" dirty="0">
                <a:latin typeface="Poppins" panose="00000500000000000000" pitchFamily="2" charset="0"/>
                <a:cs typeface="Poppins" panose="00000500000000000000" pitchFamily="2" charset="0"/>
              </a:rPr>
              <a:t>Where to Get It</a:t>
            </a:r>
            <a:r>
              <a:rPr lang="en-US" sz="1600" dirty="0">
                <a:latin typeface="Poppins" panose="00000500000000000000" pitchFamily="2" charset="0"/>
                <a:cs typeface="Poppins" panose="00000500000000000000" pitchFamily="2" charset="0"/>
              </a:rPr>
              <a:t>: You can purchase stock certificate templates or create your own. Many corporate service providers include stock certificates in their packages.</a:t>
            </a:r>
          </a:p>
          <a:p>
            <a:pPr marL="290513" indent="-290513">
              <a:spcBef>
                <a:spcPts val="300"/>
              </a:spcBef>
              <a:buFont typeface="Arial" panose="020B0604020202020204" pitchFamily="34" charset="0"/>
              <a:buChar char="•"/>
            </a:pPr>
            <a:r>
              <a:rPr lang="en-US" sz="1600" b="1" dirty="0">
                <a:latin typeface="Poppins" panose="00000500000000000000" pitchFamily="2" charset="0"/>
                <a:cs typeface="Poppins" panose="00000500000000000000" pitchFamily="2" charset="0"/>
              </a:rPr>
              <a:t>Cost</a:t>
            </a:r>
            <a:r>
              <a:rPr lang="en-US" sz="1600" dirty="0">
                <a:latin typeface="Poppins" panose="00000500000000000000" pitchFamily="2" charset="0"/>
                <a:cs typeface="Poppins" panose="00000500000000000000" pitchFamily="2" charset="0"/>
              </a:rPr>
              <a:t>: $0 - $500, depending on whether you create your own or purchase stock certificates.</a:t>
            </a:r>
          </a:p>
          <a:p>
            <a:pPr marL="290513" indent="-290513">
              <a:spcBef>
                <a:spcPts val="300"/>
              </a:spcBef>
              <a:buFont typeface="Arial" panose="020B0604020202020204" pitchFamily="34" charset="0"/>
              <a:buChar char="•"/>
            </a:pPr>
            <a:endParaRPr lang="en-US" sz="1600" dirty="0">
              <a:latin typeface="Poppins" panose="00000500000000000000" pitchFamily="2" charset="0"/>
              <a:cs typeface="Poppins" panose="00000500000000000000" pitchFamily="2" charset="0"/>
            </a:endParaRPr>
          </a:p>
          <a:p>
            <a:pPr marL="290513" indent="-290513">
              <a:spcBef>
                <a:spcPts val="300"/>
              </a:spcBef>
              <a:buFont typeface="Arial" panose="020B0604020202020204" pitchFamily="34" charset="0"/>
              <a:buChar char="•"/>
            </a:pPr>
            <a:endParaRPr lang="en-US" sz="1600" dirty="0">
              <a:latin typeface="Poppins" panose="00000500000000000000" pitchFamily="2" charset="0"/>
              <a:cs typeface="Poppins" panose="00000500000000000000" pitchFamily="2" charset="0"/>
            </a:endParaRPr>
          </a:p>
          <a:p>
            <a:pPr>
              <a:spcBef>
                <a:spcPts val="300"/>
              </a:spcBef>
            </a:pPr>
            <a:r>
              <a:rPr lang="en-US" sz="1600" b="1" dirty="0">
                <a:latin typeface="Poppins" panose="00000500000000000000" pitchFamily="2" charset="0"/>
                <a:cs typeface="Poppins" panose="00000500000000000000" pitchFamily="2" charset="0"/>
              </a:rPr>
              <a:t>Beneficial Owner Report</a:t>
            </a:r>
          </a:p>
          <a:p>
            <a:pPr marL="234950" indent="-234950">
              <a:spcBef>
                <a:spcPts val="300"/>
              </a:spcBef>
              <a:buFont typeface="Arial" panose="020B0604020202020204" pitchFamily="34" charset="0"/>
              <a:buChar char="•"/>
            </a:pPr>
            <a:r>
              <a:rPr lang="en-US" sz="1600" b="1" dirty="0">
                <a:latin typeface="Poppins" panose="00000500000000000000" pitchFamily="2" charset="0"/>
                <a:cs typeface="Poppins" panose="00000500000000000000" pitchFamily="2" charset="0"/>
              </a:rPr>
              <a:t>What It Is: </a:t>
            </a:r>
            <a:r>
              <a:rPr lang="en-US" sz="1600" dirty="0">
                <a:latin typeface="Poppins" panose="00000500000000000000" pitchFamily="2" charset="0"/>
                <a:cs typeface="Poppins" panose="00000500000000000000" pitchFamily="2" charset="0"/>
              </a:rPr>
              <a:t>A document that identifies the individuals who ultimately own or control a corporation, aiming to enhance transparency in business operations and prevent illicit activities.</a:t>
            </a:r>
          </a:p>
          <a:p>
            <a:pPr marL="234950" indent="-234950">
              <a:spcBef>
                <a:spcPts val="300"/>
              </a:spcBef>
              <a:buFont typeface="Arial" panose="020B0604020202020204" pitchFamily="34" charset="0"/>
              <a:buChar char="•"/>
            </a:pPr>
            <a:r>
              <a:rPr lang="en-US" sz="1600" b="1" dirty="0">
                <a:latin typeface="Poppins" panose="00000500000000000000" pitchFamily="2" charset="0"/>
                <a:cs typeface="Poppins" panose="00000500000000000000" pitchFamily="2" charset="0"/>
              </a:rPr>
              <a:t>Where to File</a:t>
            </a:r>
            <a:r>
              <a:rPr lang="en-US" sz="1600" dirty="0">
                <a:latin typeface="Poppins" panose="00000500000000000000" pitchFamily="2" charset="0"/>
                <a:cs typeface="Poppins" panose="00000500000000000000" pitchFamily="2" charset="0"/>
              </a:rPr>
              <a:t>: This report may be filed with the </a:t>
            </a:r>
            <a:r>
              <a:rPr lang="en-US" sz="1600" dirty="0">
                <a:latin typeface="Poppins" panose="00000500000000000000" pitchFamily="2" charset="0"/>
                <a:cs typeface="Poppins" panose="00000500000000000000" pitchFamily="2" charset="0"/>
                <a:hlinkClick r:id="rId2">
                  <a:extLst>
                    <a:ext uri="{A12FA001-AC4F-418D-AE19-62706E023703}">
                      <ahyp:hlinkClr xmlns:ahyp="http://schemas.microsoft.com/office/drawing/2018/hyperlinkcolor" val="tx"/>
                    </a:ext>
                  </a:extLst>
                </a:hlinkClick>
              </a:rPr>
              <a:t>Financial Crimes Enforcement Network (FinCEN)</a:t>
            </a:r>
            <a:r>
              <a:rPr lang="en-US" sz="1600" dirty="0">
                <a:latin typeface="Poppins" panose="00000500000000000000" pitchFamily="2" charset="0"/>
                <a:cs typeface="Poppins" panose="00000500000000000000" pitchFamily="2" charset="0"/>
              </a:rPr>
              <a:t> as part of the Corporate Transparency Act (CTA) requirement.</a:t>
            </a:r>
          </a:p>
          <a:p>
            <a:pPr marL="234950" indent="-234950">
              <a:spcBef>
                <a:spcPts val="300"/>
              </a:spcBef>
              <a:buFont typeface="Arial" panose="020B0604020202020204" pitchFamily="34" charset="0"/>
              <a:buChar char="•"/>
            </a:pPr>
            <a:r>
              <a:rPr lang="en-US" sz="1600" b="1" dirty="0">
                <a:latin typeface="Poppins" panose="00000500000000000000" pitchFamily="2" charset="0"/>
                <a:cs typeface="Poppins" panose="00000500000000000000" pitchFamily="2" charset="0"/>
              </a:rPr>
              <a:t>Cost</a:t>
            </a:r>
            <a:r>
              <a:rPr lang="en-US" sz="1600" dirty="0">
                <a:latin typeface="Poppins" panose="00000500000000000000" pitchFamily="2" charset="0"/>
                <a:cs typeface="Poppins" panose="00000500000000000000" pitchFamily="2" charset="0"/>
              </a:rPr>
              <a:t>: 0-$100 depending on additional compliance needs.</a:t>
            </a:r>
            <a:endParaRPr lang="en-US" dirty="0"/>
          </a:p>
        </p:txBody>
      </p:sp>
    </p:spTree>
    <p:extLst>
      <p:ext uri="{BB962C8B-B14F-4D97-AF65-F5344CB8AC3E}">
        <p14:creationId xmlns:p14="http://schemas.microsoft.com/office/powerpoint/2010/main" val="42388303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F4E3C94-9D8A-29E5-02B9-4AE894ACF4B0}"/>
              </a:ext>
            </a:extLst>
          </p:cNvPr>
          <p:cNvSpPr txBox="1"/>
          <p:nvPr/>
        </p:nvSpPr>
        <p:spPr>
          <a:xfrm>
            <a:off x="187213" y="617991"/>
            <a:ext cx="8769573" cy="830997"/>
          </a:xfrm>
          <a:prstGeom prst="rect">
            <a:avLst/>
          </a:prstGeom>
          <a:noFill/>
        </p:spPr>
        <p:txBody>
          <a:bodyPr wrap="square" rtlCol="0">
            <a:spAutoFit/>
          </a:bodyPr>
          <a:lstStyle/>
          <a:p>
            <a:pPr algn="ctr"/>
            <a:r>
              <a:rPr lang="en-US" sz="2400" b="1" dirty="0">
                <a:latin typeface="Poppins" panose="00000500000000000000" pitchFamily="2" charset="0"/>
                <a:cs typeface="Poppins" panose="00000500000000000000" pitchFamily="2" charset="0"/>
              </a:rPr>
              <a:t>Documentation for C-Corporations </a:t>
            </a:r>
          </a:p>
          <a:p>
            <a:pPr algn="ctr"/>
            <a:r>
              <a:rPr lang="en-US" sz="2400" b="1" dirty="0">
                <a:latin typeface="Poppins" panose="00000500000000000000" pitchFamily="2" charset="0"/>
                <a:cs typeface="Poppins" panose="00000500000000000000" pitchFamily="2" charset="0"/>
              </a:rPr>
              <a:t>Part 3 of 3</a:t>
            </a:r>
          </a:p>
        </p:txBody>
      </p:sp>
      <p:sp>
        <p:nvSpPr>
          <p:cNvPr id="4" name="TextBox 3">
            <a:extLst>
              <a:ext uri="{FF2B5EF4-FFF2-40B4-BE49-F238E27FC236}">
                <a16:creationId xmlns:a16="http://schemas.microsoft.com/office/drawing/2014/main" id="{CF819E95-7AB0-1963-423C-65CAD429FF7F}"/>
              </a:ext>
            </a:extLst>
          </p:cNvPr>
          <p:cNvSpPr txBox="1"/>
          <p:nvPr/>
        </p:nvSpPr>
        <p:spPr>
          <a:xfrm>
            <a:off x="0" y="0"/>
            <a:ext cx="9144000" cy="461665"/>
          </a:xfrm>
          <a:prstGeom prst="rect">
            <a:avLst/>
          </a:prstGeom>
          <a:gradFill flip="none" rotWithShape="1">
            <a:gsLst>
              <a:gs pos="90000">
                <a:srgbClr val="233973"/>
              </a:gs>
              <a:gs pos="28000">
                <a:srgbClr val="C1CA2F"/>
              </a:gs>
              <a:gs pos="50000">
                <a:srgbClr val="67ACBC"/>
              </a:gs>
              <a:gs pos="76000">
                <a:srgbClr val="558E8E">
                  <a:lumMod val="96000"/>
                  <a:lumOff val="4000"/>
                </a:srgbClr>
              </a:gs>
              <a:gs pos="0">
                <a:srgbClr val="F7AF21"/>
              </a:gs>
            </a:gsLst>
            <a:lin ang="0" scaled="1"/>
            <a:tileRect/>
          </a:gradFill>
        </p:spPr>
        <p:txBody>
          <a:bodyPr wrap="square" rtlCol="0">
            <a:spAutoFit/>
          </a:bodyPr>
          <a:lstStyle/>
          <a:p>
            <a:r>
              <a:rPr lang="en-US" sz="2400" b="1" dirty="0">
                <a:latin typeface="Poppins" panose="00000500000000000000" pitchFamily="2" charset="0"/>
                <a:cs typeface="Poppins" panose="00000500000000000000" pitchFamily="2" charset="0"/>
              </a:rPr>
              <a:t>REACH Hub </a:t>
            </a:r>
            <a:r>
              <a:rPr lang="en-US" sz="2400" dirty="0">
                <a:latin typeface="Poppins" panose="00000500000000000000" pitchFamily="2" charset="0"/>
                <a:cs typeface="Poppins" panose="00000500000000000000" pitchFamily="2" charset="0"/>
              </a:rPr>
              <a:t>| Making it official</a:t>
            </a:r>
          </a:p>
        </p:txBody>
      </p:sp>
      <p:sp>
        <p:nvSpPr>
          <p:cNvPr id="3" name="TextBox 2">
            <a:extLst>
              <a:ext uri="{FF2B5EF4-FFF2-40B4-BE49-F238E27FC236}">
                <a16:creationId xmlns:a16="http://schemas.microsoft.com/office/drawing/2014/main" id="{85E858E9-B205-BDE3-74A1-5DE6D316630D}"/>
              </a:ext>
            </a:extLst>
          </p:cNvPr>
          <p:cNvSpPr txBox="1"/>
          <p:nvPr/>
        </p:nvSpPr>
        <p:spPr>
          <a:xfrm>
            <a:off x="187213" y="1582118"/>
            <a:ext cx="8691611" cy="5062924"/>
          </a:xfrm>
          <a:prstGeom prst="rect">
            <a:avLst/>
          </a:prstGeom>
          <a:noFill/>
        </p:spPr>
        <p:txBody>
          <a:bodyPr wrap="square">
            <a:spAutoFit/>
          </a:bodyPr>
          <a:lstStyle/>
          <a:p>
            <a:pPr marL="234950" indent="-234950">
              <a:spcBef>
                <a:spcPts val="600"/>
              </a:spcBef>
            </a:pPr>
            <a:r>
              <a:rPr lang="en-US" sz="1600" b="1" dirty="0">
                <a:latin typeface="Poppins" panose="00000500000000000000" pitchFamily="2" charset="0"/>
                <a:cs typeface="Poppins" panose="00000500000000000000" pitchFamily="2" charset="0"/>
              </a:rPr>
              <a:t>Corporate Bylaws</a:t>
            </a:r>
          </a:p>
          <a:p>
            <a:pPr marL="234950" indent="-234950">
              <a:spcBef>
                <a:spcPts val="600"/>
              </a:spcBef>
              <a:buFont typeface="Arial" panose="020B0604020202020204" pitchFamily="34" charset="0"/>
              <a:buChar char="•"/>
            </a:pPr>
            <a:r>
              <a:rPr lang="en-US" sz="1600" b="1" dirty="0">
                <a:latin typeface="Poppins" panose="00000500000000000000" pitchFamily="2" charset="0"/>
                <a:cs typeface="Poppins" panose="00000500000000000000" pitchFamily="2" charset="0"/>
              </a:rPr>
              <a:t>What It Is</a:t>
            </a:r>
            <a:r>
              <a:rPr lang="en-US" sz="1600" dirty="0">
                <a:latin typeface="Poppins" panose="00000500000000000000" pitchFamily="2" charset="0"/>
                <a:cs typeface="Poppins" panose="00000500000000000000" pitchFamily="2" charset="0"/>
              </a:rPr>
              <a:t>: Corporate bylaws outline the internal rules and regulations for how the C-Corp will operate. This document includes details about the board of directors, officers, meetings, voting rights, and procedures for decision-making. </a:t>
            </a:r>
          </a:p>
          <a:p>
            <a:pPr marL="234950" indent="-234950">
              <a:spcBef>
                <a:spcPts val="600"/>
              </a:spcBef>
              <a:buFont typeface="Arial" panose="020B0604020202020204" pitchFamily="34" charset="0"/>
              <a:buChar char="•"/>
            </a:pPr>
            <a:r>
              <a:rPr lang="en-US" sz="1600" b="1" dirty="0">
                <a:latin typeface="Poppins" panose="00000500000000000000" pitchFamily="2" charset="0"/>
                <a:cs typeface="Poppins" panose="00000500000000000000" pitchFamily="2" charset="0"/>
              </a:rPr>
              <a:t>Where to Get It</a:t>
            </a:r>
            <a:r>
              <a:rPr lang="en-US" sz="1600" dirty="0">
                <a:latin typeface="Poppins" panose="00000500000000000000" pitchFamily="2" charset="0"/>
                <a:cs typeface="Poppins" panose="00000500000000000000" pitchFamily="2" charset="0"/>
              </a:rPr>
              <a:t>: You can create your own bylaws, use templates, or hire a lawyer or online service to draft them.</a:t>
            </a:r>
          </a:p>
          <a:p>
            <a:pPr marL="234950" indent="-234950">
              <a:spcBef>
                <a:spcPts val="600"/>
              </a:spcBef>
              <a:buFont typeface="Arial" panose="020B0604020202020204" pitchFamily="34" charset="0"/>
              <a:buChar char="•"/>
            </a:pPr>
            <a:r>
              <a:rPr lang="en-US" sz="1600" b="1" dirty="0">
                <a:latin typeface="Poppins" panose="00000500000000000000" pitchFamily="2" charset="0"/>
                <a:cs typeface="Poppins" panose="00000500000000000000" pitchFamily="2" charset="0"/>
              </a:rPr>
              <a:t>Cost</a:t>
            </a:r>
            <a:r>
              <a:rPr lang="en-US" sz="1600" dirty="0">
                <a:latin typeface="Poppins" panose="00000500000000000000" pitchFamily="2" charset="0"/>
                <a:cs typeface="Poppins" panose="00000500000000000000" pitchFamily="2" charset="0"/>
              </a:rPr>
              <a:t>: Can range from $0 (DIY) to $200 – thousands if drafted by service provider or an attorney.</a:t>
            </a:r>
          </a:p>
          <a:p>
            <a:endParaRPr lang="en-US" sz="1600" b="1" dirty="0">
              <a:latin typeface="Poppins" panose="00000500000000000000" pitchFamily="2" charset="0"/>
              <a:cs typeface="Poppins" panose="00000500000000000000" pitchFamily="2" charset="0"/>
            </a:endParaRPr>
          </a:p>
          <a:p>
            <a:r>
              <a:rPr lang="en-US" sz="1600" b="1" dirty="0">
                <a:latin typeface="Poppins" panose="00000500000000000000" pitchFamily="2" charset="0"/>
                <a:cs typeface="Poppins" panose="00000500000000000000" pitchFamily="2" charset="0"/>
              </a:rPr>
              <a:t>Corporate Minutes Book</a:t>
            </a:r>
          </a:p>
          <a:p>
            <a:pPr marL="234950" indent="-234950">
              <a:buFont typeface="Arial" panose="020B0604020202020204" pitchFamily="34" charset="0"/>
              <a:buChar char="•"/>
            </a:pPr>
            <a:r>
              <a:rPr lang="en-US" sz="1600" b="1" dirty="0">
                <a:latin typeface="Poppins" panose="00000500000000000000" pitchFamily="2" charset="0"/>
                <a:cs typeface="Poppins" panose="00000500000000000000" pitchFamily="2" charset="0"/>
              </a:rPr>
              <a:t>What It Is</a:t>
            </a:r>
            <a:r>
              <a:rPr lang="en-US" sz="1600" dirty="0">
                <a:latin typeface="Poppins" panose="00000500000000000000" pitchFamily="2" charset="0"/>
                <a:cs typeface="Poppins" panose="00000500000000000000" pitchFamily="2" charset="0"/>
              </a:rPr>
              <a:t>: A corporate minutes book is where you’ll record important business decisions, such as board of directors’ meetings, shareholder decisions, and significant corporate actions. Keeping minutes is a critical part of maintaining your corporation's legal standing.</a:t>
            </a:r>
          </a:p>
          <a:p>
            <a:pPr marL="234950" indent="-234950">
              <a:buFont typeface="Arial" panose="020B0604020202020204" pitchFamily="34" charset="0"/>
              <a:buChar char="•"/>
            </a:pPr>
            <a:r>
              <a:rPr lang="en-US" sz="1600" b="1" dirty="0">
                <a:latin typeface="Poppins" panose="00000500000000000000" pitchFamily="2" charset="0"/>
                <a:cs typeface="Poppins" panose="00000500000000000000" pitchFamily="2" charset="0"/>
              </a:rPr>
              <a:t>Where to Get It</a:t>
            </a:r>
            <a:r>
              <a:rPr lang="en-US" sz="1600" dirty="0">
                <a:latin typeface="Poppins" panose="00000500000000000000" pitchFamily="2" charset="0"/>
                <a:cs typeface="Poppins" panose="00000500000000000000" pitchFamily="2" charset="0"/>
              </a:rPr>
              <a:t>: You can create your own corporate minutes book or purchase one through a legal service.</a:t>
            </a:r>
          </a:p>
          <a:p>
            <a:pPr marL="234950" indent="-234950">
              <a:buFont typeface="Arial" panose="020B0604020202020204" pitchFamily="34" charset="0"/>
              <a:buChar char="•"/>
            </a:pPr>
            <a:r>
              <a:rPr lang="en-US" sz="1600" b="1" dirty="0">
                <a:latin typeface="Poppins" panose="00000500000000000000" pitchFamily="2" charset="0"/>
                <a:cs typeface="Poppins" panose="00000500000000000000" pitchFamily="2" charset="0"/>
              </a:rPr>
              <a:t>Cost</a:t>
            </a:r>
            <a:r>
              <a:rPr lang="en-US" sz="1600" dirty="0">
                <a:latin typeface="Poppins" panose="00000500000000000000" pitchFamily="2" charset="0"/>
                <a:cs typeface="Poppins" panose="00000500000000000000" pitchFamily="2" charset="0"/>
              </a:rPr>
              <a:t>: $0 - $200, depending on whether you create your own or purchase a corporate minutes book</a:t>
            </a:r>
            <a:r>
              <a:rPr lang="en-US" dirty="0">
                <a:latin typeface="Poppins" panose="00000500000000000000" pitchFamily="2" charset="0"/>
                <a:cs typeface="Poppins" panose="00000500000000000000" pitchFamily="2" charset="0"/>
              </a:rPr>
              <a:t>.</a:t>
            </a:r>
          </a:p>
          <a:p>
            <a:endParaRPr lang="en-US" dirty="0">
              <a:latin typeface="Poppins" panose="00000500000000000000" pitchFamily="2" charset="0"/>
              <a:cs typeface="Poppins" panose="00000500000000000000" pitchFamily="2" charset="0"/>
            </a:endParaRPr>
          </a:p>
        </p:txBody>
      </p:sp>
    </p:spTree>
    <p:extLst>
      <p:ext uri="{BB962C8B-B14F-4D97-AF65-F5344CB8AC3E}">
        <p14:creationId xmlns:p14="http://schemas.microsoft.com/office/powerpoint/2010/main" val="26340335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F4E3C94-9D8A-29E5-02B9-4AE894ACF4B0}"/>
              </a:ext>
            </a:extLst>
          </p:cNvPr>
          <p:cNvSpPr txBox="1"/>
          <p:nvPr/>
        </p:nvSpPr>
        <p:spPr>
          <a:xfrm>
            <a:off x="228600" y="580859"/>
            <a:ext cx="8686800" cy="3658437"/>
          </a:xfrm>
          <a:prstGeom prst="rect">
            <a:avLst/>
          </a:prstGeom>
          <a:noFill/>
        </p:spPr>
        <p:txBody>
          <a:bodyPr wrap="square" rtlCol="0">
            <a:spAutoFit/>
          </a:bodyPr>
          <a:lstStyle/>
          <a:p>
            <a:pPr algn="ctr"/>
            <a:r>
              <a:rPr lang="en-US" sz="2400" b="1" dirty="0">
                <a:latin typeface="Poppins" panose="00000500000000000000" pitchFamily="2" charset="0"/>
                <a:cs typeface="Poppins" panose="00000500000000000000" pitchFamily="2" charset="0"/>
              </a:rPr>
              <a:t>Purpose</a:t>
            </a:r>
            <a:endParaRPr lang="en-US" dirty="0">
              <a:latin typeface="Poppins" panose="00000500000000000000" pitchFamily="2" charset="0"/>
              <a:cs typeface="Poppins" panose="00000500000000000000" pitchFamily="2" charset="0"/>
            </a:endParaRPr>
          </a:p>
          <a:p>
            <a:endParaRPr lang="en-US" dirty="0">
              <a:latin typeface="Poppins" panose="00000500000000000000" pitchFamily="2" charset="0"/>
              <a:cs typeface="Poppins" panose="00000500000000000000" pitchFamily="2" charset="0"/>
            </a:endParaRPr>
          </a:p>
          <a:p>
            <a:pPr algn="ctr">
              <a:lnSpc>
                <a:spcPct val="150000"/>
              </a:lnSpc>
            </a:pPr>
            <a:r>
              <a:rPr lang="en-US" sz="1600" dirty="0">
                <a:latin typeface="Poppins" panose="00000500000000000000" pitchFamily="2" charset="0"/>
                <a:cs typeface="Poppins" panose="00000500000000000000" pitchFamily="2" charset="0"/>
              </a:rPr>
              <a:t>The purpose of this presentation is to provide you practical knowledge about how to officially start a business – that is, form and register a business in California, understand what type of entity to choose, and understand the documents that are necessary for common business structures. In addition, we consider the necessity/benefit of various licenses/permits and certifications. Finally, we discuss considerations relevant to working with attorneys. As displayed on the next slide, engaging with this presentation makes sense once a business has begun to build out aspects of a business idea canvas, pitch, and/or plan.</a:t>
            </a:r>
          </a:p>
        </p:txBody>
      </p:sp>
      <p:sp>
        <p:nvSpPr>
          <p:cNvPr id="3" name="TextBox 2">
            <a:extLst>
              <a:ext uri="{FF2B5EF4-FFF2-40B4-BE49-F238E27FC236}">
                <a16:creationId xmlns:a16="http://schemas.microsoft.com/office/drawing/2014/main" id="{6CE798EB-D4EC-FD95-CCE0-C19CAD86AD65}"/>
              </a:ext>
            </a:extLst>
          </p:cNvPr>
          <p:cNvSpPr txBox="1"/>
          <p:nvPr/>
        </p:nvSpPr>
        <p:spPr>
          <a:xfrm>
            <a:off x="0" y="0"/>
            <a:ext cx="9144000" cy="461665"/>
          </a:xfrm>
          <a:prstGeom prst="rect">
            <a:avLst/>
          </a:prstGeom>
          <a:gradFill flip="none" rotWithShape="1">
            <a:gsLst>
              <a:gs pos="90000">
                <a:srgbClr val="233973"/>
              </a:gs>
              <a:gs pos="28000">
                <a:srgbClr val="C1CA2F"/>
              </a:gs>
              <a:gs pos="50000">
                <a:srgbClr val="67ACBC"/>
              </a:gs>
              <a:gs pos="76000">
                <a:srgbClr val="558E8E">
                  <a:lumMod val="96000"/>
                  <a:lumOff val="4000"/>
                </a:srgbClr>
              </a:gs>
              <a:gs pos="0">
                <a:srgbClr val="F7AF21"/>
              </a:gs>
            </a:gsLst>
            <a:lin ang="0" scaled="1"/>
            <a:tileRect/>
          </a:gradFill>
        </p:spPr>
        <p:txBody>
          <a:bodyPr wrap="square" rtlCol="0">
            <a:spAutoFit/>
          </a:bodyPr>
          <a:lstStyle/>
          <a:p>
            <a:r>
              <a:rPr lang="en-US" sz="2400" b="1" dirty="0">
                <a:latin typeface="Poppins" panose="00000500000000000000" pitchFamily="2" charset="0"/>
                <a:cs typeface="Poppins" panose="00000500000000000000" pitchFamily="2" charset="0"/>
              </a:rPr>
              <a:t>REACH Hub </a:t>
            </a:r>
            <a:r>
              <a:rPr lang="en-US" sz="2400" dirty="0">
                <a:latin typeface="Poppins" panose="00000500000000000000" pitchFamily="2" charset="0"/>
                <a:cs typeface="Poppins" panose="00000500000000000000" pitchFamily="2" charset="0"/>
              </a:rPr>
              <a:t>| Making it official</a:t>
            </a:r>
          </a:p>
        </p:txBody>
      </p:sp>
      <p:sp>
        <p:nvSpPr>
          <p:cNvPr id="4" name="TextBox 3">
            <a:extLst>
              <a:ext uri="{FF2B5EF4-FFF2-40B4-BE49-F238E27FC236}">
                <a16:creationId xmlns:a16="http://schemas.microsoft.com/office/drawing/2014/main" id="{7247E67B-AE6D-C826-8038-E73A33E8218F}"/>
              </a:ext>
            </a:extLst>
          </p:cNvPr>
          <p:cNvSpPr txBox="1"/>
          <p:nvPr/>
        </p:nvSpPr>
        <p:spPr>
          <a:xfrm>
            <a:off x="788815" y="4411680"/>
            <a:ext cx="7776571" cy="2031325"/>
          </a:xfrm>
          <a:prstGeom prst="rect">
            <a:avLst/>
          </a:prstGeom>
          <a:noFill/>
        </p:spPr>
        <p:txBody>
          <a:bodyPr wrap="square">
            <a:spAutoFit/>
          </a:bodyPr>
          <a:lstStyle/>
          <a:p>
            <a:pPr algn="ctr"/>
            <a:r>
              <a:rPr lang="en-US" sz="1400" b="1" dirty="0"/>
              <a:t>Disclaimer: </a:t>
            </a:r>
          </a:p>
          <a:p>
            <a:pPr algn="ctr"/>
            <a:r>
              <a:rPr lang="en-US" sz="1400" dirty="0"/>
              <a:t>The information provided in this content does not, and is not intended to constitute: legal advice, accounting, tax, financial advice, an offer to buy or sell securities, nor is it intended as financial or investment advice; instead, all information, content, and materials available in this content are for general educational purposes only. Information in this content may not constitute the most up-to-date legal, financial, accounting, financial, or investment information.  The content may contain links to other third-party websites and to content generated by third parties.  Such links and content are only for the convenience of the user; the authors of this content do not recommend or endorse the content of any third-party sites or content.</a:t>
            </a:r>
          </a:p>
        </p:txBody>
      </p:sp>
    </p:spTree>
    <p:extLst>
      <p:ext uri="{BB962C8B-B14F-4D97-AF65-F5344CB8AC3E}">
        <p14:creationId xmlns:p14="http://schemas.microsoft.com/office/powerpoint/2010/main" val="359141515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A5E713-DF7E-CD3A-C1D1-C0F3BC805470}"/>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94507F59-7A60-2E18-DD17-0E1D6CFB9ECF}"/>
              </a:ext>
            </a:extLst>
          </p:cNvPr>
          <p:cNvSpPr txBox="1"/>
          <p:nvPr/>
        </p:nvSpPr>
        <p:spPr>
          <a:xfrm>
            <a:off x="187213" y="596545"/>
            <a:ext cx="8769573" cy="5958041"/>
          </a:xfrm>
          <a:prstGeom prst="rect">
            <a:avLst/>
          </a:prstGeom>
          <a:noFill/>
        </p:spPr>
        <p:txBody>
          <a:bodyPr wrap="square" rtlCol="0">
            <a:spAutoFit/>
          </a:bodyPr>
          <a:lstStyle/>
          <a:p>
            <a:pPr algn="ctr"/>
            <a:r>
              <a:rPr lang="en-US" sz="2400" b="1" dirty="0">
                <a:latin typeface="Poppins" panose="00000500000000000000" pitchFamily="2" charset="0"/>
                <a:cs typeface="Poppins" panose="00000500000000000000" pitchFamily="2" charset="0"/>
              </a:rPr>
              <a:t>Overview</a:t>
            </a:r>
            <a:endParaRPr lang="en-US" sz="2000" dirty="0">
              <a:latin typeface="Poppins" panose="00000500000000000000" pitchFamily="2" charset="0"/>
              <a:cs typeface="Poppins" panose="00000500000000000000" pitchFamily="2" charset="0"/>
            </a:endParaRPr>
          </a:p>
          <a:p>
            <a:pPr>
              <a:lnSpc>
                <a:spcPct val="150000"/>
              </a:lnSpc>
            </a:pPr>
            <a:endParaRPr lang="en-US" sz="2000" dirty="0">
              <a:latin typeface="Poppins" panose="00000500000000000000" pitchFamily="2" charset="0"/>
              <a:cs typeface="Poppins" panose="00000500000000000000" pitchFamily="2" charset="0"/>
            </a:endParaRPr>
          </a:p>
          <a:p>
            <a:pPr marL="514350" indent="-514350">
              <a:lnSpc>
                <a:spcPct val="150000"/>
              </a:lnSpc>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How do you officially start a business?</a:t>
            </a:r>
          </a:p>
          <a:p>
            <a:pPr marL="514350" indent="-514350">
              <a:lnSpc>
                <a:spcPct val="150000"/>
              </a:lnSpc>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What types of business structures are there?</a:t>
            </a:r>
          </a:p>
          <a:p>
            <a:pPr marL="514350" indent="-514350">
              <a:lnSpc>
                <a:spcPct val="150000"/>
              </a:lnSpc>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Considerations for popular options</a:t>
            </a:r>
          </a:p>
          <a:p>
            <a:pPr marL="514350" indent="-514350">
              <a:lnSpc>
                <a:spcPct val="150000"/>
              </a:lnSpc>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Paperwork for popular options</a:t>
            </a:r>
          </a:p>
          <a:p>
            <a:pPr marL="514350" indent="-514350">
              <a:lnSpc>
                <a:spcPct val="150000"/>
              </a:lnSpc>
              <a:buFontTx/>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Registering your business and licenses/permits</a:t>
            </a:r>
          </a:p>
          <a:p>
            <a:pPr marL="514350" indent="-514350">
              <a:lnSpc>
                <a:spcPct val="150000"/>
              </a:lnSpc>
              <a:buFontTx/>
              <a:buAutoNum type="arabicPeriod"/>
            </a:pPr>
            <a:r>
              <a:rPr lang="en-US" sz="2000" dirty="0">
                <a:latin typeface="Poppins" panose="00000500000000000000" pitchFamily="2" charset="0"/>
                <a:cs typeface="Poppins" panose="00000500000000000000" pitchFamily="2" charset="0"/>
              </a:rPr>
              <a:t>Examples of registration/licensing/certification</a:t>
            </a:r>
          </a:p>
          <a:p>
            <a:pPr marL="514350" indent="-514350">
              <a:lnSpc>
                <a:spcPct val="150000"/>
              </a:lnSpc>
              <a:buFontTx/>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Certifications</a:t>
            </a:r>
          </a:p>
          <a:p>
            <a:pPr marL="514350" indent="-514350">
              <a:lnSpc>
                <a:spcPct val="150000"/>
              </a:lnSpc>
              <a:buFontTx/>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Working with attorneys</a:t>
            </a:r>
          </a:p>
          <a:p>
            <a:pPr marL="514350" indent="-514350">
              <a:lnSpc>
                <a:spcPct val="150000"/>
              </a:lnSpc>
              <a:buFontTx/>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Establishing a banking relationship</a:t>
            </a:r>
          </a:p>
          <a:p>
            <a:pPr marL="514350" indent="-514350">
              <a:lnSpc>
                <a:spcPct val="150000"/>
              </a:lnSpc>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Summary</a:t>
            </a:r>
          </a:p>
          <a:p>
            <a:pPr marL="514350" indent="-514350">
              <a:lnSpc>
                <a:spcPct val="150000"/>
              </a:lnSpc>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What’s next</a:t>
            </a:r>
          </a:p>
        </p:txBody>
      </p:sp>
      <p:sp>
        <p:nvSpPr>
          <p:cNvPr id="4" name="TextBox 3">
            <a:extLst>
              <a:ext uri="{FF2B5EF4-FFF2-40B4-BE49-F238E27FC236}">
                <a16:creationId xmlns:a16="http://schemas.microsoft.com/office/drawing/2014/main" id="{0493365D-9E5E-95CA-EF45-4B2F53EB37AD}"/>
              </a:ext>
            </a:extLst>
          </p:cNvPr>
          <p:cNvSpPr txBox="1"/>
          <p:nvPr/>
        </p:nvSpPr>
        <p:spPr>
          <a:xfrm>
            <a:off x="0" y="0"/>
            <a:ext cx="9144000" cy="461665"/>
          </a:xfrm>
          <a:prstGeom prst="rect">
            <a:avLst/>
          </a:prstGeom>
          <a:gradFill flip="none" rotWithShape="1">
            <a:gsLst>
              <a:gs pos="90000">
                <a:srgbClr val="233973"/>
              </a:gs>
              <a:gs pos="28000">
                <a:srgbClr val="C1CA2F"/>
              </a:gs>
              <a:gs pos="50000">
                <a:srgbClr val="67ACBC"/>
              </a:gs>
              <a:gs pos="76000">
                <a:srgbClr val="558E8E">
                  <a:lumMod val="96000"/>
                  <a:lumOff val="4000"/>
                </a:srgbClr>
              </a:gs>
              <a:gs pos="0">
                <a:srgbClr val="F7AF21"/>
              </a:gs>
            </a:gsLst>
            <a:lin ang="0" scaled="1"/>
            <a:tileRect/>
          </a:gradFill>
        </p:spPr>
        <p:txBody>
          <a:bodyPr wrap="square" rtlCol="0">
            <a:spAutoFit/>
          </a:bodyPr>
          <a:lstStyle/>
          <a:p>
            <a:r>
              <a:rPr lang="en-US" sz="2400" b="1" dirty="0">
                <a:latin typeface="Poppins" panose="00000500000000000000" pitchFamily="2" charset="0"/>
                <a:cs typeface="Poppins" panose="00000500000000000000" pitchFamily="2" charset="0"/>
              </a:rPr>
              <a:t>REACH Hub </a:t>
            </a:r>
            <a:r>
              <a:rPr lang="en-US" sz="2400" dirty="0">
                <a:latin typeface="Poppins" panose="00000500000000000000" pitchFamily="2" charset="0"/>
                <a:cs typeface="Poppins" panose="00000500000000000000" pitchFamily="2" charset="0"/>
              </a:rPr>
              <a:t>| Making it official</a:t>
            </a:r>
          </a:p>
        </p:txBody>
      </p:sp>
    </p:spTree>
    <p:extLst>
      <p:ext uri="{BB962C8B-B14F-4D97-AF65-F5344CB8AC3E}">
        <p14:creationId xmlns:p14="http://schemas.microsoft.com/office/powerpoint/2010/main" val="361098979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F4E3C94-9D8A-29E5-02B9-4AE894ACF4B0}"/>
              </a:ext>
            </a:extLst>
          </p:cNvPr>
          <p:cNvSpPr txBox="1"/>
          <p:nvPr/>
        </p:nvSpPr>
        <p:spPr>
          <a:xfrm>
            <a:off x="187213" y="596545"/>
            <a:ext cx="8769573" cy="461665"/>
          </a:xfrm>
          <a:prstGeom prst="rect">
            <a:avLst/>
          </a:prstGeom>
          <a:noFill/>
        </p:spPr>
        <p:txBody>
          <a:bodyPr wrap="square" rtlCol="0">
            <a:spAutoFit/>
          </a:bodyPr>
          <a:lstStyle/>
          <a:p>
            <a:pPr algn="ctr"/>
            <a:r>
              <a:rPr lang="en-US" sz="2400" b="1" dirty="0">
                <a:latin typeface="Poppins" panose="00000500000000000000" pitchFamily="2" charset="0"/>
                <a:cs typeface="Poppins" panose="00000500000000000000" pitchFamily="2" charset="0"/>
              </a:rPr>
              <a:t>How do you start a business?</a:t>
            </a:r>
          </a:p>
        </p:txBody>
      </p:sp>
      <p:sp>
        <p:nvSpPr>
          <p:cNvPr id="4" name="TextBox 3">
            <a:extLst>
              <a:ext uri="{FF2B5EF4-FFF2-40B4-BE49-F238E27FC236}">
                <a16:creationId xmlns:a16="http://schemas.microsoft.com/office/drawing/2014/main" id="{CF819E95-7AB0-1963-423C-65CAD429FF7F}"/>
              </a:ext>
            </a:extLst>
          </p:cNvPr>
          <p:cNvSpPr txBox="1"/>
          <p:nvPr/>
        </p:nvSpPr>
        <p:spPr>
          <a:xfrm>
            <a:off x="0" y="0"/>
            <a:ext cx="9144000" cy="461665"/>
          </a:xfrm>
          <a:prstGeom prst="rect">
            <a:avLst/>
          </a:prstGeom>
          <a:gradFill flip="none" rotWithShape="1">
            <a:gsLst>
              <a:gs pos="90000">
                <a:srgbClr val="233973"/>
              </a:gs>
              <a:gs pos="28000">
                <a:srgbClr val="C1CA2F"/>
              </a:gs>
              <a:gs pos="50000">
                <a:srgbClr val="67ACBC"/>
              </a:gs>
              <a:gs pos="76000">
                <a:srgbClr val="558E8E">
                  <a:lumMod val="96000"/>
                  <a:lumOff val="4000"/>
                </a:srgbClr>
              </a:gs>
              <a:gs pos="0">
                <a:srgbClr val="F7AF21"/>
              </a:gs>
            </a:gsLst>
            <a:lin ang="0" scaled="1"/>
            <a:tileRect/>
          </a:gradFill>
        </p:spPr>
        <p:txBody>
          <a:bodyPr wrap="square" rtlCol="0">
            <a:spAutoFit/>
          </a:bodyPr>
          <a:lstStyle/>
          <a:p>
            <a:r>
              <a:rPr lang="en-US" sz="2400" b="1" dirty="0">
                <a:latin typeface="Poppins" panose="00000500000000000000" pitchFamily="2" charset="0"/>
                <a:cs typeface="Poppins" panose="00000500000000000000" pitchFamily="2" charset="0"/>
              </a:rPr>
              <a:t>REACH Hub </a:t>
            </a:r>
            <a:r>
              <a:rPr lang="en-US" sz="2400" dirty="0">
                <a:latin typeface="Poppins" panose="00000500000000000000" pitchFamily="2" charset="0"/>
                <a:cs typeface="Poppins" panose="00000500000000000000" pitchFamily="2" charset="0"/>
              </a:rPr>
              <a:t>| Making it official</a:t>
            </a:r>
          </a:p>
        </p:txBody>
      </p:sp>
      <p:sp>
        <p:nvSpPr>
          <p:cNvPr id="8" name="TextBox 7">
            <a:extLst>
              <a:ext uri="{FF2B5EF4-FFF2-40B4-BE49-F238E27FC236}">
                <a16:creationId xmlns:a16="http://schemas.microsoft.com/office/drawing/2014/main" id="{9339502F-F196-EA14-D574-EA3476B00AB3}"/>
              </a:ext>
            </a:extLst>
          </p:cNvPr>
          <p:cNvSpPr txBox="1"/>
          <p:nvPr/>
        </p:nvSpPr>
        <p:spPr>
          <a:xfrm>
            <a:off x="187212" y="1264426"/>
            <a:ext cx="8627603" cy="3477875"/>
          </a:xfrm>
          <a:prstGeom prst="rect">
            <a:avLst/>
          </a:prstGeom>
          <a:noFill/>
        </p:spPr>
        <p:txBody>
          <a:bodyPr wrap="square">
            <a:spAutoFit/>
          </a:bodyPr>
          <a:lstStyle/>
          <a:p>
            <a:r>
              <a:rPr lang="en-US" sz="2000" dirty="0"/>
              <a:t>When you start a business in California, there are certain requirements; including, but not limited to:</a:t>
            </a:r>
          </a:p>
          <a:p>
            <a:endParaRPr lang="en-US" sz="2000" dirty="0"/>
          </a:p>
          <a:p>
            <a:pPr marL="800100" lvl="1" indent="-342900">
              <a:buAutoNum type="arabicPeriod"/>
            </a:pPr>
            <a:r>
              <a:rPr lang="en-US" sz="2000" dirty="0"/>
              <a:t>Choosing a legal entity type/structure;</a:t>
            </a:r>
          </a:p>
          <a:p>
            <a:pPr marL="800100" lvl="1" indent="-342900">
              <a:buAutoNum type="arabicPeriod"/>
            </a:pPr>
            <a:endParaRPr lang="en-US" sz="2000" dirty="0"/>
          </a:p>
          <a:p>
            <a:pPr marL="800100" lvl="1" indent="-342900">
              <a:buAutoNum type="arabicPeriod"/>
            </a:pPr>
            <a:r>
              <a:rPr lang="en-US" sz="2000" dirty="0"/>
              <a:t>Registering your business with the State of California;</a:t>
            </a:r>
          </a:p>
          <a:p>
            <a:pPr marL="800100" lvl="1" indent="-342900">
              <a:buAutoNum type="arabicPeriod"/>
            </a:pPr>
            <a:endParaRPr lang="en-US" sz="2000" dirty="0"/>
          </a:p>
          <a:p>
            <a:pPr marL="800100" lvl="1" indent="-342900">
              <a:buAutoNum type="arabicPeriod"/>
            </a:pPr>
            <a:r>
              <a:rPr lang="en-US" sz="2000" dirty="0"/>
              <a:t>Applying for licenses and permits required in your businesses’ location;</a:t>
            </a:r>
          </a:p>
          <a:p>
            <a:pPr marL="800100" lvl="1" indent="-342900">
              <a:buAutoNum type="arabicPeriod"/>
            </a:pPr>
            <a:endParaRPr lang="en-US" sz="2000" dirty="0"/>
          </a:p>
          <a:p>
            <a:pPr marL="800100" lvl="1" indent="-342900">
              <a:buAutoNum type="arabicPeriod"/>
            </a:pPr>
            <a:r>
              <a:rPr lang="en-US" sz="2000" dirty="0"/>
              <a:t>Opening a business bank account.</a:t>
            </a:r>
          </a:p>
        </p:txBody>
      </p:sp>
    </p:spTree>
    <p:extLst>
      <p:ext uri="{BB962C8B-B14F-4D97-AF65-F5344CB8AC3E}">
        <p14:creationId xmlns:p14="http://schemas.microsoft.com/office/powerpoint/2010/main" val="304992193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1E04C7A9-0473-4631-3129-A1516B2D353A}"/>
              </a:ext>
            </a:extLst>
          </p:cNvPr>
          <p:cNvSpPr/>
          <p:nvPr/>
        </p:nvSpPr>
        <p:spPr>
          <a:xfrm>
            <a:off x="626533" y="4140200"/>
            <a:ext cx="7569200" cy="2733414"/>
          </a:xfrm>
          <a:prstGeom prst="rect">
            <a:avLst/>
          </a:prstGeom>
          <a:solidFill>
            <a:schemeClr val="tx1">
              <a:lumMod val="95000"/>
              <a:lumOff val="5000"/>
              <a:alpha val="72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extBox 1">
            <a:extLst>
              <a:ext uri="{FF2B5EF4-FFF2-40B4-BE49-F238E27FC236}">
                <a16:creationId xmlns:a16="http://schemas.microsoft.com/office/drawing/2014/main" id="{3F4E3C94-9D8A-29E5-02B9-4AE894ACF4B0}"/>
              </a:ext>
            </a:extLst>
          </p:cNvPr>
          <p:cNvSpPr txBox="1"/>
          <p:nvPr/>
        </p:nvSpPr>
        <p:spPr>
          <a:xfrm>
            <a:off x="187213" y="596545"/>
            <a:ext cx="8769573" cy="461665"/>
          </a:xfrm>
          <a:prstGeom prst="rect">
            <a:avLst/>
          </a:prstGeom>
          <a:noFill/>
        </p:spPr>
        <p:txBody>
          <a:bodyPr wrap="square" rtlCol="0">
            <a:spAutoFit/>
          </a:bodyPr>
          <a:lstStyle/>
          <a:p>
            <a:pPr algn="ctr"/>
            <a:r>
              <a:rPr lang="en-US" sz="2400" b="1" dirty="0">
                <a:latin typeface="Poppins" panose="00000500000000000000" pitchFamily="2" charset="0"/>
                <a:cs typeface="Poppins" panose="00000500000000000000" pitchFamily="2" charset="0"/>
              </a:rPr>
              <a:t>How do you start a business?</a:t>
            </a:r>
          </a:p>
        </p:txBody>
      </p:sp>
      <p:sp>
        <p:nvSpPr>
          <p:cNvPr id="4" name="TextBox 3">
            <a:extLst>
              <a:ext uri="{FF2B5EF4-FFF2-40B4-BE49-F238E27FC236}">
                <a16:creationId xmlns:a16="http://schemas.microsoft.com/office/drawing/2014/main" id="{CF819E95-7AB0-1963-423C-65CAD429FF7F}"/>
              </a:ext>
            </a:extLst>
          </p:cNvPr>
          <p:cNvSpPr txBox="1"/>
          <p:nvPr/>
        </p:nvSpPr>
        <p:spPr>
          <a:xfrm>
            <a:off x="0" y="0"/>
            <a:ext cx="9144000" cy="461665"/>
          </a:xfrm>
          <a:prstGeom prst="rect">
            <a:avLst/>
          </a:prstGeom>
          <a:gradFill flip="none" rotWithShape="1">
            <a:gsLst>
              <a:gs pos="90000">
                <a:srgbClr val="233973"/>
              </a:gs>
              <a:gs pos="28000">
                <a:srgbClr val="C1CA2F"/>
              </a:gs>
              <a:gs pos="50000">
                <a:srgbClr val="67ACBC"/>
              </a:gs>
              <a:gs pos="76000">
                <a:srgbClr val="558E8E">
                  <a:lumMod val="96000"/>
                  <a:lumOff val="4000"/>
                </a:srgbClr>
              </a:gs>
              <a:gs pos="0">
                <a:srgbClr val="F7AF21"/>
              </a:gs>
            </a:gsLst>
            <a:lin ang="0" scaled="1"/>
            <a:tileRect/>
          </a:gradFill>
        </p:spPr>
        <p:txBody>
          <a:bodyPr wrap="square" rtlCol="0">
            <a:spAutoFit/>
          </a:bodyPr>
          <a:lstStyle/>
          <a:p>
            <a:r>
              <a:rPr lang="en-US" sz="2400" b="1" dirty="0">
                <a:latin typeface="Poppins" panose="00000500000000000000" pitchFamily="2" charset="0"/>
                <a:cs typeface="Poppins" panose="00000500000000000000" pitchFamily="2" charset="0"/>
              </a:rPr>
              <a:t>REACH Hub </a:t>
            </a:r>
            <a:r>
              <a:rPr lang="en-US" sz="2400" dirty="0">
                <a:latin typeface="Poppins" panose="00000500000000000000" pitchFamily="2" charset="0"/>
                <a:cs typeface="Poppins" panose="00000500000000000000" pitchFamily="2" charset="0"/>
              </a:rPr>
              <a:t>| Making it official</a:t>
            </a:r>
          </a:p>
        </p:txBody>
      </p:sp>
      <p:sp>
        <p:nvSpPr>
          <p:cNvPr id="8" name="TextBox 7">
            <a:extLst>
              <a:ext uri="{FF2B5EF4-FFF2-40B4-BE49-F238E27FC236}">
                <a16:creationId xmlns:a16="http://schemas.microsoft.com/office/drawing/2014/main" id="{9339502F-F196-EA14-D574-EA3476B00AB3}"/>
              </a:ext>
            </a:extLst>
          </p:cNvPr>
          <p:cNvSpPr txBox="1"/>
          <p:nvPr/>
        </p:nvSpPr>
        <p:spPr>
          <a:xfrm>
            <a:off x="187212" y="1264426"/>
            <a:ext cx="8627603" cy="3477875"/>
          </a:xfrm>
          <a:prstGeom prst="rect">
            <a:avLst/>
          </a:prstGeom>
          <a:noFill/>
        </p:spPr>
        <p:txBody>
          <a:bodyPr wrap="square">
            <a:spAutoFit/>
          </a:bodyPr>
          <a:lstStyle/>
          <a:p>
            <a:r>
              <a:rPr lang="en-US" sz="2000" dirty="0"/>
              <a:t>When you start a business in California, there are certain requirements; including, but not limited to:</a:t>
            </a:r>
          </a:p>
          <a:p>
            <a:endParaRPr lang="en-US" sz="2000" dirty="0"/>
          </a:p>
          <a:p>
            <a:pPr marL="800100" lvl="1" indent="-342900">
              <a:buAutoNum type="arabicPeriod"/>
            </a:pPr>
            <a:r>
              <a:rPr lang="en-US" sz="2000" dirty="0"/>
              <a:t>Choosing a legal entity type/structure;</a:t>
            </a:r>
          </a:p>
          <a:p>
            <a:pPr marL="800100" lvl="1" indent="-342900">
              <a:buAutoNum type="arabicPeriod"/>
            </a:pPr>
            <a:endParaRPr lang="en-US" sz="2000" dirty="0"/>
          </a:p>
          <a:p>
            <a:pPr marL="800100" lvl="1" indent="-342900">
              <a:buAutoNum type="arabicPeriod"/>
            </a:pPr>
            <a:r>
              <a:rPr lang="en-US" sz="2000" dirty="0"/>
              <a:t>Registering your business with the State of California;</a:t>
            </a:r>
          </a:p>
          <a:p>
            <a:pPr marL="800100" lvl="1" indent="-342900">
              <a:buAutoNum type="arabicPeriod"/>
            </a:pPr>
            <a:endParaRPr lang="en-US" sz="2000" dirty="0"/>
          </a:p>
          <a:p>
            <a:pPr marL="800100" lvl="1" indent="-342900">
              <a:buAutoNum type="arabicPeriod"/>
            </a:pPr>
            <a:r>
              <a:rPr lang="en-US" sz="2000" dirty="0"/>
              <a:t>Applying for licenses and permits required in your businesses’ location;</a:t>
            </a:r>
          </a:p>
          <a:p>
            <a:pPr marL="800100" lvl="1" indent="-342900">
              <a:buAutoNum type="arabicPeriod"/>
            </a:pPr>
            <a:endParaRPr lang="en-US" sz="2000" dirty="0"/>
          </a:p>
          <a:p>
            <a:pPr marL="800100" lvl="1" indent="-342900">
              <a:buAutoNum type="arabicPeriod"/>
            </a:pPr>
            <a:r>
              <a:rPr lang="en-US" sz="2000" dirty="0"/>
              <a:t>Opening a business bank account.</a:t>
            </a:r>
          </a:p>
        </p:txBody>
      </p:sp>
      <p:sp>
        <p:nvSpPr>
          <p:cNvPr id="3" name="Rectangle 2">
            <a:extLst>
              <a:ext uri="{FF2B5EF4-FFF2-40B4-BE49-F238E27FC236}">
                <a16:creationId xmlns:a16="http://schemas.microsoft.com/office/drawing/2014/main" id="{86A5F3A7-C1EF-189A-DF44-3B0B92E4B249}"/>
              </a:ext>
            </a:extLst>
          </p:cNvPr>
          <p:cNvSpPr/>
          <p:nvPr/>
        </p:nvSpPr>
        <p:spPr>
          <a:xfrm>
            <a:off x="-3" y="0"/>
            <a:ext cx="626536" cy="6886564"/>
          </a:xfrm>
          <a:prstGeom prst="rect">
            <a:avLst/>
          </a:prstGeom>
          <a:solidFill>
            <a:schemeClr val="tx1">
              <a:lumMod val="95000"/>
              <a:lumOff val="5000"/>
              <a:alpha val="72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a:extLst>
              <a:ext uri="{FF2B5EF4-FFF2-40B4-BE49-F238E27FC236}">
                <a16:creationId xmlns:a16="http://schemas.microsoft.com/office/drawing/2014/main" id="{C2F657FF-D826-6428-A4B7-617622DBF811}"/>
              </a:ext>
            </a:extLst>
          </p:cNvPr>
          <p:cNvSpPr txBox="1"/>
          <p:nvPr/>
        </p:nvSpPr>
        <p:spPr>
          <a:xfrm>
            <a:off x="1196888" y="5054965"/>
            <a:ext cx="6608249" cy="830997"/>
          </a:xfrm>
          <a:prstGeom prst="rect">
            <a:avLst/>
          </a:prstGeom>
          <a:solidFill>
            <a:schemeClr val="bg1"/>
          </a:solidFill>
          <a:ln>
            <a:solidFill>
              <a:schemeClr val="tx1"/>
            </a:solidFill>
          </a:ln>
        </p:spPr>
        <p:txBody>
          <a:bodyPr wrap="square">
            <a:spAutoFit/>
          </a:bodyPr>
          <a:lstStyle/>
          <a:p>
            <a:pPr algn="ctr"/>
            <a:r>
              <a:rPr lang="en-US" sz="1600" dirty="0">
                <a:latin typeface="Poppins" panose="00000500000000000000" pitchFamily="2" charset="0"/>
                <a:cs typeface="Poppins" panose="00000500000000000000" pitchFamily="2" charset="0"/>
              </a:rPr>
              <a:t>Once you have chosen a legal entity/type structure and have completed the necessary paperwork for that entity type, you will need to do Steps 2 and 3 on this list.</a:t>
            </a:r>
          </a:p>
        </p:txBody>
      </p:sp>
      <p:sp>
        <p:nvSpPr>
          <p:cNvPr id="10" name="Rectangle 9">
            <a:extLst>
              <a:ext uri="{FF2B5EF4-FFF2-40B4-BE49-F238E27FC236}">
                <a16:creationId xmlns:a16="http://schemas.microsoft.com/office/drawing/2014/main" id="{70FF646E-13CA-AF7F-7843-3E9AD35DC7AD}"/>
              </a:ext>
            </a:extLst>
          </p:cNvPr>
          <p:cNvSpPr/>
          <p:nvPr/>
        </p:nvSpPr>
        <p:spPr>
          <a:xfrm>
            <a:off x="8195732" y="0"/>
            <a:ext cx="948267" cy="6858000"/>
          </a:xfrm>
          <a:prstGeom prst="rect">
            <a:avLst/>
          </a:prstGeom>
          <a:solidFill>
            <a:schemeClr val="tx1">
              <a:lumMod val="95000"/>
              <a:lumOff val="5000"/>
              <a:alpha val="72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8919B9DB-C6AA-4DB1-94E0-7B65E1EBDAF6}"/>
              </a:ext>
            </a:extLst>
          </p:cNvPr>
          <p:cNvSpPr/>
          <p:nvPr/>
        </p:nvSpPr>
        <p:spPr>
          <a:xfrm>
            <a:off x="626532" y="0"/>
            <a:ext cx="7569199" cy="2717800"/>
          </a:xfrm>
          <a:prstGeom prst="rect">
            <a:avLst/>
          </a:prstGeom>
          <a:solidFill>
            <a:schemeClr val="tx1">
              <a:lumMod val="95000"/>
              <a:lumOff val="5000"/>
              <a:alpha val="72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66655155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F4E3C94-9D8A-29E5-02B9-4AE894ACF4B0}"/>
              </a:ext>
            </a:extLst>
          </p:cNvPr>
          <p:cNvSpPr txBox="1"/>
          <p:nvPr/>
        </p:nvSpPr>
        <p:spPr>
          <a:xfrm>
            <a:off x="187213" y="596545"/>
            <a:ext cx="8769573" cy="461665"/>
          </a:xfrm>
          <a:prstGeom prst="rect">
            <a:avLst/>
          </a:prstGeom>
          <a:noFill/>
        </p:spPr>
        <p:txBody>
          <a:bodyPr wrap="square" rtlCol="0">
            <a:spAutoFit/>
          </a:bodyPr>
          <a:lstStyle/>
          <a:p>
            <a:pPr algn="ctr"/>
            <a:r>
              <a:rPr lang="en-US" sz="2400" b="1" dirty="0">
                <a:latin typeface="Poppins" panose="00000500000000000000" pitchFamily="2" charset="0"/>
                <a:cs typeface="Poppins" panose="00000500000000000000" pitchFamily="2" charset="0"/>
              </a:rPr>
              <a:t>Registration and licenses/permits</a:t>
            </a:r>
          </a:p>
        </p:txBody>
      </p:sp>
      <p:sp>
        <p:nvSpPr>
          <p:cNvPr id="4" name="TextBox 3">
            <a:extLst>
              <a:ext uri="{FF2B5EF4-FFF2-40B4-BE49-F238E27FC236}">
                <a16:creationId xmlns:a16="http://schemas.microsoft.com/office/drawing/2014/main" id="{CF819E95-7AB0-1963-423C-65CAD429FF7F}"/>
              </a:ext>
            </a:extLst>
          </p:cNvPr>
          <p:cNvSpPr txBox="1"/>
          <p:nvPr/>
        </p:nvSpPr>
        <p:spPr>
          <a:xfrm>
            <a:off x="0" y="0"/>
            <a:ext cx="9144000" cy="461665"/>
          </a:xfrm>
          <a:prstGeom prst="rect">
            <a:avLst/>
          </a:prstGeom>
          <a:gradFill flip="none" rotWithShape="1">
            <a:gsLst>
              <a:gs pos="90000">
                <a:srgbClr val="233973"/>
              </a:gs>
              <a:gs pos="28000">
                <a:srgbClr val="C1CA2F"/>
              </a:gs>
              <a:gs pos="50000">
                <a:srgbClr val="67ACBC"/>
              </a:gs>
              <a:gs pos="76000">
                <a:srgbClr val="558E8E">
                  <a:lumMod val="96000"/>
                  <a:lumOff val="4000"/>
                </a:srgbClr>
              </a:gs>
              <a:gs pos="0">
                <a:srgbClr val="F7AF21"/>
              </a:gs>
            </a:gsLst>
            <a:lin ang="0" scaled="1"/>
            <a:tileRect/>
          </a:gradFill>
        </p:spPr>
        <p:txBody>
          <a:bodyPr wrap="square" rtlCol="0">
            <a:spAutoFit/>
          </a:bodyPr>
          <a:lstStyle/>
          <a:p>
            <a:r>
              <a:rPr lang="en-US" sz="2400" b="1" dirty="0">
                <a:latin typeface="Poppins" panose="00000500000000000000" pitchFamily="2" charset="0"/>
                <a:cs typeface="Poppins" panose="00000500000000000000" pitchFamily="2" charset="0"/>
              </a:rPr>
              <a:t>REACH Hub </a:t>
            </a:r>
            <a:r>
              <a:rPr lang="en-US" sz="2400" dirty="0">
                <a:latin typeface="Poppins" panose="00000500000000000000" pitchFamily="2" charset="0"/>
                <a:cs typeface="Poppins" panose="00000500000000000000" pitchFamily="2" charset="0"/>
              </a:rPr>
              <a:t>| Making it official</a:t>
            </a:r>
          </a:p>
        </p:txBody>
      </p:sp>
      <p:sp>
        <p:nvSpPr>
          <p:cNvPr id="8" name="TextBox 7">
            <a:extLst>
              <a:ext uri="{FF2B5EF4-FFF2-40B4-BE49-F238E27FC236}">
                <a16:creationId xmlns:a16="http://schemas.microsoft.com/office/drawing/2014/main" id="{9339502F-F196-EA14-D574-EA3476B00AB3}"/>
              </a:ext>
            </a:extLst>
          </p:cNvPr>
          <p:cNvSpPr txBox="1"/>
          <p:nvPr/>
        </p:nvSpPr>
        <p:spPr>
          <a:xfrm>
            <a:off x="187212" y="1264426"/>
            <a:ext cx="8627603" cy="4401205"/>
          </a:xfrm>
          <a:prstGeom prst="rect">
            <a:avLst/>
          </a:prstGeom>
          <a:noFill/>
        </p:spPr>
        <p:txBody>
          <a:bodyPr wrap="square">
            <a:spAutoFit/>
          </a:bodyPr>
          <a:lstStyle/>
          <a:p>
            <a:r>
              <a:rPr lang="en-US" sz="2000" dirty="0"/>
              <a:t>The State of California provides an easy way to register your business, and a useful set of resources for starting your business in general. There at least two important, official, sets of resources:</a:t>
            </a:r>
          </a:p>
          <a:p>
            <a:endParaRPr lang="en-US" sz="2000" dirty="0"/>
          </a:p>
          <a:p>
            <a:pPr marL="342900" indent="-342900">
              <a:buAutoNum type="alphaUcPeriod"/>
            </a:pPr>
            <a:r>
              <a:rPr lang="en-US" sz="2000" dirty="0"/>
              <a:t>The </a:t>
            </a:r>
            <a:r>
              <a:rPr lang="en-US" sz="2000" b="1" dirty="0"/>
              <a:t>California Secretary of State</a:t>
            </a:r>
            <a:r>
              <a:rPr lang="en-US" sz="2000" dirty="0"/>
              <a:t>’s website, which provides a complementary step-by-step guide for choosing an entity structure, registering your business, and getting the necessary licenses/permits: </a:t>
            </a:r>
            <a:r>
              <a:rPr lang="en-US" sz="2000" dirty="0">
                <a:hlinkClick r:id="rId2"/>
              </a:rPr>
              <a:t>https://www.sos.ca.gov/business-programs/business-entities/starting-business</a:t>
            </a:r>
            <a:endParaRPr lang="en-US" sz="2000" dirty="0"/>
          </a:p>
          <a:p>
            <a:pPr marL="342900" indent="-342900">
              <a:buAutoNum type="alphaUcPeriod"/>
            </a:pPr>
            <a:endParaRPr lang="en-US" sz="2000" dirty="0"/>
          </a:p>
          <a:p>
            <a:pPr marL="342900" indent="-342900">
              <a:buAutoNum type="alphaUcPeriod"/>
            </a:pPr>
            <a:r>
              <a:rPr lang="en-US" sz="2000" dirty="0"/>
              <a:t>The </a:t>
            </a:r>
            <a:r>
              <a:rPr lang="en-US" sz="2000" b="1" dirty="0"/>
              <a:t>California Office of the Small Business Advocate </a:t>
            </a:r>
            <a:r>
              <a:rPr lang="en-US" sz="2000" dirty="0"/>
              <a:t>also provides a useful list of steps and resources for business formation, entity structure, and applying for licenses and permits: </a:t>
            </a:r>
            <a:r>
              <a:rPr lang="en-US" sz="2000" dirty="0">
                <a:hlinkClick r:id="rId3"/>
              </a:rPr>
              <a:t>https://calosba.ca.gov/for-small-businesses-and-non-profits/set-up-your-business-in-california/</a:t>
            </a:r>
            <a:endParaRPr lang="en-US" sz="2000" dirty="0"/>
          </a:p>
        </p:txBody>
      </p:sp>
    </p:spTree>
    <p:extLst>
      <p:ext uri="{BB962C8B-B14F-4D97-AF65-F5344CB8AC3E}">
        <p14:creationId xmlns:p14="http://schemas.microsoft.com/office/powerpoint/2010/main" val="289436368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F4E3C94-9D8A-29E5-02B9-4AE894ACF4B0}"/>
              </a:ext>
            </a:extLst>
          </p:cNvPr>
          <p:cNvSpPr txBox="1"/>
          <p:nvPr/>
        </p:nvSpPr>
        <p:spPr>
          <a:xfrm>
            <a:off x="187213" y="596545"/>
            <a:ext cx="8769573" cy="461665"/>
          </a:xfrm>
          <a:prstGeom prst="rect">
            <a:avLst/>
          </a:prstGeom>
          <a:noFill/>
        </p:spPr>
        <p:txBody>
          <a:bodyPr wrap="square" rtlCol="0">
            <a:spAutoFit/>
          </a:bodyPr>
          <a:lstStyle/>
          <a:p>
            <a:pPr algn="ctr"/>
            <a:r>
              <a:rPr lang="en-US" sz="2400" b="1" dirty="0">
                <a:latin typeface="Poppins" panose="00000500000000000000" pitchFamily="2" charset="0"/>
                <a:cs typeface="Poppins" panose="00000500000000000000" pitchFamily="2" charset="0"/>
              </a:rPr>
              <a:t>Registration and licenses/permits</a:t>
            </a:r>
          </a:p>
        </p:txBody>
      </p:sp>
      <p:sp>
        <p:nvSpPr>
          <p:cNvPr id="4" name="TextBox 3">
            <a:extLst>
              <a:ext uri="{FF2B5EF4-FFF2-40B4-BE49-F238E27FC236}">
                <a16:creationId xmlns:a16="http://schemas.microsoft.com/office/drawing/2014/main" id="{CF819E95-7AB0-1963-423C-65CAD429FF7F}"/>
              </a:ext>
            </a:extLst>
          </p:cNvPr>
          <p:cNvSpPr txBox="1"/>
          <p:nvPr/>
        </p:nvSpPr>
        <p:spPr>
          <a:xfrm>
            <a:off x="0" y="0"/>
            <a:ext cx="9144000" cy="461665"/>
          </a:xfrm>
          <a:prstGeom prst="rect">
            <a:avLst/>
          </a:prstGeom>
          <a:gradFill flip="none" rotWithShape="1">
            <a:gsLst>
              <a:gs pos="90000">
                <a:srgbClr val="233973"/>
              </a:gs>
              <a:gs pos="28000">
                <a:srgbClr val="C1CA2F"/>
              </a:gs>
              <a:gs pos="50000">
                <a:srgbClr val="67ACBC"/>
              </a:gs>
              <a:gs pos="76000">
                <a:srgbClr val="558E8E">
                  <a:lumMod val="96000"/>
                  <a:lumOff val="4000"/>
                </a:srgbClr>
              </a:gs>
              <a:gs pos="0">
                <a:srgbClr val="F7AF21"/>
              </a:gs>
            </a:gsLst>
            <a:lin ang="0" scaled="1"/>
            <a:tileRect/>
          </a:gradFill>
        </p:spPr>
        <p:txBody>
          <a:bodyPr wrap="square" rtlCol="0">
            <a:spAutoFit/>
          </a:bodyPr>
          <a:lstStyle/>
          <a:p>
            <a:r>
              <a:rPr lang="en-US" sz="2400" b="1" dirty="0">
                <a:latin typeface="Poppins" panose="00000500000000000000" pitchFamily="2" charset="0"/>
                <a:cs typeface="Poppins" panose="00000500000000000000" pitchFamily="2" charset="0"/>
              </a:rPr>
              <a:t>REACH Hub </a:t>
            </a:r>
            <a:r>
              <a:rPr lang="en-US" sz="2400" dirty="0">
                <a:latin typeface="Poppins" panose="00000500000000000000" pitchFamily="2" charset="0"/>
                <a:cs typeface="Poppins" panose="00000500000000000000" pitchFamily="2" charset="0"/>
              </a:rPr>
              <a:t>| Making it official</a:t>
            </a:r>
          </a:p>
        </p:txBody>
      </p:sp>
      <p:sp>
        <p:nvSpPr>
          <p:cNvPr id="8" name="TextBox 7">
            <a:extLst>
              <a:ext uri="{FF2B5EF4-FFF2-40B4-BE49-F238E27FC236}">
                <a16:creationId xmlns:a16="http://schemas.microsoft.com/office/drawing/2014/main" id="{9339502F-F196-EA14-D574-EA3476B00AB3}"/>
              </a:ext>
            </a:extLst>
          </p:cNvPr>
          <p:cNvSpPr txBox="1"/>
          <p:nvPr/>
        </p:nvSpPr>
        <p:spPr>
          <a:xfrm>
            <a:off x="187212" y="1264426"/>
            <a:ext cx="8627603" cy="4770537"/>
          </a:xfrm>
          <a:prstGeom prst="rect">
            <a:avLst/>
          </a:prstGeom>
          <a:noFill/>
        </p:spPr>
        <p:txBody>
          <a:bodyPr wrap="square">
            <a:spAutoFit/>
          </a:bodyPr>
          <a:lstStyle/>
          <a:p>
            <a:r>
              <a:rPr lang="en-US" sz="2000" dirty="0">
                <a:latin typeface="Poppins" panose="00000500000000000000" pitchFamily="2" charset="0"/>
                <a:cs typeface="Poppins" panose="00000500000000000000" pitchFamily="2" charset="0"/>
              </a:rPr>
              <a:t>Building upon the official resources mentioned on the previous slide, here is a useful checklist of some of the most important considerations:</a:t>
            </a:r>
          </a:p>
          <a:p>
            <a:endParaRPr lang="en-US" sz="2000" dirty="0">
              <a:latin typeface="Poppins" panose="00000500000000000000" pitchFamily="2" charset="0"/>
              <a:cs typeface="Poppins" panose="00000500000000000000" pitchFamily="2" charset="0"/>
            </a:endParaRPr>
          </a:p>
          <a:p>
            <a:pPr marL="342900" indent="-342900">
              <a:buFont typeface="+mj-lt"/>
              <a:buAutoNum type="arabicPeriod"/>
            </a:pPr>
            <a:r>
              <a:rPr lang="en-US" sz="1400" dirty="0">
                <a:latin typeface="Poppins" panose="00000500000000000000" pitchFamily="2" charset="0"/>
                <a:cs typeface="Poppins" panose="00000500000000000000" pitchFamily="2" charset="0"/>
              </a:rPr>
              <a:t>Have you decided on the location of your business? See </a:t>
            </a:r>
            <a:r>
              <a:rPr lang="en-US" sz="1400" dirty="0">
                <a:latin typeface="Poppins" panose="00000500000000000000" pitchFamily="2" charset="0"/>
                <a:cs typeface="Poppins" panose="00000500000000000000" pitchFamily="2" charset="0"/>
                <a:hlinkClick r:id="rId2"/>
              </a:rPr>
              <a:t>here</a:t>
            </a:r>
            <a:r>
              <a:rPr lang="en-US" sz="1400" dirty="0">
                <a:latin typeface="Poppins" panose="00000500000000000000" pitchFamily="2" charset="0"/>
                <a:cs typeface="Poppins" panose="00000500000000000000" pitchFamily="2" charset="0"/>
              </a:rPr>
              <a:t> for assistance.</a:t>
            </a:r>
          </a:p>
          <a:p>
            <a:pPr marL="342900" indent="-342900">
              <a:buFont typeface="+mj-lt"/>
              <a:buAutoNum type="arabicPeriod"/>
            </a:pPr>
            <a:endParaRPr lang="en-US" sz="1400" dirty="0">
              <a:latin typeface="Poppins" panose="00000500000000000000" pitchFamily="2" charset="0"/>
              <a:cs typeface="Poppins" panose="00000500000000000000" pitchFamily="2" charset="0"/>
            </a:endParaRPr>
          </a:p>
          <a:p>
            <a:pPr marL="342900" indent="-342900">
              <a:buFont typeface="+mj-lt"/>
              <a:buAutoNum type="arabicPeriod"/>
            </a:pPr>
            <a:r>
              <a:rPr lang="en-US" sz="1400" dirty="0">
                <a:latin typeface="Poppins" panose="00000500000000000000" pitchFamily="2" charset="0"/>
                <a:cs typeface="Poppins" panose="00000500000000000000" pitchFamily="2" charset="0"/>
              </a:rPr>
              <a:t>Have you chosen your business name, made sure that others are not using that name, and that only you have the right to use it? See </a:t>
            </a:r>
            <a:r>
              <a:rPr lang="en-US" sz="1400" dirty="0">
                <a:latin typeface="Poppins" panose="00000500000000000000" pitchFamily="2" charset="0"/>
                <a:cs typeface="Poppins" panose="00000500000000000000" pitchFamily="2" charset="0"/>
                <a:hlinkClick r:id="rId3"/>
              </a:rPr>
              <a:t>here</a:t>
            </a:r>
            <a:r>
              <a:rPr lang="en-US" sz="1400" dirty="0">
                <a:latin typeface="Poppins" panose="00000500000000000000" pitchFamily="2" charset="0"/>
                <a:cs typeface="Poppins" panose="00000500000000000000" pitchFamily="2" charset="0"/>
              </a:rPr>
              <a:t> for assistance.</a:t>
            </a:r>
          </a:p>
          <a:p>
            <a:pPr marL="342900" indent="-342900">
              <a:buFont typeface="+mj-lt"/>
              <a:buAutoNum type="arabicPeriod"/>
            </a:pPr>
            <a:endParaRPr lang="en-US" sz="1400" dirty="0">
              <a:latin typeface="Poppins" panose="00000500000000000000" pitchFamily="2" charset="0"/>
              <a:cs typeface="Poppins" panose="00000500000000000000" pitchFamily="2" charset="0"/>
            </a:endParaRPr>
          </a:p>
          <a:p>
            <a:pPr marL="342900" indent="-342900">
              <a:buFont typeface="+mj-lt"/>
              <a:buAutoNum type="arabicPeriod"/>
            </a:pPr>
            <a:r>
              <a:rPr lang="en-US" sz="1400" dirty="0">
                <a:latin typeface="Poppins" panose="00000500000000000000" pitchFamily="2" charset="0"/>
                <a:cs typeface="Poppins" panose="00000500000000000000" pitchFamily="2" charset="0"/>
              </a:rPr>
              <a:t>Have you registered your business with the State of California? See </a:t>
            </a:r>
            <a:r>
              <a:rPr lang="en-US" sz="1400" dirty="0">
                <a:latin typeface="Poppins" panose="00000500000000000000" pitchFamily="2" charset="0"/>
                <a:cs typeface="Poppins" panose="00000500000000000000" pitchFamily="2" charset="0"/>
                <a:hlinkClick r:id="rId4"/>
              </a:rPr>
              <a:t>here</a:t>
            </a:r>
            <a:r>
              <a:rPr lang="en-US" sz="1400" dirty="0">
                <a:latin typeface="Poppins" panose="00000500000000000000" pitchFamily="2" charset="0"/>
                <a:cs typeface="Poppins" panose="00000500000000000000" pitchFamily="2" charset="0"/>
              </a:rPr>
              <a:t> for assistance.</a:t>
            </a:r>
          </a:p>
          <a:p>
            <a:pPr marL="342900" indent="-342900">
              <a:buFont typeface="+mj-lt"/>
              <a:buAutoNum type="arabicPeriod"/>
            </a:pPr>
            <a:endParaRPr lang="en-US" sz="1400" dirty="0">
              <a:latin typeface="Poppins" panose="00000500000000000000" pitchFamily="2" charset="0"/>
              <a:cs typeface="Poppins" panose="00000500000000000000" pitchFamily="2" charset="0"/>
            </a:endParaRPr>
          </a:p>
          <a:p>
            <a:pPr marL="342900" indent="-342900">
              <a:buFont typeface="+mj-lt"/>
              <a:buAutoNum type="arabicPeriod"/>
            </a:pPr>
            <a:r>
              <a:rPr lang="en-US" sz="1400" dirty="0">
                <a:latin typeface="Poppins" panose="00000500000000000000" pitchFamily="2" charset="0"/>
                <a:cs typeface="Poppins" panose="00000500000000000000" pitchFamily="2" charset="0"/>
              </a:rPr>
              <a:t>Have you obtained your federal and state TAX ID numbers? See </a:t>
            </a:r>
            <a:r>
              <a:rPr lang="en-US" sz="1400" dirty="0">
                <a:latin typeface="Poppins" panose="00000500000000000000" pitchFamily="2" charset="0"/>
                <a:cs typeface="Poppins" panose="00000500000000000000" pitchFamily="2" charset="0"/>
                <a:hlinkClick r:id="rId5"/>
              </a:rPr>
              <a:t>here</a:t>
            </a:r>
            <a:r>
              <a:rPr lang="en-US" sz="1400" dirty="0">
                <a:latin typeface="Poppins" panose="00000500000000000000" pitchFamily="2" charset="0"/>
                <a:cs typeface="Poppins" panose="00000500000000000000" pitchFamily="2" charset="0"/>
              </a:rPr>
              <a:t> for assistance.</a:t>
            </a:r>
          </a:p>
          <a:p>
            <a:pPr marL="342900" indent="-342900">
              <a:buFont typeface="+mj-lt"/>
              <a:buAutoNum type="arabicPeriod"/>
            </a:pPr>
            <a:endParaRPr lang="en-US" sz="1400" dirty="0">
              <a:latin typeface="Poppins" panose="00000500000000000000" pitchFamily="2" charset="0"/>
              <a:cs typeface="Poppins" panose="00000500000000000000" pitchFamily="2" charset="0"/>
            </a:endParaRPr>
          </a:p>
          <a:p>
            <a:pPr marL="342900" indent="-342900">
              <a:buFont typeface="+mj-lt"/>
              <a:buAutoNum type="arabicPeriod"/>
            </a:pPr>
            <a:r>
              <a:rPr lang="en-US" sz="1400" dirty="0">
                <a:latin typeface="Poppins" panose="00000500000000000000" pitchFamily="2" charset="0"/>
                <a:cs typeface="Poppins" panose="00000500000000000000" pitchFamily="2" charset="0"/>
              </a:rPr>
              <a:t>Have you applied for all the necessary licenses and permits? Be sure to thinking about possible licenses/permits on a federal, state, county, and/or local (municipality) level. See </a:t>
            </a:r>
            <a:r>
              <a:rPr lang="en-US" sz="1400" dirty="0">
                <a:latin typeface="Poppins" panose="00000500000000000000" pitchFamily="2" charset="0"/>
                <a:cs typeface="Poppins" panose="00000500000000000000" pitchFamily="2" charset="0"/>
                <a:hlinkClick r:id="rId6"/>
              </a:rPr>
              <a:t>here</a:t>
            </a:r>
            <a:r>
              <a:rPr lang="en-US" sz="1400" dirty="0">
                <a:latin typeface="Poppins" panose="00000500000000000000" pitchFamily="2" charset="0"/>
                <a:cs typeface="Poppins" panose="00000500000000000000" pitchFamily="2" charset="0"/>
              </a:rPr>
              <a:t> for assistance – especially useful is the </a:t>
            </a:r>
            <a:r>
              <a:rPr lang="en-US" sz="1400" dirty="0">
                <a:latin typeface="Poppins" panose="00000500000000000000" pitchFamily="2" charset="0"/>
                <a:cs typeface="Poppins" panose="00000500000000000000" pitchFamily="2" charset="0"/>
                <a:hlinkClick r:id="rId7"/>
              </a:rPr>
              <a:t>CalGold Permit Assistance Too</a:t>
            </a:r>
            <a:r>
              <a:rPr lang="en-US" sz="1400" dirty="0">
                <a:latin typeface="Poppins" panose="00000500000000000000" pitchFamily="2" charset="0"/>
                <a:cs typeface="Poppins" panose="00000500000000000000" pitchFamily="2" charset="0"/>
              </a:rPr>
              <a:t>l. An additional resource might be the website for any industry or professional associations related to your business (for example, an association for restaurant owners).</a:t>
            </a:r>
          </a:p>
          <a:p>
            <a:pPr marL="342900" indent="-342900">
              <a:buFont typeface="+mj-lt"/>
              <a:buAutoNum type="arabicPeriod"/>
            </a:pPr>
            <a:endParaRPr lang="en-US" sz="1400" dirty="0">
              <a:latin typeface="Poppins" panose="00000500000000000000" pitchFamily="2" charset="0"/>
              <a:cs typeface="Poppins" panose="00000500000000000000" pitchFamily="2" charset="0"/>
            </a:endParaRPr>
          </a:p>
          <a:p>
            <a:pPr marL="342900" indent="-342900">
              <a:buFont typeface="+mj-lt"/>
              <a:buAutoNum type="arabicPeriod"/>
            </a:pPr>
            <a:r>
              <a:rPr lang="en-US" sz="1400" dirty="0">
                <a:latin typeface="Poppins" panose="00000500000000000000" pitchFamily="2" charset="0"/>
                <a:cs typeface="Poppins" panose="00000500000000000000" pitchFamily="2" charset="0"/>
              </a:rPr>
              <a:t>Have you obtained insurance for your business? See </a:t>
            </a:r>
            <a:r>
              <a:rPr lang="en-US" sz="1400" dirty="0">
                <a:latin typeface="Poppins" panose="00000500000000000000" pitchFamily="2" charset="0"/>
                <a:cs typeface="Poppins" panose="00000500000000000000" pitchFamily="2" charset="0"/>
                <a:hlinkClick r:id="rId8"/>
              </a:rPr>
              <a:t>here</a:t>
            </a:r>
            <a:r>
              <a:rPr lang="en-US" sz="1400" dirty="0">
                <a:latin typeface="Poppins" panose="00000500000000000000" pitchFamily="2" charset="0"/>
                <a:cs typeface="Poppins" panose="00000500000000000000" pitchFamily="2" charset="0"/>
              </a:rPr>
              <a:t> for assistance.</a:t>
            </a:r>
          </a:p>
        </p:txBody>
      </p:sp>
    </p:spTree>
    <p:extLst>
      <p:ext uri="{BB962C8B-B14F-4D97-AF65-F5344CB8AC3E}">
        <p14:creationId xmlns:p14="http://schemas.microsoft.com/office/powerpoint/2010/main" val="334824048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08DD08-2B34-6F18-EB5E-B3BCB9664170}"/>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303ADD6C-605E-E4D4-5E6F-361D4D712320}"/>
              </a:ext>
            </a:extLst>
          </p:cNvPr>
          <p:cNvSpPr txBox="1"/>
          <p:nvPr/>
        </p:nvSpPr>
        <p:spPr>
          <a:xfrm>
            <a:off x="187213" y="596545"/>
            <a:ext cx="8769573" cy="5958041"/>
          </a:xfrm>
          <a:prstGeom prst="rect">
            <a:avLst/>
          </a:prstGeom>
          <a:noFill/>
        </p:spPr>
        <p:txBody>
          <a:bodyPr wrap="square" rtlCol="0">
            <a:spAutoFit/>
          </a:bodyPr>
          <a:lstStyle/>
          <a:p>
            <a:pPr algn="ctr"/>
            <a:r>
              <a:rPr lang="en-US" sz="2400" b="1" dirty="0">
                <a:latin typeface="Poppins" panose="00000500000000000000" pitchFamily="2" charset="0"/>
                <a:cs typeface="Poppins" panose="00000500000000000000" pitchFamily="2" charset="0"/>
              </a:rPr>
              <a:t>Overview</a:t>
            </a:r>
            <a:endParaRPr lang="en-US" sz="2000" dirty="0">
              <a:latin typeface="Poppins" panose="00000500000000000000" pitchFamily="2" charset="0"/>
              <a:cs typeface="Poppins" panose="00000500000000000000" pitchFamily="2" charset="0"/>
            </a:endParaRPr>
          </a:p>
          <a:p>
            <a:pPr>
              <a:lnSpc>
                <a:spcPct val="150000"/>
              </a:lnSpc>
            </a:pPr>
            <a:endParaRPr lang="en-US" sz="2000" dirty="0">
              <a:latin typeface="Poppins" panose="00000500000000000000" pitchFamily="2" charset="0"/>
              <a:cs typeface="Poppins" panose="00000500000000000000" pitchFamily="2" charset="0"/>
            </a:endParaRPr>
          </a:p>
          <a:p>
            <a:pPr marL="514350" indent="-514350">
              <a:lnSpc>
                <a:spcPct val="150000"/>
              </a:lnSpc>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How do you officially start a business?</a:t>
            </a:r>
          </a:p>
          <a:p>
            <a:pPr marL="514350" indent="-514350">
              <a:lnSpc>
                <a:spcPct val="150000"/>
              </a:lnSpc>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What types of business structures are there?</a:t>
            </a:r>
          </a:p>
          <a:p>
            <a:pPr marL="514350" indent="-514350">
              <a:lnSpc>
                <a:spcPct val="150000"/>
              </a:lnSpc>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Considerations for popular options</a:t>
            </a:r>
          </a:p>
          <a:p>
            <a:pPr marL="514350" indent="-514350">
              <a:lnSpc>
                <a:spcPct val="150000"/>
              </a:lnSpc>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Paperwork for popular options</a:t>
            </a:r>
          </a:p>
          <a:p>
            <a:pPr marL="514350" indent="-514350">
              <a:lnSpc>
                <a:spcPct val="150000"/>
              </a:lnSpc>
              <a:buFontTx/>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Registering your business and licenses/permits</a:t>
            </a:r>
          </a:p>
          <a:p>
            <a:pPr marL="514350" indent="-514350">
              <a:lnSpc>
                <a:spcPct val="150000"/>
              </a:lnSpc>
              <a:buFontTx/>
              <a:buAutoNum type="arabicPeriod"/>
            </a:pPr>
            <a:r>
              <a:rPr lang="en-US" sz="2000" dirty="0">
                <a:latin typeface="Poppins" panose="00000500000000000000" pitchFamily="2" charset="0"/>
                <a:cs typeface="Poppins" panose="00000500000000000000" pitchFamily="2" charset="0"/>
              </a:rPr>
              <a:t>Examples of registration/licensing/certification</a:t>
            </a:r>
          </a:p>
          <a:p>
            <a:pPr marL="514350" indent="-514350">
              <a:lnSpc>
                <a:spcPct val="150000"/>
              </a:lnSpc>
              <a:buFontTx/>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Certifications</a:t>
            </a:r>
          </a:p>
          <a:p>
            <a:pPr marL="514350" indent="-514350">
              <a:lnSpc>
                <a:spcPct val="150000"/>
              </a:lnSpc>
              <a:buFontTx/>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Working with attorneys</a:t>
            </a:r>
          </a:p>
          <a:p>
            <a:pPr marL="514350" indent="-514350">
              <a:lnSpc>
                <a:spcPct val="150000"/>
              </a:lnSpc>
              <a:buFontTx/>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Establishing a banking relationship</a:t>
            </a:r>
          </a:p>
          <a:p>
            <a:pPr marL="514350" indent="-514350">
              <a:lnSpc>
                <a:spcPct val="150000"/>
              </a:lnSpc>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Summary</a:t>
            </a:r>
          </a:p>
          <a:p>
            <a:pPr marL="514350" indent="-514350">
              <a:lnSpc>
                <a:spcPct val="150000"/>
              </a:lnSpc>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What’s next</a:t>
            </a:r>
          </a:p>
        </p:txBody>
      </p:sp>
      <p:sp>
        <p:nvSpPr>
          <p:cNvPr id="4" name="TextBox 3">
            <a:extLst>
              <a:ext uri="{FF2B5EF4-FFF2-40B4-BE49-F238E27FC236}">
                <a16:creationId xmlns:a16="http://schemas.microsoft.com/office/drawing/2014/main" id="{E32993B0-1031-EAA0-F24B-696DC1DC6D6D}"/>
              </a:ext>
            </a:extLst>
          </p:cNvPr>
          <p:cNvSpPr txBox="1"/>
          <p:nvPr/>
        </p:nvSpPr>
        <p:spPr>
          <a:xfrm>
            <a:off x="0" y="0"/>
            <a:ext cx="9144000" cy="461665"/>
          </a:xfrm>
          <a:prstGeom prst="rect">
            <a:avLst/>
          </a:prstGeom>
          <a:gradFill flip="none" rotWithShape="1">
            <a:gsLst>
              <a:gs pos="90000">
                <a:srgbClr val="233973"/>
              </a:gs>
              <a:gs pos="28000">
                <a:srgbClr val="C1CA2F"/>
              </a:gs>
              <a:gs pos="50000">
                <a:srgbClr val="67ACBC"/>
              </a:gs>
              <a:gs pos="76000">
                <a:srgbClr val="558E8E">
                  <a:lumMod val="96000"/>
                  <a:lumOff val="4000"/>
                </a:srgbClr>
              </a:gs>
              <a:gs pos="0">
                <a:srgbClr val="F7AF21"/>
              </a:gs>
            </a:gsLst>
            <a:lin ang="0" scaled="1"/>
            <a:tileRect/>
          </a:gradFill>
        </p:spPr>
        <p:txBody>
          <a:bodyPr wrap="square" rtlCol="0">
            <a:spAutoFit/>
          </a:bodyPr>
          <a:lstStyle/>
          <a:p>
            <a:r>
              <a:rPr lang="en-US" sz="2400" b="1" dirty="0">
                <a:latin typeface="Poppins" panose="00000500000000000000" pitchFamily="2" charset="0"/>
                <a:cs typeface="Poppins" panose="00000500000000000000" pitchFamily="2" charset="0"/>
              </a:rPr>
              <a:t>REACH Hub </a:t>
            </a:r>
            <a:r>
              <a:rPr lang="en-US" sz="2400" dirty="0">
                <a:latin typeface="Poppins" panose="00000500000000000000" pitchFamily="2" charset="0"/>
                <a:cs typeface="Poppins" panose="00000500000000000000" pitchFamily="2" charset="0"/>
              </a:rPr>
              <a:t>| Making it official</a:t>
            </a:r>
          </a:p>
        </p:txBody>
      </p:sp>
    </p:spTree>
    <p:extLst>
      <p:ext uri="{BB962C8B-B14F-4D97-AF65-F5344CB8AC3E}">
        <p14:creationId xmlns:p14="http://schemas.microsoft.com/office/powerpoint/2010/main" val="304323678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F4E3C94-9D8A-29E5-02B9-4AE894ACF4B0}"/>
              </a:ext>
            </a:extLst>
          </p:cNvPr>
          <p:cNvSpPr txBox="1"/>
          <p:nvPr/>
        </p:nvSpPr>
        <p:spPr>
          <a:xfrm>
            <a:off x="187213" y="499830"/>
            <a:ext cx="8769573" cy="461665"/>
          </a:xfrm>
          <a:prstGeom prst="rect">
            <a:avLst/>
          </a:prstGeom>
          <a:noFill/>
        </p:spPr>
        <p:txBody>
          <a:bodyPr wrap="square" rtlCol="0">
            <a:spAutoFit/>
          </a:bodyPr>
          <a:lstStyle/>
          <a:p>
            <a:pPr algn="ctr"/>
            <a:r>
              <a:rPr lang="en-US" sz="2400" b="1" dirty="0">
                <a:latin typeface="Poppins" panose="00000500000000000000" pitchFamily="2" charset="0"/>
                <a:cs typeface="Poppins" panose="00000500000000000000" pitchFamily="2" charset="0"/>
              </a:rPr>
              <a:t>Example requirements</a:t>
            </a:r>
            <a:endParaRPr lang="en-US" sz="2000" dirty="0">
              <a:latin typeface="Poppins" panose="00000500000000000000" pitchFamily="2" charset="0"/>
              <a:cs typeface="Poppins" panose="00000500000000000000" pitchFamily="2" charset="0"/>
            </a:endParaRPr>
          </a:p>
        </p:txBody>
      </p:sp>
      <p:sp>
        <p:nvSpPr>
          <p:cNvPr id="4" name="TextBox 3">
            <a:extLst>
              <a:ext uri="{FF2B5EF4-FFF2-40B4-BE49-F238E27FC236}">
                <a16:creationId xmlns:a16="http://schemas.microsoft.com/office/drawing/2014/main" id="{CF819E95-7AB0-1963-423C-65CAD429FF7F}"/>
              </a:ext>
            </a:extLst>
          </p:cNvPr>
          <p:cNvSpPr txBox="1"/>
          <p:nvPr/>
        </p:nvSpPr>
        <p:spPr>
          <a:xfrm>
            <a:off x="0" y="0"/>
            <a:ext cx="9144000" cy="461665"/>
          </a:xfrm>
          <a:prstGeom prst="rect">
            <a:avLst/>
          </a:prstGeom>
          <a:gradFill flip="none" rotWithShape="1">
            <a:gsLst>
              <a:gs pos="90000">
                <a:srgbClr val="233973"/>
              </a:gs>
              <a:gs pos="28000">
                <a:srgbClr val="C1CA2F"/>
              </a:gs>
              <a:gs pos="50000">
                <a:srgbClr val="67ACBC"/>
              </a:gs>
              <a:gs pos="76000">
                <a:srgbClr val="558E8E">
                  <a:lumMod val="96000"/>
                  <a:lumOff val="4000"/>
                </a:srgbClr>
              </a:gs>
              <a:gs pos="0">
                <a:srgbClr val="F7AF21"/>
              </a:gs>
            </a:gsLst>
            <a:lin ang="0" scaled="1"/>
            <a:tileRect/>
          </a:gradFill>
        </p:spPr>
        <p:txBody>
          <a:bodyPr wrap="square" rtlCol="0">
            <a:spAutoFit/>
          </a:bodyPr>
          <a:lstStyle/>
          <a:p>
            <a:r>
              <a:rPr lang="en-US" sz="2400" b="1" dirty="0">
                <a:latin typeface="Poppins" panose="00000500000000000000" pitchFamily="2" charset="0"/>
                <a:cs typeface="Poppins" panose="00000500000000000000" pitchFamily="2" charset="0"/>
              </a:rPr>
              <a:t>REACH Hub </a:t>
            </a:r>
            <a:r>
              <a:rPr lang="en-US" sz="2400" dirty="0">
                <a:latin typeface="Poppins" panose="00000500000000000000" pitchFamily="2" charset="0"/>
                <a:cs typeface="Poppins" panose="00000500000000000000" pitchFamily="2" charset="0"/>
              </a:rPr>
              <a:t>| Making it official</a:t>
            </a:r>
          </a:p>
        </p:txBody>
      </p:sp>
      <p:graphicFrame>
        <p:nvGraphicFramePr>
          <p:cNvPr id="3" name="Table 2">
            <a:extLst>
              <a:ext uri="{FF2B5EF4-FFF2-40B4-BE49-F238E27FC236}">
                <a16:creationId xmlns:a16="http://schemas.microsoft.com/office/drawing/2014/main" id="{06287F2F-F2A8-652E-CCBF-2C02E29BF17E}"/>
              </a:ext>
            </a:extLst>
          </p:cNvPr>
          <p:cNvGraphicFramePr>
            <a:graphicFrameLocks noGrp="1"/>
          </p:cNvGraphicFramePr>
          <p:nvPr>
            <p:extLst>
              <p:ext uri="{D42A27DB-BD31-4B8C-83A1-F6EECF244321}">
                <p14:modId xmlns:p14="http://schemas.microsoft.com/office/powerpoint/2010/main" val="1601892689"/>
              </p:ext>
            </p:extLst>
          </p:nvPr>
        </p:nvGraphicFramePr>
        <p:xfrm>
          <a:off x="204442" y="2038838"/>
          <a:ext cx="8769572" cy="4485054"/>
        </p:xfrm>
        <a:graphic>
          <a:graphicData uri="http://schemas.openxmlformats.org/drawingml/2006/table">
            <a:tbl>
              <a:tblPr firstRow="1" bandRow="1">
                <a:tableStyleId>{5C22544A-7EE6-4342-B048-85BDC9FD1C3A}</a:tableStyleId>
              </a:tblPr>
              <a:tblGrid>
                <a:gridCol w="1790701">
                  <a:extLst>
                    <a:ext uri="{9D8B030D-6E8A-4147-A177-3AD203B41FA5}">
                      <a16:colId xmlns:a16="http://schemas.microsoft.com/office/drawing/2014/main" val="2833769781"/>
                    </a:ext>
                  </a:extLst>
                </a:gridCol>
                <a:gridCol w="2215662">
                  <a:extLst>
                    <a:ext uri="{9D8B030D-6E8A-4147-A177-3AD203B41FA5}">
                      <a16:colId xmlns:a16="http://schemas.microsoft.com/office/drawing/2014/main" val="1791012123"/>
                    </a:ext>
                  </a:extLst>
                </a:gridCol>
                <a:gridCol w="2479431">
                  <a:extLst>
                    <a:ext uri="{9D8B030D-6E8A-4147-A177-3AD203B41FA5}">
                      <a16:colId xmlns:a16="http://schemas.microsoft.com/office/drawing/2014/main" val="2490907227"/>
                    </a:ext>
                  </a:extLst>
                </a:gridCol>
                <a:gridCol w="2283778">
                  <a:extLst>
                    <a:ext uri="{9D8B030D-6E8A-4147-A177-3AD203B41FA5}">
                      <a16:colId xmlns:a16="http://schemas.microsoft.com/office/drawing/2014/main" val="1085237694"/>
                    </a:ext>
                  </a:extLst>
                </a:gridCol>
              </a:tblGrid>
              <a:tr h="376895">
                <a:tc>
                  <a:txBody>
                    <a:bodyPr/>
                    <a:lstStyle/>
                    <a:p>
                      <a:r>
                        <a:rPr lang="en-US" sz="1400" dirty="0">
                          <a:solidFill>
                            <a:schemeClr val="tx1"/>
                          </a:solidFill>
                          <a:latin typeface="Poppins" panose="00000500000000000000" pitchFamily="2" charset="0"/>
                          <a:cs typeface="Poppins" panose="00000500000000000000" pitchFamily="2" charset="0"/>
                        </a:rPr>
                        <a:t>Type of business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a:solidFill>
                            <a:schemeClr val="tx1"/>
                          </a:solidFill>
                          <a:latin typeface="Poppins" panose="00000500000000000000" pitchFamily="2" charset="0"/>
                          <a:cs typeface="Poppins" panose="00000500000000000000" pitchFamily="2" charset="0"/>
                        </a:rPr>
                        <a:t>Possible entity type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a:solidFill>
                            <a:schemeClr val="tx1"/>
                          </a:solidFill>
                          <a:latin typeface="Poppins" panose="00000500000000000000" pitchFamily="2" charset="0"/>
                          <a:cs typeface="Poppins" panose="00000500000000000000" pitchFamily="2" charset="0"/>
                        </a:rPr>
                        <a:t>Special licenses/permits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a:solidFill>
                            <a:schemeClr val="tx1"/>
                          </a:solidFill>
                          <a:latin typeface="Poppins" panose="00000500000000000000" pitchFamily="2" charset="0"/>
                          <a:cs typeface="Poppins" panose="00000500000000000000" pitchFamily="2" charset="0"/>
                        </a:rPr>
                        <a:t>Other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23930060"/>
                  </a:ext>
                </a:extLst>
              </a:tr>
              <a:tr h="640722">
                <a:tc>
                  <a:txBody>
                    <a:bodyPr/>
                    <a:lstStyle/>
                    <a:p>
                      <a:r>
                        <a:rPr lang="en-US" sz="1400" dirty="0">
                          <a:solidFill>
                            <a:schemeClr val="tx1"/>
                          </a:solidFill>
                          <a:latin typeface="Poppins" panose="00000500000000000000" pitchFamily="2" charset="0"/>
                          <a:cs typeface="Poppins" panose="00000500000000000000" pitchFamily="2" charset="0"/>
                        </a:rPr>
                        <a:t>Small restaurant or food truck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a:solidFill>
                            <a:schemeClr val="tx1"/>
                          </a:solidFill>
                          <a:latin typeface="Poppins" panose="00000500000000000000" pitchFamily="2" charset="0"/>
                          <a:cs typeface="Poppins" panose="00000500000000000000" pitchFamily="2" charset="0"/>
                        </a:rPr>
                        <a:t>LLC (multiple member)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a:solidFill>
                            <a:schemeClr val="tx1"/>
                          </a:solidFill>
                          <a:latin typeface="Poppins" panose="00000500000000000000" pitchFamily="2" charset="0"/>
                          <a:cs typeface="Poppins" panose="00000500000000000000" pitchFamily="2" charset="0"/>
                        </a:rPr>
                        <a:t>Food safety, fire department, mobile food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a:solidFill>
                            <a:schemeClr val="tx1"/>
                          </a:solidFill>
                          <a:latin typeface="Poppins" panose="00000500000000000000" pitchFamily="2" charset="0"/>
                          <a:cs typeface="Poppins" panose="00000500000000000000" pitchFamily="2" charset="0"/>
                        </a:rPr>
                        <a:t>Food safety certification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91823311"/>
                  </a:ext>
                </a:extLst>
              </a:tr>
              <a:tr h="640722">
                <a:tc>
                  <a:txBody>
                    <a:bodyPr/>
                    <a:lstStyle/>
                    <a:p>
                      <a:r>
                        <a:rPr lang="en-US" sz="1400" dirty="0" err="1">
                          <a:solidFill>
                            <a:schemeClr val="tx1"/>
                          </a:solidFill>
                          <a:latin typeface="Poppins" panose="00000500000000000000" pitchFamily="2" charset="0"/>
                          <a:cs typeface="Poppins" panose="00000500000000000000" pitchFamily="2" charset="0"/>
                        </a:rPr>
                        <a:t>AirBnB</a:t>
                      </a:r>
                      <a:r>
                        <a:rPr lang="en-US" sz="1400" dirty="0">
                          <a:solidFill>
                            <a:schemeClr val="tx1"/>
                          </a:solidFill>
                          <a:latin typeface="Poppins" panose="00000500000000000000" pitchFamily="2" charset="0"/>
                          <a:cs typeface="Poppins" panose="00000500000000000000" pitchFamily="2" charset="0"/>
                        </a:rPr>
                        <a:t> host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a:solidFill>
                            <a:schemeClr val="tx1"/>
                          </a:solidFill>
                          <a:latin typeface="Poppins" panose="00000500000000000000" pitchFamily="2" charset="0"/>
                          <a:cs typeface="Poppins" panose="00000500000000000000" pitchFamily="2" charset="0"/>
                        </a:rPr>
                        <a:t>LLC (single member)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a:solidFill>
                            <a:schemeClr val="tx1"/>
                          </a:solidFill>
                          <a:latin typeface="Poppins" panose="00000500000000000000" pitchFamily="2" charset="0"/>
                          <a:cs typeface="Poppins" panose="00000500000000000000" pitchFamily="2" charset="0"/>
                        </a:rPr>
                        <a:t>Short-term rental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a:solidFill>
                            <a:schemeClr val="tx1"/>
                          </a:solidFill>
                          <a:latin typeface="Poppins" panose="00000500000000000000" pitchFamily="2" charset="0"/>
                          <a:cs typeface="Poppins" panose="00000500000000000000" pitchFamily="2" charset="0"/>
                        </a:rPr>
                        <a:t>Transient occupancy tax registration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49443981"/>
                  </a:ext>
                </a:extLst>
              </a:tr>
              <a:tr h="640722">
                <a:tc>
                  <a:txBody>
                    <a:bodyPr/>
                    <a:lstStyle/>
                    <a:p>
                      <a:r>
                        <a:rPr lang="en-US" sz="1400" dirty="0">
                          <a:solidFill>
                            <a:schemeClr val="tx1"/>
                          </a:solidFill>
                          <a:latin typeface="Poppins" panose="00000500000000000000" pitchFamily="2" charset="0"/>
                          <a:cs typeface="Poppins" panose="00000500000000000000" pitchFamily="2" charset="0"/>
                        </a:rPr>
                        <a:t>Education/ training company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a:solidFill>
                            <a:schemeClr val="tx1"/>
                          </a:solidFill>
                          <a:latin typeface="Poppins" panose="00000500000000000000" pitchFamily="2" charset="0"/>
                          <a:cs typeface="Poppins" panose="00000500000000000000" pitchFamily="2" charset="0"/>
                        </a:rPr>
                        <a:t>LLC (multiple members)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a:solidFill>
                            <a:schemeClr val="tx1"/>
                          </a:solidFill>
                          <a:latin typeface="Poppins" panose="00000500000000000000" pitchFamily="2" charset="0"/>
                          <a:cs typeface="Poppins" panose="00000500000000000000" pitchFamily="2" charset="0"/>
                        </a:rPr>
                        <a:t>Educational institution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a:solidFill>
                            <a:schemeClr val="tx1"/>
                          </a:solidFill>
                          <a:latin typeface="Poppins" panose="00000500000000000000" pitchFamily="2" charset="0"/>
                          <a:cs typeface="Poppins" panose="00000500000000000000" pitchFamily="2" charset="0"/>
                        </a:rPr>
                        <a:t>Instructor certifications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32855630"/>
                  </a:ext>
                </a:extLst>
              </a:tr>
              <a:tr h="640722">
                <a:tc>
                  <a:txBody>
                    <a:bodyPr/>
                    <a:lstStyle/>
                    <a:p>
                      <a:r>
                        <a:rPr lang="en-US" sz="1400" dirty="0">
                          <a:solidFill>
                            <a:schemeClr val="tx1"/>
                          </a:solidFill>
                          <a:latin typeface="Poppins" panose="00000500000000000000" pitchFamily="2" charset="0"/>
                          <a:cs typeface="Poppins" panose="00000500000000000000" pitchFamily="2" charset="0"/>
                        </a:rPr>
                        <a:t>Real estate business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a:solidFill>
                            <a:schemeClr val="tx1"/>
                          </a:solidFill>
                          <a:latin typeface="Poppins" panose="00000500000000000000" pitchFamily="2" charset="0"/>
                          <a:cs typeface="Poppins" panose="00000500000000000000" pitchFamily="2" charset="0"/>
                        </a:rPr>
                        <a:t>S-corporation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a:solidFill>
                            <a:schemeClr val="tx1"/>
                          </a:solidFill>
                          <a:latin typeface="Poppins" panose="00000500000000000000" pitchFamily="2" charset="0"/>
                          <a:cs typeface="Poppins" panose="00000500000000000000" pitchFamily="2" charset="0"/>
                        </a:rPr>
                        <a:t>Real estate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a:solidFill>
                            <a:schemeClr val="tx1"/>
                          </a:solidFill>
                          <a:latin typeface="Poppins" panose="00000500000000000000" pitchFamily="2" charset="0"/>
                          <a:cs typeface="Poppins" panose="00000500000000000000" pitchFamily="2" charset="0"/>
                        </a:rPr>
                        <a:t>Agent/broker certification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86705109"/>
                  </a:ext>
                </a:extLst>
              </a:tr>
              <a:tr h="640722">
                <a:tc>
                  <a:txBody>
                    <a:bodyPr/>
                    <a:lstStyle/>
                    <a:p>
                      <a:r>
                        <a:rPr lang="en-US" sz="1400" dirty="0">
                          <a:solidFill>
                            <a:schemeClr val="tx1"/>
                          </a:solidFill>
                          <a:latin typeface="Poppins" panose="00000500000000000000" pitchFamily="2" charset="0"/>
                          <a:cs typeface="Poppins" panose="00000500000000000000" pitchFamily="2" charset="0"/>
                        </a:rPr>
                        <a:t>Construction business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a:solidFill>
                            <a:schemeClr val="tx1"/>
                          </a:solidFill>
                          <a:latin typeface="Poppins" panose="00000500000000000000" pitchFamily="2" charset="0"/>
                          <a:cs typeface="Poppins" panose="00000500000000000000" pitchFamily="2" charset="0"/>
                        </a:rPr>
                        <a:t>C-corporation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a:solidFill>
                            <a:schemeClr val="tx1"/>
                          </a:solidFill>
                          <a:latin typeface="Poppins" panose="00000500000000000000" pitchFamily="2" charset="0"/>
                          <a:cs typeface="Poppins" panose="00000500000000000000" pitchFamily="2" charset="0"/>
                        </a:rPr>
                        <a:t>Contractor license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err="1">
                          <a:solidFill>
                            <a:schemeClr val="tx1"/>
                          </a:solidFill>
                          <a:latin typeface="Poppins" panose="00000500000000000000" pitchFamily="2" charset="0"/>
                          <a:cs typeface="Poppins" panose="00000500000000000000" pitchFamily="2" charset="0"/>
                        </a:rPr>
                        <a:t>HubZone</a:t>
                      </a:r>
                      <a:endParaRPr lang="en-US" sz="1400" dirty="0">
                        <a:solidFill>
                          <a:schemeClr val="tx1"/>
                        </a:solidFill>
                        <a:latin typeface="Poppins" panose="00000500000000000000" pitchFamily="2" charset="0"/>
                        <a:cs typeface="Poppins" panose="000005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86921052"/>
                  </a:ext>
                </a:extLst>
              </a:tr>
              <a:tr h="904549">
                <a:tc>
                  <a:txBody>
                    <a:bodyPr/>
                    <a:lstStyle/>
                    <a:p>
                      <a:r>
                        <a:rPr lang="en-US" sz="1400" dirty="0">
                          <a:solidFill>
                            <a:schemeClr val="tx1"/>
                          </a:solidFill>
                          <a:latin typeface="Poppins" panose="00000500000000000000" pitchFamily="2" charset="0"/>
                          <a:cs typeface="Poppins" panose="00000500000000000000" pitchFamily="2" charset="0"/>
                        </a:rPr>
                        <a:t>Enterprise software developer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a:solidFill>
                            <a:schemeClr val="tx1"/>
                          </a:solidFill>
                          <a:latin typeface="Poppins" panose="00000500000000000000" pitchFamily="2" charset="0"/>
                          <a:cs typeface="Poppins" panose="00000500000000000000" pitchFamily="2" charset="0"/>
                        </a:rPr>
                        <a:t>C-corporation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a:solidFill>
                            <a:schemeClr val="tx1"/>
                          </a:solidFill>
                          <a:latin typeface="Poppins" panose="00000500000000000000" pitchFamily="2" charset="0"/>
                          <a:cs typeface="Poppins" panose="00000500000000000000" pitchFamily="2" charset="0"/>
                        </a:rPr>
                        <a:t>Federal registration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a:solidFill>
                            <a:schemeClr val="tx1"/>
                          </a:solidFill>
                          <a:latin typeface="Poppins" panose="00000500000000000000" pitchFamily="2" charset="0"/>
                          <a:cs typeface="Poppins" panose="00000500000000000000" pitchFamily="2" charset="0"/>
                        </a:rPr>
                        <a:t>Specific software certifications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57610668"/>
                  </a:ext>
                </a:extLst>
              </a:tr>
            </a:tbl>
          </a:graphicData>
        </a:graphic>
      </p:graphicFrame>
      <p:sp>
        <p:nvSpPr>
          <p:cNvPr id="6" name="TextBox 5">
            <a:extLst>
              <a:ext uri="{FF2B5EF4-FFF2-40B4-BE49-F238E27FC236}">
                <a16:creationId xmlns:a16="http://schemas.microsoft.com/office/drawing/2014/main" id="{C756B8CE-E6E6-85A6-AF15-90005A7DA9CB}"/>
              </a:ext>
            </a:extLst>
          </p:cNvPr>
          <p:cNvSpPr txBox="1"/>
          <p:nvPr/>
        </p:nvSpPr>
        <p:spPr>
          <a:xfrm>
            <a:off x="204442" y="926325"/>
            <a:ext cx="8769572" cy="954107"/>
          </a:xfrm>
          <a:prstGeom prst="rect">
            <a:avLst/>
          </a:prstGeom>
          <a:noFill/>
        </p:spPr>
        <p:txBody>
          <a:bodyPr wrap="square">
            <a:spAutoFit/>
          </a:bodyPr>
          <a:lstStyle/>
          <a:p>
            <a:pPr algn="ctr"/>
            <a:r>
              <a:rPr lang="en-US" sz="1400" dirty="0">
                <a:latin typeface="Poppins" panose="00000500000000000000" pitchFamily="2" charset="0"/>
                <a:cs typeface="Poppins" panose="00000500000000000000" pitchFamily="2" charset="0"/>
              </a:rPr>
              <a:t>Below are illustrative examples of what business entity formats, licenses, and permits might be required for different types of businesses (this is not an exclusive list and excludes, for example, an EIN and local business license). Requirements can vary. Make sure to confirm these with your city and county.</a:t>
            </a:r>
          </a:p>
        </p:txBody>
      </p:sp>
    </p:spTree>
    <p:extLst>
      <p:ext uri="{BB962C8B-B14F-4D97-AF65-F5344CB8AC3E}">
        <p14:creationId xmlns:p14="http://schemas.microsoft.com/office/powerpoint/2010/main" val="380184462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820C8D-13A6-4690-FE7F-EB301369FFC2}"/>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8FC1866C-8A6E-0CAB-D852-B36A8B7D3968}"/>
              </a:ext>
            </a:extLst>
          </p:cNvPr>
          <p:cNvSpPr txBox="1"/>
          <p:nvPr/>
        </p:nvSpPr>
        <p:spPr>
          <a:xfrm>
            <a:off x="187213" y="596545"/>
            <a:ext cx="8769573" cy="5958041"/>
          </a:xfrm>
          <a:prstGeom prst="rect">
            <a:avLst/>
          </a:prstGeom>
          <a:noFill/>
        </p:spPr>
        <p:txBody>
          <a:bodyPr wrap="square" rtlCol="0">
            <a:spAutoFit/>
          </a:bodyPr>
          <a:lstStyle/>
          <a:p>
            <a:pPr algn="ctr"/>
            <a:r>
              <a:rPr lang="en-US" sz="2400" b="1" dirty="0">
                <a:latin typeface="Poppins" panose="00000500000000000000" pitchFamily="2" charset="0"/>
                <a:cs typeface="Poppins" panose="00000500000000000000" pitchFamily="2" charset="0"/>
              </a:rPr>
              <a:t>Overview</a:t>
            </a:r>
            <a:endParaRPr lang="en-US" sz="2000" dirty="0">
              <a:latin typeface="Poppins" panose="00000500000000000000" pitchFamily="2" charset="0"/>
              <a:cs typeface="Poppins" panose="00000500000000000000" pitchFamily="2" charset="0"/>
            </a:endParaRPr>
          </a:p>
          <a:p>
            <a:pPr>
              <a:lnSpc>
                <a:spcPct val="150000"/>
              </a:lnSpc>
            </a:pPr>
            <a:endParaRPr lang="en-US" sz="2000" dirty="0">
              <a:latin typeface="Poppins" panose="00000500000000000000" pitchFamily="2" charset="0"/>
              <a:cs typeface="Poppins" panose="00000500000000000000" pitchFamily="2" charset="0"/>
            </a:endParaRPr>
          </a:p>
          <a:p>
            <a:pPr marL="514350" indent="-514350">
              <a:lnSpc>
                <a:spcPct val="150000"/>
              </a:lnSpc>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How do you officially start a business?</a:t>
            </a:r>
          </a:p>
          <a:p>
            <a:pPr marL="514350" indent="-514350">
              <a:lnSpc>
                <a:spcPct val="150000"/>
              </a:lnSpc>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What types of business structures are there?</a:t>
            </a:r>
          </a:p>
          <a:p>
            <a:pPr marL="514350" indent="-514350">
              <a:lnSpc>
                <a:spcPct val="150000"/>
              </a:lnSpc>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Considerations for popular options</a:t>
            </a:r>
          </a:p>
          <a:p>
            <a:pPr marL="514350" indent="-514350">
              <a:lnSpc>
                <a:spcPct val="150000"/>
              </a:lnSpc>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Paperwork for popular options</a:t>
            </a:r>
          </a:p>
          <a:p>
            <a:pPr marL="514350" indent="-514350">
              <a:lnSpc>
                <a:spcPct val="150000"/>
              </a:lnSpc>
              <a:buFontTx/>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Registering your business and licenses/permits</a:t>
            </a:r>
          </a:p>
          <a:p>
            <a:pPr marL="514350" indent="-514350">
              <a:lnSpc>
                <a:spcPct val="150000"/>
              </a:lnSpc>
              <a:buFontTx/>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Examples of registration/licensing/certification</a:t>
            </a:r>
          </a:p>
          <a:p>
            <a:pPr marL="514350" indent="-514350">
              <a:lnSpc>
                <a:spcPct val="150000"/>
              </a:lnSpc>
              <a:buFontTx/>
              <a:buAutoNum type="arabicPeriod"/>
            </a:pPr>
            <a:r>
              <a:rPr lang="en-US" sz="2000" dirty="0">
                <a:latin typeface="Poppins" panose="00000500000000000000" pitchFamily="2" charset="0"/>
                <a:cs typeface="Poppins" panose="00000500000000000000" pitchFamily="2" charset="0"/>
              </a:rPr>
              <a:t>Certifications</a:t>
            </a:r>
          </a:p>
          <a:p>
            <a:pPr marL="514350" indent="-514350">
              <a:lnSpc>
                <a:spcPct val="150000"/>
              </a:lnSpc>
              <a:buFontTx/>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Working with attorneys</a:t>
            </a:r>
          </a:p>
          <a:p>
            <a:pPr marL="514350" indent="-514350">
              <a:lnSpc>
                <a:spcPct val="150000"/>
              </a:lnSpc>
              <a:buFontTx/>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Establishing a banking relationship</a:t>
            </a:r>
          </a:p>
          <a:p>
            <a:pPr marL="514350" indent="-514350">
              <a:lnSpc>
                <a:spcPct val="150000"/>
              </a:lnSpc>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Summary</a:t>
            </a:r>
          </a:p>
          <a:p>
            <a:pPr marL="514350" indent="-514350">
              <a:lnSpc>
                <a:spcPct val="150000"/>
              </a:lnSpc>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What’s next</a:t>
            </a:r>
          </a:p>
        </p:txBody>
      </p:sp>
      <p:sp>
        <p:nvSpPr>
          <p:cNvPr id="4" name="TextBox 3">
            <a:extLst>
              <a:ext uri="{FF2B5EF4-FFF2-40B4-BE49-F238E27FC236}">
                <a16:creationId xmlns:a16="http://schemas.microsoft.com/office/drawing/2014/main" id="{76FC1CE8-9D86-1931-284E-F28EC035AEB9}"/>
              </a:ext>
            </a:extLst>
          </p:cNvPr>
          <p:cNvSpPr txBox="1"/>
          <p:nvPr/>
        </p:nvSpPr>
        <p:spPr>
          <a:xfrm>
            <a:off x="0" y="0"/>
            <a:ext cx="9144000" cy="461665"/>
          </a:xfrm>
          <a:prstGeom prst="rect">
            <a:avLst/>
          </a:prstGeom>
          <a:gradFill flip="none" rotWithShape="1">
            <a:gsLst>
              <a:gs pos="90000">
                <a:srgbClr val="233973"/>
              </a:gs>
              <a:gs pos="28000">
                <a:srgbClr val="C1CA2F"/>
              </a:gs>
              <a:gs pos="50000">
                <a:srgbClr val="67ACBC"/>
              </a:gs>
              <a:gs pos="76000">
                <a:srgbClr val="558E8E">
                  <a:lumMod val="96000"/>
                  <a:lumOff val="4000"/>
                </a:srgbClr>
              </a:gs>
              <a:gs pos="0">
                <a:srgbClr val="F7AF21"/>
              </a:gs>
            </a:gsLst>
            <a:lin ang="0" scaled="1"/>
            <a:tileRect/>
          </a:gradFill>
        </p:spPr>
        <p:txBody>
          <a:bodyPr wrap="square" rtlCol="0">
            <a:spAutoFit/>
          </a:bodyPr>
          <a:lstStyle/>
          <a:p>
            <a:r>
              <a:rPr lang="en-US" sz="2400" b="1" dirty="0">
                <a:latin typeface="Poppins" panose="00000500000000000000" pitchFamily="2" charset="0"/>
                <a:cs typeface="Poppins" panose="00000500000000000000" pitchFamily="2" charset="0"/>
              </a:rPr>
              <a:t>REACH Hub </a:t>
            </a:r>
            <a:r>
              <a:rPr lang="en-US" sz="2400" dirty="0">
                <a:latin typeface="Poppins" panose="00000500000000000000" pitchFamily="2" charset="0"/>
                <a:cs typeface="Poppins" panose="00000500000000000000" pitchFamily="2" charset="0"/>
              </a:rPr>
              <a:t>| Making it official</a:t>
            </a:r>
          </a:p>
        </p:txBody>
      </p:sp>
    </p:spTree>
    <p:extLst>
      <p:ext uri="{BB962C8B-B14F-4D97-AF65-F5344CB8AC3E}">
        <p14:creationId xmlns:p14="http://schemas.microsoft.com/office/powerpoint/2010/main" val="130477179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F4E3C94-9D8A-29E5-02B9-4AE894ACF4B0}"/>
              </a:ext>
            </a:extLst>
          </p:cNvPr>
          <p:cNvSpPr txBox="1"/>
          <p:nvPr/>
        </p:nvSpPr>
        <p:spPr>
          <a:xfrm>
            <a:off x="187213" y="514584"/>
            <a:ext cx="8769573" cy="461665"/>
          </a:xfrm>
          <a:prstGeom prst="rect">
            <a:avLst/>
          </a:prstGeom>
          <a:noFill/>
        </p:spPr>
        <p:txBody>
          <a:bodyPr wrap="square" rtlCol="0">
            <a:spAutoFit/>
          </a:bodyPr>
          <a:lstStyle/>
          <a:p>
            <a:pPr algn="ctr"/>
            <a:r>
              <a:rPr lang="en-US" sz="2400" b="1" dirty="0">
                <a:latin typeface="Poppins" panose="00000500000000000000" pitchFamily="2" charset="0"/>
                <a:cs typeface="Poppins" panose="00000500000000000000" pitchFamily="2" charset="0"/>
              </a:rPr>
              <a:t>Certifications</a:t>
            </a:r>
            <a:endParaRPr lang="en-US" sz="2000" dirty="0">
              <a:latin typeface="Poppins" panose="00000500000000000000" pitchFamily="2" charset="0"/>
              <a:cs typeface="Poppins" panose="00000500000000000000" pitchFamily="2" charset="0"/>
            </a:endParaRPr>
          </a:p>
        </p:txBody>
      </p:sp>
      <p:sp>
        <p:nvSpPr>
          <p:cNvPr id="4" name="TextBox 3">
            <a:extLst>
              <a:ext uri="{FF2B5EF4-FFF2-40B4-BE49-F238E27FC236}">
                <a16:creationId xmlns:a16="http://schemas.microsoft.com/office/drawing/2014/main" id="{CF819E95-7AB0-1963-423C-65CAD429FF7F}"/>
              </a:ext>
            </a:extLst>
          </p:cNvPr>
          <p:cNvSpPr txBox="1"/>
          <p:nvPr/>
        </p:nvSpPr>
        <p:spPr>
          <a:xfrm>
            <a:off x="0" y="0"/>
            <a:ext cx="9144000" cy="461665"/>
          </a:xfrm>
          <a:prstGeom prst="rect">
            <a:avLst/>
          </a:prstGeom>
          <a:gradFill flip="none" rotWithShape="1">
            <a:gsLst>
              <a:gs pos="90000">
                <a:srgbClr val="233973"/>
              </a:gs>
              <a:gs pos="28000">
                <a:srgbClr val="C1CA2F"/>
              </a:gs>
              <a:gs pos="50000">
                <a:srgbClr val="67ACBC"/>
              </a:gs>
              <a:gs pos="76000">
                <a:srgbClr val="558E8E">
                  <a:lumMod val="96000"/>
                  <a:lumOff val="4000"/>
                </a:srgbClr>
              </a:gs>
              <a:gs pos="0">
                <a:srgbClr val="F7AF21"/>
              </a:gs>
            </a:gsLst>
            <a:lin ang="0" scaled="1"/>
            <a:tileRect/>
          </a:gradFill>
        </p:spPr>
        <p:txBody>
          <a:bodyPr wrap="square" rtlCol="0">
            <a:spAutoFit/>
          </a:bodyPr>
          <a:lstStyle/>
          <a:p>
            <a:r>
              <a:rPr lang="en-US" sz="2400" b="1" dirty="0">
                <a:latin typeface="Poppins" panose="00000500000000000000" pitchFamily="2" charset="0"/>
                <a:cs typeface="Poppins" panose="00000500000000000000" pitchFamily="2" charset="0"/>
              </a:rPr>
              <a:t>REACH Hub </a:t>
            </a:r>
            <a:r>
              <a:rPr lang="en-US" sz="2400" dirty="0">
                <a:latin typeface="Poppins" panose="00000500000000000000" pitchFamily="2" charset="0"/>
                <a:cs typeface="Poppins" panose="00000500000000000000" pitchFamily="2" charset="0"/>
              </a:rPr>
              <a:t>| Making it official</a:t>
            </a:r>
          </a:p>
        </p:txBody>
      </p:sp>
      <p:sp>
        <p:nvSpPr>
          <p:cNvPr id="5" name="TextBox 4">
            <a:extLst>
              <a:ext uri="{FF2B5EF4-FFF2-40B4-BE49-F238E27FC236}">
                <a16:creationId xmlns:a16="http://schemas.microsoft.com/office/drawing/2014/main" id="{834628FA-F1DC-D004-56E9-A434F1FFAD3D}"/>
              </a:ext>
            </a:extLst>
          </p:cNvPr>
          <p:cNvSpPr txBox="1"/>
          <p:nvPr/>
        </p:nvSpPr>
        <p:spPr>
          <a:xfrm>
            <a:off x="187213" y="923964"/>
            <a:ext cx="8643388" cy="5478423"/>
          </a:xfrm>
          <a:prstGeom prst="rect">
            <a:avLst/>
          </a:prstGeom>
          <a:noFill/>
        </p:spPr>
        <p:txBody>
          <a:bodyPr wrap="square" rtlCol="0">
            <a:spAutoFit/>
          </a:bodyPr>
          <a:lstStyle/>
          <a:p>
            <a:pPr algn="ctr"/>
            <a:r>
              <a:rPr lang="en-US" sz="1400" dirty="0">
                <a:latin typeface="Poppins" panose="00000500000000000000" pitchFamily="2" charset="0"/>
                <a:cs typeface="Poppins" panose="00000500000000000000" pitchFamily="2" charset="0"/>
              </a:rPr>
              <a:t>Certifications can have important benefits for a small business, including the following: </a:t>
            </a:r>
          </a:p>
          <a:p>
            <a:pPr algn="ctr"/>
            <a:endParaRPr lang="en-US" sz="1200" dirty="0">
              <a:latin typeface="Poppins" panose="00000500000000000000" pitchFamily="2" charset="0"/>
              <a:cs typeface="Poppins" panose="00000500000000000000" pitchFamily="2" charset="0"/>
            </a:endParaRPr>
          </a:p>
          <a:p>
            <a:pPr algn="ctr"/>
            <a:r>
              <a:rPr lang="en-US" sz="1200" b="1" dirty="0">
                <a:latin typeface="Poppins" panose="00000500000000000000" pitchFamily="2" charset="0"/>
                <a:cs typeface="Poppins" panose="00000500000000000000" pitchFamily="2" charset="0"/>
              </a:rPr>
              <a:t>Access to Set-Aside Contracts</a:t>
            </a:r>
          </a:p>
          <a:p>
            <a:pPr algn="ctr"/>
            <a:r>
              <a:rPr lang="en-US" sz="1200" dirty="0">
                <a:latin typeface="Poppins" panose="00000500000000000000" pitchFamily="2" charset="0"/>
                <a:cs typeface="Poppins" panose="00000500000000000000" pitchFamily="2" charset="0"/>
              </a:rPr>
              <a:t>Many government agencies reserve a portion of contracts specifically for certified small businesses, ensuring that they have access to competitive opportunities.</a:t>
            </a:r>
          </a:p>
          <a:p>
            <a:pPr algn="ctr"/>
            <a:endParaRPr lang="en-US" sz="1200" b="1" dirty="0">
              <a:latin typeface="Poppins" panose="00000500000000000000" pitchFamily="2" charset="0"/>
              <a:cs typeface="Poppins" panose="00000500000000000000" pitchFamily="2" charset="0"/>
            </a:endParaRPr>
          </a:p>
          <a:p>
            <a:pPr algn="ctr"/>
            <a:r>
              <a:rPr lang="en-US" sz="1200" b="1" dirty="0">
                <a:latin typeface="Poppins" panose="00000500000000000000" pitchFamily="2" charset="0"/>
                <a:cs typeface="Poppins" panose="00000500000000000000" pitchFamily="2" charset="0"/>
              </a:rPr>
              <a:t>Preference Points in Bidding</a:t>
            </a:r>
          </a:p>
          <a:p>
            <a:pPr algn="ctr"/>
            <a:r>
              <a:rPr lang="en-US" sz="1200" dirty="0">
                <a:latin typeface="Poppins" panose="00000500000000000000" pitchFamily="2" charset="0"/>
                <a:cs typeface="Poppins" panose="00000500000000000000" pitchFamily="2" charset="0"/>
              </a:rPr>
              <a:t>In many cases, certified businesses receive preference points when bidding on contracts. This can enhance their competitiveness against larger firms.</a:t>
            </a:r>
            <a:endParaRPr lang="en-US" sz="1200" b="1" dirty="0">
              <a:latin typeface="Poppins" panose="00000500000000000000" pitchFamily="2" charset="0"/>
              <a:cs typeface="Poppins" panose="00000500000000000000" pitchFamily="2" charset="0"/>
            </a:endParaRPr>
          </a:p>
          <a:p>
            <a:pPr algn="ctr"/>
            <a:endParaRPr lang="en-US" sz="1200" b="1" dirty="0">
              <a:latin typeface="Poppins" panose="00000500000000000000" pitchFamily="2" charset="0"/>
              <a:cs typeface="Poppins" panose="00000500000000000000" pitchFamily="2" charset="0"/>
            </a:endParaRPr>
          </a:p>
          <a:p>
            <a:pPr algn="ctr"/>
            <a:r>
              <a:rPr lang="en-US" sz="1200" b="1" dirty="0">
                <a:latin typeface="Poppins" panose="00000500000000000000" pitchFamily="2" charset="0"/>
                <a:cs typeface="Poppins" panose="00000500000000000000" pitchFamily="2" charset="0"/>
              </a:rPr>
              <a:t>Access to Funding and Grants</a:t>
            </a:r>
          </a:p>
          <a:p>
            <a:pPr algn="ctr"/>
            <a:r>
              <a:rPr lang="en-US" sz="1200" dirty="0">
                <a:latin typeface="Poppins" panose="00000500000000000000" pitchFamily="2" charset="0"/>
                <a:cs typeface="Poppins" panose="00000500000000000000" pitchFamily="2" charset="0"/>
              </a:rPr>
              <a:t>Some funding opportunities and grants are available exclusively to certified businesses, providing additional financial resources for growth and development.</a:t>
            </a:r>
          </a:p>
          <a:p>
            <a:pPr algn="ctr"/>
            <a:endParaRPr lang="en-US" sz="1200" b="1" dirty="0">
              <a:latin typeface="Poppins" panose="00000500000000000000" pitchFamily="2" charset="0"/>
              <a:cs typeface="Poppins" panose="00000500000000000000" pitchFamily="2" charset="0"/>
            </a:endParaRPr>
          </a:p>
          <a:p>
            <a:pPr algn="ctr"/>
            <a:r>
              <a:rPr lang="en-US" sz="1200" b="1" dirty="0">
                <a:latin typeface="Poppins" panose="00000500000000000000" pitchFamily="2" charset="0"/>
                <a:cs typeface="Poppins" panose="00000500000000000000" pitchFamily="2" charset="0"/>
              </a:rPr>
              <a:t>Support Services</a:t>
            </a:r>
          </a:p>
          <a:p>
            <a:pPr algn="ctr"/>
            <a:r>
              <a:rPr lang="en-US" sz="1200" dirty="0">
                <a:latin typeface="Poppins" panose="00000500000000000000" pitchFamily="2" charset="0"/>
                <a:cs typeface="Poppins" panose="00000500000000000000" pitchFamily="2" charset="0"/>
              </a:rPr>
              <a:t>Government agencies may offer additional support services to certified businesses, such as mentoring, training, and resources to help navigate the contracting process.</a:t>
            </a:r>
          </a:p>
          <a:p>
            <a:pPr algn="ctr"/>
            <a:endParaRPr lang="en-US" sz="1200" b="1" dirty="0">
              <a:latin typeface="Poppins" panose="00000500000000000000" pitchFamily="2" charset="0"/>
              <a:cs typeface="Poppins" panose="00000500000000000000" pitchFamily="2" charset="0"/>
            </a:endParaRPr>
          </a:p>
          <a:p>
            <a:pPr algn="ctr"/>
            <a:r>
              <a:rPr lang="en-US" sz="1200" b="1" dirty="0">
                <a:latin typeface="Poppins" panose="00000500000000000000" pitchFamily="2" charset="0"/>
                <a:cs typeface="Poppins" panose="00000500000000000000" pitchFamily="2" charset="0"/>
              </a:rPr>
              <a:t>Increased Visibility</a:t>
            </a:r>
          </a:p>
          <a:p>
            <a:pPr algn="ctr"/>
            <a:r>
              <a:rPr lang="en-US" sz="1200" dirty="0">
                <a:latin typeface="Poppins" panose="00000500000000000000" pitchFamily="2" charset="0"/>
                <a:cs typeface="Poppins" panose="00000500000000000000" pitchFamily="2" charset="0"/>
              </a:rPr>
              <a:t>Certified businesses are often listed in databases that government agencies use to find potential contractors. This increases visibility and can lead to more contracting opportunities.</a:t>
            </a:r>
            <a:endParaRPr lang="en-US" sz="1200" b="1" dirty="0">
              <a:latin typeface="Poppins" panose="00000500000000000000" pitchFamily="2" charset="0"/>
              <a:cs typeface="Poppins" panose="00000500000000000000" pitchFamily="2" charset="0"/>
            </a:endParaRPr>
          </a:p>
          <a:p>
            <a:pPr algn="ctr">
              <a:buFont typeface="Arial" panose="020B0604020202020204" pitchFamily="34" charset="0"/>
              <a:buChar char="•"/>
            </a:pPr>
            <a:endParaRPr lang="en-US" sz="1200" dirty="0">
              <a:latin typeface="Poppins" panose="00000500000000000000" pitchFamily="2" charset="0"/>
              <a:cs typeface="Poppins" panose="00000500000000000000" pitchFamily="2" charset="0"/>
            </a:endParaRPr>
          </a:p>
          <a:p>
            <a:pPr algn="ctr"/>
            <a:r>
              <a:rPr lang="en-US" sz="1200" b="1" dirty="0">
                <a:latin typeface="Poppins" panose="00000500000000000000" pitchFamily="2" charset="0"/>
                <a:cs typeface="Poppins" panose="00000500000000000000" pitchFamily="2" charset="0"/>
              </a:rPr>
              <a:t>Networking Opportunities</a:t>
            </a:r>
          </a:p>
          <a:p>
            <a:pPr algn="ctr"/>
            <a:r>
              <a:rPr lang="en-US" sz="1200" dirty="0">
                <a:latin typeface="Poppins" panose="00000500000000000000" pitchFamily="2" charset="0"/>
                <a:cs typeface="Poppins" panose="00000500000000000000" pitchFamily="2" charset="0"/>
              </a:rPr>
              <a:t>Certifications often open doors to networking events, workshops, and training sessions specifically for certified businesses. This helps in building relationships with decision-makers and other businesses.</a:t>
            </a:r>
          </a:p>
          <a:p>
            <a:pPr algn="ctr">
              <a:buFont typeface="Arial" panose="020B0604020202020204" pitchFamily="34" charset="0"/>
              <a:buChar char="•"/>
            </a:pPr>
            <a:endParaRPr lang="en-US" sz="1200" dirty="0">
              <a:latin typeface="Poppins" panose="00000500000000000000" pitchFamily="2" charset="0"/>
              <a:cs typeface="Poppins" panose="00000500000000000000" pitchFamily="2" charset="0"/>
            </a:endParaRPr>
          </a:p>
          <a:p>
            <a:pPr algn="ctr"/>
            <a:r>
              <a:rPr lang="en-US" sz="1200" b="1" dirty="0">
                <a:latin typeface="Poppins" panose="00000500000000000000" pitchFamily="2" charset="0"/>
                <a:cs typeface="Poppins" panose="00000500000000000000" pitchFamily="2" charset="0"/>
              </a:rPr>
              <a:t>Increased Credibility</a:t>
            </a:r>
          </a:p>
          <a:p>
            <a:pPr algn="ctr"/>
            <a:r>
              <a:rPr lang="en-US" sz="1200" dirty="0">
                <a:latin typeface="Poppins" panose="00000500000000000000" pitchFamily="2" charset="0"/>
                <a:cs typeface="Poppins" panose="00000500000000000000" pitchFamily="2" charset="0"/>
              </a:rPr>
              <a:t>Being certified can enhance a business's credibility, demonstrating a commitment to diversity, equity, and inclusion, which many government agencies prioritize.</a:t>
            </a:r>
          </a:p>
        </p:txBody>
      </p:sp>
    </p:spTree>
    <p:extLst>
      <p:ext uri="{BB962C8B-B14F-4D97-AF65-F5344CB8AC3E}">
        <p14:creationId xmlns:p14="http://schemas.microsoft.com/office/powerpoint/2010/main" val="6682712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F4E3C94-9D8A-29E5-02B9-4AE894ACF4B0}"/>
              </a:ext>
            </a:extLst>
          </p:cNvPr>
          <p:cNvSpPr txBox="1"/>
          <p:nvPr/>
        </p:nvSpPr>
        <p:spPr>
          <a:xfrm>
            <a:off x="187213" y="596545"/>
            <a:ext cx="8769573" cy="461665"/>
          </a:xfrm>
          <a:prstGeom prst="rect">
            <a:avLst/>
          </a:prstGeom>
          <a:noFill/>
        </p:spPr>
        <p:txBody>
          <a:bodyPr wrap="square" rtlCol="0">
            <a:spAutoFit/>
          </a:bodyPr>
          <a:lstStyle/>
          <a:p>
            <a:pPr algn="ctr"/>
            <a:r>
              <a:rPr lang="en-US" sz="2400" b="1" dirty="0">
                <a:latin typeface="Poppins" panose="00000500000000000000" pitchFamily="2" charset="0"/>
                <a:cs typeface="Poppins" panose="00000500000000000000" pitchFamily="2" charset="0"/>
              </a:rPr>
              <a:t>Certification considerations (part 1 of 3)</a:t>
            </a:r>
            <a:endParaRPr lang="en-US" sz="2000" dirty="0">
              <a:latin typeface="Poppins" panose="00000500000000000000" pitchFamily="2" charset="0"/>
              <a:cs typeface="Poppins" panose="00000500000000000000" pitchFamily="2" charset="0"/>
            </a:endParaRPr>
          </a:p>
        </p:txBody>
      </p:sp>
      <p:sp>
        <p:nvSpPr>
          <p:cNvPr id="4" name="TextBox 3">
            <a:extLst>
              <a:ext uri="{FF2B5EF4-FFF2-40B4-BE49-F238E27FC236}">
                <a16:creationId xmlns:a16="http://schemas.microsoft.com/office/drawing/2014/main" id="{CF819E95-7AB0-1963-423C-65CAD429FF7F}"/>
              </a:ext>
            </a:extLst>
          </p:cNvPr>
          <p:cNvSpPr txBox="1"/>
          <p:nvPr/>
        </p:nvSpPr>
        <p:spPr>
          <a:xfrm>
            <a:off x="0" y="0"/>
            <a:ext cx="9144000" cy="461665"/>
          </a:xfrm>
          <a:prstGeom prst="rect">
            <a:avLst/>
          </a:prstGeom>
          <a:gradFill flip="none" rotWithShape="1">
            <a:gsLst>
              <a:gs pos="90000">
                <a:srgbClr val="233973"/>
              </a:gs>
              <a:gs pos="28000">
                <a:srgbClr val="C1CA2F"/>
              </a:gs>
              <a:gs pos="50000">
                <a:srgbClr val="67ACBC"/>
              </a:gs>
              <a:gs pos="76000">
                <a:srgbClr val="558E8E">
                  <a:lumMod val="96000"/>
                  <a:lumOff val="4000"/>
                </a:srgbClr>
              </a:gs>
              <a:gs pos="0">
                <a:srgbClr val="F7AF21"/>
              </a:gs>
            </a:gsLst>
            <a:lin ang="0" scaled="1"/>
            <a:tileRect/>
          </a:gradFill>
        </p:spPr>
        <p:txBody>
          <a:bodyPr wrap="square" rtlCol="0">
            <a:spAutoFit/>
          </a:bodyPr>
          <a:lstStyle/>
          <a:p>
            <a:r>
              <a:rPr lang="en-US" sz="2400" b="1" dirty="0">
                <a:latin typeface="Poppins" panose="00000500000000000000" pitchFamily="2" charset="0"/>
                <a:cs typeface="Poppins" panose="00000500000000000000" pitchFamily="2" charset="0"/>
              </a:rPr>
              <a:t>REACH Hub </a:t>
            </a:r>
            <a:r>
              <a:rPr lang="en-US" sz="2400" dirty="0">
                <a:latin typeface="Poppins" panose="00000500000000000000" pitchFamily="2" charset="0"/>
                <a:cs typeface="Poppins" panose="00000500000000000000" pitchFamily="2" charset="0"/>
              </a:rPr>
              <a:t>| Making it official</a:t>
            </a:r>
          </a:p>
        </p:txBody>
      </p:sp>
      <p:sp>
        <p:nvSpPr>
          <p:cNvPr id="3" name="TextBox 2">
            <a:extLst>
              <a:ext uri="{FF2B5EF4-FFF2-40B4-BE49-F238E27FC236}">
                <a16:creationId xmlns:a16="http://schemas.microsoft.com/office/drawing/2014/main" id="{8660AE36-4BB7-DF52-B11F-7241252A0F24}"/>
              </a:ext>
            </a:extLst>
          </p:cNvPr>
          <p:cNvSpPr txBox="1"/>
          <p:nvPr/>
        </p:nvSpPr>
        <p:spPr>
          <a:xfrm>
            <a:off x="187213" y="1074509"/>
            <a:ext cx="8627603" cy="1169551"/>
          </a:xfrm>
          <a:prstGeom prst="rect">
            <a:avLst/>
          </a:prstGeom>
          <a:noFill/>
        </p:spPr>
        <p:txBody>
          <a:bodyPr wrap="square">
            <a:spAutoFit/>
          </a:bodyPr>
          <a:lstStyle/>
          <a:p>
            <a:pPr algn="ctr"/>
            <a:r>
              <a:rPr lang="en-US" sz="1400" dirty="0">
                <a:latin typeface="Poppins" panose="00000500000000000000" pitchFamily="2" charset="0"/>
                <a:cs typeface="Poppins" panose="00000500000000000000" pitchFamily="2" charset="0"/>
              </a:rPr>
              <a:t>Earning certifications for small businesses based on factors like age, ethnicity/race, national origin, sexual orientation, rural status, veteran status, or other characteristics can significantly increase opportunities for government contracts, corporate supplier diversity programs, and other resources. Here are key considerations, organized in steps, for small businesses considering/pursuing such certifications:</a:t>
            </a:r>
          </a:p>
        </p:txBody>
      </p:sp>
      <p:sp>
        <p:nvSpPr>
          <p:cNvPr id="6" name="TextBox 5">
            <a:extLst>
              <a:ext uri="{FF2B5EF4-FFF2-40B4-BE49-F238E27FC236}">
                <a16:creationId xmlns:a16="http://schemas.microsoft.com/office/drawing/2014/main" id="{E064AAB8-D49E-A8EC-8D37-220626A3B9E9}"/>
              </a:ext>
            </a:extLst>
          </p:cNvPr>
          <p:cNvSpPr txBox="1"/>
          <p:nvPr/>
        </p:nvSpPr>
        <p:spPr>
          <a:xfrm>
            <a:off x="187214" y="2460353"/>
            <a:ext cx="8921630" cy="3970318"/>
          </a:xfrm>
          <a:prstGeom prst="rect">
            <a:avLst/>
          </a:prstGeom>
          <a:noFill/>
        </p:spPr>
        <p:txBody>
          <a:bodyPr wrap="square">
            <a:spAutoFit/>
          </a:bodyPr>
          <a:lstStyle/>
          <a:p>
            <a:r>
              <a:rPr lang="en-US" sz="1400" b="1" dirty="0">
                <a:latin typeface="Poppins" panose="00000500000000000000" pitchFamily="2" charset="0"/>
                <a:cs typeface="Poppins" panose="00000500000000000000" pitchFamily="2" charset="0"/>
              </a:rPr>
              <a:t>1. Determine Eligibility</a:t>
            </a:r>
          </a:p>
          <a:p>
            <a:endParaRPr lang="en-US" sz="1400" b="1" dirty="0">
              <a:latin typeface="Poppins" panose="00000500000000000000" pitchFamily="2" charset="0"/>
              <a:cs typeface="Poppins" panose="00000500000000000000" pitchFamily="2" charset="0"/>
            </a:endParaRPr>
          </a:p>
          <a:p>
            <a:pPr lvl="1"/>
            <a:r>
              <a:rPr lang="en-US" sz="1400" b="1" dirty="0">
                <a:latin typeface="Poppins" panose="00000500000000000000" pitchFamily="2" charset="0"/>
                <a:cs typeface="Poppins" panose="00000500000000000000" pitchFamily="2" charset="0"/>
              </a:rPr>
              <a:t>Understand certification types</a:t>
            </a:r>
            <a:r>
              <a:rPr lang="en-US" sz="1400" dirty="0">
                <a:latin typeface="Poppins" panose="00000500000000000000" pitchFamily="2" charset="0"/>
                <a:cs typeface="Poppins" panose="00000500000000000000" pitchFamily="2" charset="0"/>
              </a:rPr>
              <a:t>: Research which certifications align with the business owner's background and business type. Common certifications include:</a:t>
            </a:r>
          </a:p>
          <a:p>
            <a:pPr marL="1200150" lvl="2" indent="-285750">
              <a:buFont typeface="Arial" panose="020B0604020202020204" pitchFamily="34" charset="0"/>
              <a:buChar char="•"/>
            </a:pPr>
            <a:r>
              <a:rPr lang="en-US" sz="1400" dirty="0">
                <a:latin typeface="Poppins" panose="00000500000000000000" pitchFamily="2" charset="0"/>
                <a:cs typeface="Poppins" panose="00000500000000000000" pitchFamily="2" charset="0"/>
              </a:rPr>
              <a:t>Minority Business Enterprise (MBE)</a:t>
            </a:r>
          </a:p>
          <a:p>
            <a:pPr marL="1200150" lvl="2" indent="-285750">
              <a:buFont typeface="Arial" panose="020B0604020202020204" pitchFamily="34" charset="0"/>
              <a:buChar char="•"/>
            </a:pPr>
            <a:r>
              <a:rPr lang="en-US" sz="1400" dirty="0">
                <a:latin typeface="Poppins" panose="00000500000000000000" pitchFamily="2" charset="0"/>
                <a:cs typeface="Poppins" panose="00000500000000000000" pitchFamily="2" charset="0"/>
              </a:rPr>
              <a:t>Women-Owned Small Business (WOSB)</a:t>
            </a:r>
          </a:p>
          <a:p>
            <a:pPr marL="1200150" lvl="2" indent="-285750">
              <a:buFont typeface="Arial" panose="020B0604020202020204" pitchFamily="34" charset="0"/>
              <a:buChar char="•"/>
            </a:pPr>
            <a:r>
              <a:rPr lang="en-US" sz="1400" dirty="0">
                <a:latin typeface="Poppins" panose="00000500000000000000" pitchFamily="2" charset="0"/>
                <a:cs typeface="Poppins" panose="00000500000000000000" pitchFamily="2" charset="0"/>
              </a:rPr>
              <a:t>Veteran-Owned Small Business (VOSB)</a:t>
            </a:r>
          </a:p>
          <a:p>
            <a:pPr marL="1200150" lvl="2" indent="-285750">
              <a:buFont typeface="Arial" panose="020B0604020202020204" pitchFamily="34" charset="0"/>
              <a:buChar char="•"/>
            </a:pPr>
            <a:r>
              <a:rPr lang="en-US" sz="1400" dirty="0">
                <a:latin typeface="Poppins" panose="00000500000000000000" pitchFamily="2" charset="0"/>
                <a:cs typeface="Poppins" panose="00000500000000000000" pitchFamily="2" charset="0"/>
              </a:rPr>
              <a:t>Service-Disabled Veteran-Owned Small Business (SDVOSB)</a:t>
            </a:r>
          </a:p>
          <a:p>
            <a:pPr marL="1200150" lvl="2" indent="-285750">
              <a:buFont typeface="Arial" panose="020B0604020202020204" pitchFamily="34" charset="0"/>
              <a:buChar char="•"/>
            </a:pPr>
            <a:r>
              <a:rPr lang="en-US" sz="1400" dirty="0">
                <a:latin typeface="Poppins" panose="00000500000000000000" pitchFamily="2" charset="0"/>
                <a:cs typeface="Poppins" panose="00000500000000000000" pitchFamily="2" charset="0"/>
              </a:rPr>
              <a:t>Disadvantaged Business Enterprise (DBE)</a:t>
            </a:r>
          </a:p>
          <a:p>
            <a:pPr marL="1200150" lvl="2" indent="-285750">
              <a:buFont typeface="Arial" panose="020B0604020202020204" pitchFamily="34" charset="0"/>
              <a:buChar char="•"/>
            </a:pPr>
            <a:r>
              <a:rPr lang="en-US" sz="1400" dirty="0">
                <a:latin typeface="Poppins" panose="00000500000000000000" pitchFamily="2" charset="0"/>
                <a:cs typeface="Poppins" panose="00000500000000000000" pitchFamily="2" charset="0"/>
              </a:rPr>
              <a:t>LGBTQ+ Business Enterprise (LGBTBE)</a:t>
            </a:r>
          </a:p>
          <a:p>
            <a:pPr marL="1200150" lvl="2" indent="-285750">
              <a:buFont typeface="Arial" panose="020B0604020202020204" pitchFamily="34" charset="0"/>
              <a:buChar char="•"/>
            </a:pPr>
            <a:r>
              <a:rPr lang="en-US" sz="1400" dirty="0">
                <a:latin typeface="Poppins" panose="00000500000000000000" pitchFamily="2" charset="0"/>
                <a:cs typeface="Poppins" panose="00000500000000000000" pitchFamily="2" charset="0"/>
              </a:rPr>
              <a:t>Small Disadvantaged Business (SDB)</a:t>
            </a:r>
          </a:p>
          <a:p>
            <a:pPr marL="1200150" lvl="2" indent="-285750">
              <a:buFont typeface="Arial" panose="020B0604020202020204" pitchFamily="34" charset="0"/>
              <a:buChar char="•"/>
            </a:pPr>
            <a:r>
              <a:rPr lang="en-US" sz="1400" dirty="0">
                <a:latin typeface="Poppins" panose="00000500000000000000" pitchFamily="2" charset="0"/>
                <a:cs typeface="Poppins" panose="00000500000000000000" pitchFamily="2" charset="0"/>
              </a:rPr>
              <a:t>HUBZone Certification (for businesses in rural/underdeveloped areas)</a:t>
            </a:r>
          </a:p>
          <a:p>
            <a:pPr marL="1200150" lvl="2" indent="-285750">
              <a:buFont typeface="Arial" panose="020B0604020202020204" pitchFamily="34" charset="0"/>
              <a:buChar char="•"/>
            </a:pPr>
            <a:endParaRPr lang="en-US" sz="1400" dirty="0">
              <a:latin typeface="Poppins" panose="00000500000000000000" pitchFamily="2" charset="0"/>
              <a:cs typeface="Poppins" panose="00000500000000000000" pitchFamily="2" charset="0"/>
            </a:endParaRPr>
          </a:p>
          <a:p>
            <a:pPr lvl="1">
              <a:buFont typeface="Arial" panose="020B0604020202020204" pitchFamily="34" charset="0"/>
              <a:buChar char="•"/>
            </a:pPr>
            <a:r>
              <a:rPr lang="en-US" sz="1400" b="1" dirty="0">
                <a:latin typeface="Poppins" panose="00000500000000000000" pitchFamily="2" charset="0"/>
                <a:cs typeface="Poppins" panose="00000500000000000000" pitchFamily="2" charset="0"/>
              </a:rPr>
              <a:t> Ownership and control</a:t>
            </a:r>
            <a:r>
              <a:rPr lang="en-US" sz="1400" dirty="0">
                <a:latin typeface="Poppins" panose="00000500000000000000" pitchFamily="2" charset="0"/>
                <a:cs typeface="Poppins" panose="00000500000000000000" pitchFamily="2" charset="0"/>
              </a:rPr>
              <a:t>: Ensure that the qualifying individual(s) own at least 51% of the business and are actively involved in daily operations.</a:t>
            </a:r>
          </a:p>
          <a:p>
            <a:pPr lvl="1">
              <a:buFont typeface="Arial" panose="020B0604020202020204" pitchFamily="34" charset="0"/>
              <a:buChar char="•"/>
            </a:pPr>
            <a:endParaRPr lang="en-US" sz="1400" dirty="0">
              <a:latin typeface="Poppins" panose="00000500000000000000" pitchFamily="2" charset="0"/>
              <a:cs typeface="Poppins" panose="00000500000000000000" pitchFamily="2" charset="0"/>
            </a:endParaRPr>
          </a:p>
          <a:p>
            <a:pPr lvl="1">
              <a:buFont typeface="Arial" panose="020B0604020202020204" pitchFamily="34" charset="0"/>
              <a:buChar char="•"/>
            </a:pPr>
            <a:r>
              <a:rPr lang="en-US" sz="1400" b="1" dirty="0">
                <a:latin typeface="Poppins" panose="00000500000000000000" pitchFamily="2" charset="0"/>
                <a:cs typeface="Poppins" panose="00000500000000000000" pitchFamily="2" charset="0"/>
              </a:rPr>
              <a:t> Residency or location requirements</a:t>
            </a:r>
            <a:r>
              <a:rPr lang="en-US" sz="1400" dirty="0">
                <a:latin typeface="Poppins" panose="00000500000000000000" pitchFamily="2" charset="0"/>
                <a:cs typeface="Poppins" panose="00000500000000000000" pitchFamily="2" charset="0"/>
              </a:rPr>
              <a:t>: For some certifications, such as HUBZone, the business may need to be located in specific geographic areas.</a:t>
            </a:r>
          </a:p>
        </p:txBody>
      </p:sp>
    </p:spTree>
    <p:extLst>
      <p:ext uri="{BB962C8B-B14F-4D97-AF65-F5344CB8AC3E}">
        <p14:creationId xmlns:p14="http://schemas.microsoft.com/office/powerpoint/2010/main" val="5932956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3D57D71-E93C-A3B7-6ACB-1C35EE2EA99F}"/>
              </a:ext>
            </a:extLst>
          </p:cNvPr>
          <p:cNvSpPr txBox="1"/>
          <p:nvPr/>
        </p:nvSpPr>
        <p:spPr>
          <a:xfrm>
            <a:off x="0" y="0"/>
            <a:ext cx="9144000" cy="461665"/>
          </a:xfrm>
          <a:prstGeom prst="rect">
            <a:avLst/>
          </a:prstGeom>
          <a:gradFill flip="none" rotWithShape="1">
            <a:gsLst>
              <a:gs pos="90000">
                <a:srgbClr val="233973"/>
              </a:gs>
              <a:gs pos="28000">
                <a:srgbClr val="C1CA2F"/>
              </a:gs>
              <a:gs pos="50000">
                <a:srgbClr val="67ACBC"/>
              </a:gs>
              <a:gs pos="76000">
                <a:srgbClr val="558E8E">
                  <a:lumMod val="96000"/>
                  <a:lumOff val="4000"/>
                </a:srgbClr>
              </a:gs>
              <a:gs pos="0">
                <a:srgbClr val="F7AF21"/>
              </a:gs>
            </a:gsLst>
            <a:lin ang="0" scaled="1"/>
            <a:tileRect/>
          </a:gradFill>
        </p:spPr>
        <p:txBody>
          <a:bodyPr wrap="square" rtlCol="0">
            <a:spAutoFit/>
          </a:bodyPr>
          <a:lstStyle/>
          <a:p>
            <a:r>
              <a:rPr lang="en-US" sz="2400" b="1" dirty="0">
                <a:latin typeface="Poppins" panose="00000500000000000000" pitchFamily="2" charset="0"/>
                <a:cs typeface="Poppins" panose="00000500000000000000" pitchFamily="2" charset="0"/>
              </a:rPr>
              <a:t>REACH Hub </a:t>
            </a:r>
            <a:r>
              <a:rPr lang="en-US" sz="2400" dirty="0">
                <a:latin typeface="Poppins" panose="00000500000000000000" pitchFamily="2" charset="0"/>
                <a:cs typeface="Poppins" panose="00000500000000000000" pitchFamily="2" charset="0"/>
              </a:rPr>
              <a:t>| Making it official</a:t>
            </a:r>
          </a:p>
        </p:txBody>
      </p:sp>
      <p:sp>
        <p:nvSpPr>
          <p:cNvPr id="80" name="Oval 79">
            <a:extLst>
              <a:ext uri="{FF2B5EF4-FFF2-40B4-BE49-F238E27FC236}">
                <a16:creationId xmlns:a16="http://schemas.microsoft.com/office/drawing/2014/main" id="{146C4D92-29EB-8F74-D4E5-6933DBA8A0BB}"/>
              </a:ext>
            </a:extLst>
          </p:cNvPr>
          <p:cNvSpPr/>
          <p:nvPr/>
        </p:nvSpPr>
        <p:spPr>
          <a:xfrm>
            <a:off x="3868888" y="5845234"/>
            <a:ext cx="1406221" cy="829160"/>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DCAC4DBB-7A61-62BE-8813-209076C6C25E}"/>
              </a:ext>
            </a:extLst>
          </p:cNvPr>
          <p:cNvSpPr txBox="1"/>
          <p:nvPr/>
        </p:nvSpPr>
        <p:spPr>
          <a:xfrm>
            <a:off x="4117846" y="5936648"/>
            <a:ext cx="908304" cy="646331"/>
          </a:xfrm>
          <a:prstGeom prst="rect">
            <a:avLst/>
          </a:prstGeom>
          <a:noFill/>
        </p:spPr>
        <p:txBody>
          <a:bodyPr wrap="square" rtlCol="0">
            <a:spAutoFit/>
          </a:bodyPr>
          <a:lstStyle/>
          <a:p>
            <a:pPr algn="ctr"/>
            <a:r>
              <a:rPr lang="en-US" sz="1200" dirty="0"/>
              <a:t>Business idea sketch</a:t>
            </a:r>
          </a:p>
        </p:txBody>
      </p:sp>
      <p:sp>
        <p:nvSpPr>
          <p:cNvPr id="6" name="Oval 5">
            <a:extLst>
              <a:ext uri="{FF2B5EF4-FFF2-40B4-BE49-F238E27FC236}">
                <a16:creationId xmlns:a16="http://schemas.microsoft.com/office/drawing/2014/main" id="{6F5F76A1-9A6D-5DE1-26B7-6D3BD91823CD}"/>
              </a:ext>
            </a:extLst>
          </p:cNvPr>
          <p:cNvSpPr/>
          <p:nvPr/>
        </p:nvSpPr>
        <p:spPr>
          <a:xfrm>
            <a:off x="3868888" y="4772821"/>
            <a:ext cx="1406221" cy="829160"/>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91C9F91C-22F0-FAD3-4DE6-A57A2DC7AB3A}"/>
              </a:ext>
            </a:extLst>
          </p:cNvPr>
          <p:cNvSpPr txBox="1"/>
          <p:nvPr/>
        </p:nvSpPr>
        <p:spPr>
          <a:xfrm>
            <a:off x="4117846" y="4956568"/>
            <a:ext cx="908304" cy="461665"/>
          </a:xfrm>
          <a:prstGeom prst="rect">
            <a:avLst/>
          </a:prstGeom>
          <a:noFill/>
        </p:spPr>
        <p:txBody>
          <a:bodyPr wrap="square" rtlCol="0">
            <a:spAutoFit/>
          </a:bodyPr>
          <a:lstStyle/>
          <a:p>
            <a:pPr algn="ctr"/>
            <a:r>
              <a:rPr lang="en-US" sz="1200" dirty="0"/>
              <a:t>Business pitch</a:t>
            </a:r>
          </a:p>
        </p:txBody>
      </p:sp>
      <p:sp>
        <p:nvSpPr>
          <p:cNvPr id="8" name="Oval 7">
            <a:extLst>
              <a:ext uri="{FF2B5EF4-FFF2-40B4-BE49-F238E27FC236}">
                <a16:creationId xmlns:a16="http://schemas.microsoft.com/office/drawing/2014/main" id="{75A1CCBE-EA54-62E0-9372-F156FB93FB0A}"/>
              </a:ext>
            </a:extLst>
          </p:cNvPr>
          <p:cNvSpPr/>
          <p:nvPr/>
        </p:nvSpPr>
        <p:spPr>
          <a:xfrm>
            <a:off x="3868888" y="3700408"/>
            <a:ext cx="1406221" cy="829160"/>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618B6AD-1713-35BB-0E60-BF4313071536}"/>
              </a:ext>
            </a:extLst>
          </p:cNvPr>
          <p:cNvSpPr txBox="1"/>
          <p:nvPr/>
        </p:nvSpPr>
        <p:spPr>
          <a:xfrm>
            <a:off x="4117846" y="3884155"/>
            <a:ext cx="908304" cy="461665"/>
          </a:xfrm>
          <a:prstGeom prst="rect">
            <a:avLst/>
          </a:prstGeom>
          <a:noFill/>
        </p:spPr>
        <p:txBody>
          <a:bodyPr wrap="square" rtlCol="0">
            <a:spAutoFit/>
          </a:bodyPr>
          <a:lstStyle/>
          <a:p>
            <a:pPr algn="ctr"/>
            <a:r>
              <a:rPr lang="en-US" sz="1200" dirty="0"/>
              <a:t>Business plan</a:t>
            </a:r>
          </a:p>
        </p:txBody>
      </p:sp>
      <p:sp>
        <p:nvSpPr>
          <p:cNvPr id="10" name="Oval 9">
            <a:extLst>
              <a:ext uri="{FF2B5EF4-FFF2-40B4-BE49-F238E27FC236}">
                <a16:creationId xmlns:a16="http://schemas.microsoft.com/office/drawing/2014/main" id="{FAAB7DBC-E0D9-E778-7F3E-9259FA48A6D3}"/>
              </a:ext>
            </a:extLst>
          </p:cNvPr>
          <p:cNvSpPr/>
          <p:nvPr/>
        </p:nvSpPr>
        <p:spPr>
          <a:xfrm>
            <a:off x="3868888" y="1566052"/>
            <a:ext cx="1406221" cy="829160"/>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a:extLst>
              <a:ext uri="{FF2B5EF4-FFF2-40B4-BE49-F238E27FC236}">
                <a16:creationId xmlns:a16="http://schemas.microsoft.com/office/drawing/2014/main" id="{7BD019CB-E838-081F-E4D0-48D3E2EE9C4F}"/>
              </a:ext>
            </a:extLst>
          </p:cNvPr>
          <p:cNvSpPr txBox="1"/>
          <p:nvPr/>
        </p:nvSpPr>
        <p:spPr>
          <a:xfrm>
            <a:off x="3993367" y="1738245"/>
            <a:ext cx="1157262" cy="461665"/>
          </a:xfrm>
          <a:prstGeom prst="rect">
            <a:avLst/>
          </a:prstGeom>
          <a:noFill/>
        </p:spPr>
        <p:txBody>
          <a:bodyPr wrap="square" rtlCol="0">
            <a:spAutoFit/>
          </a:bodyPr>
          <a:lstStyle/>
          <a:p>
            <a:pPr algn="ctr"/>
            <a:r>
              <a:rPr lang="en-US" sz="1200" dirty="0"/>
              <a:t>Introduction to financing</a:t>
            </a:r>
          </a:p>
        </p:txBody>
      </p:sp>
      <p:sp>
        <p:nvSpPr>
          <p:cNvPr id="12" name="Oval 11">
            <a:extLst>
              <a:ext uri="{FF2B5EF4-FFF2-40B4-BE49-F238E27FC236}">
                <a16:creationId xmlns:a16="http://schemas.microsoft.com/office/drawing/2014/main" id="{3594EC54-7CFD-739C-72D1-168E58CC2834}"/>
              </a:ext>
            </a:extLst>
          </p:cNvPr>
          <p:cNvSpPr/>
          <p:nvPr/>
        </p:nvSpPr>
        <p:spPr>
          <a:xfrm>
            <a:off x="5926288" y="3700407"/>
            <a:ext cx="1406221" cy="829160"/>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a:extLst>
              <a:ext uri="{FF2B5EF4-FFF2-40B4-BE49-F238E27FC236}">
                <a16:creationId xmlns:a16="http://schemas.microsoft.com/office/drawing/2014/main" id="{F943DE94-6991-417E-BC35-935E276136A4}"/>
              </a:ext>
            </a:extLst>
          </p:cNvPr>
          <p:cNvSpPr txBox="1"/>
          <p:nvPr/>
        </p:nvSpPr>
        <p:spPr>
          <a:xfrm>
            <a:off x="6078258" y="3884155"/>
            <a:ext cx="1105330" cy="461665"/>
          </a:xfrm>
          <a:prstGeom prst="rect">
            <a:avLst/>
          </a:prstGeom>
          <a:noFill/>
        </p:spPr>
        <p:txBody>
          <a:bodyPr wrap="square" rtlCol="0">
            <a:spAutoFit/>
          </a:bodyPr>
          <a:lstStyle/>
          <a:p>
            <a:pPr algn="ctr"/>
            <a:r>
              <a:rPr lang="en-US" sz="1200" dirty="0"/>
              <a:t>Basics of bookkeeping</a:t>
            </a:r>
          </a:p>
        </p:txBody>
      </p:sp>
      <p:sp>
        <p:nvSpPr>
          <p:cNvPr id="14" name="Oval 13">
            <a:extLst>
              <a:ext uri="{FF2B5EF4-FFF2-40B4-BE49-F238E27FC236}">
                <a16:creationId xmlns:a16="http://schemas.microsoft.com/office/drawing/2014/main" id="{8DD2E983-DB6B-E22E-B81D-F77884F82219}"/>
              </a:ext>
            </a:extLst>
          </p:cNvPr>
          <p:cNvSpPr/>
          <p:nvPr/>
        </p:nvSpPr>
        <p:spPr>
          <a:xfrm>
            <a:off x="1682925" y="3700407"/>
            <a:ext cx="1406221" cy="829160"/>
          </a:xfrm>
          <a:prstGeom prst="ellipse">
            <a:avLst/>
          </a:prstGeom>
          <a:solidFill>
            <a:srgbClr val="2686D4"/>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a:extLst>
              <a:ext uri="{FF2B5EF4-FFF2-40B4-BE49-F238E27FC236}">
                <a16:creationId xmlns:a16="http://schemas.microsoft.com/office/drawing/2014/main" id="{C6AD9289-8053-896B-3D53-15C563A45C3D}"/>
              </a:ext>
            </a:extLst>
          </p:cNvPr>
          <p:cNvSpPr txBox="1"/>
          <p:nvPr/>
        </p:nvSpPr>
        <p:spPr>
          <a:xfrm>
            <a:off x="1926922" y="3800139"/>
            <a:ext cx="908304" cy="646331"/>
          </a:xfrm>
          <a:prstGeom prst="rect">
            <a:avLst/>
          </a:prstGeom>
          <a:noFill/>
        </p:spPr>
        <p:txBody>
          <a:bodyPr wrap="square" rtlCol="0">
            <a:spAutoFit/>
          </a:bodyPr>
          <a:lstStyle/>
          <a:p>
            <a:pPr algn="ctr"/>
            <a:r>
              <a:rPr lang="en-US" sz="1200" dirty="0"/>
              <a:t>Making it official &amp; attorneys</a:t>
            </a:r>
          </a:p>
        </p:txBody>
      </p:sp>
      <p:sp>
        <p:nvSpPr>
          <p:cNvPr id="17" name="Oval 16">
            <a:extLst>
              <a:ext uri="{FF2B5EF4-FFF2-40B4-BE49-F238E27FC236}">
                <a16:creationId xmlns:a16="http://schemas.microsoft.com/office/drawing/2014/main" id="{A59F4209-0F48-FCBE-0077-CAECF930BD03}"/>
              </a:ext>
            </a:extLst>
          </p:cNvPr>
          <p:cNvSpPr/>
          <p:nvPr/>
        </p:nvSpPr>
        <p:spPr>
          <a:xfrm>
            <a:off x="7183588" y="2594708"/>
            <a:ext cx="1406221" cy="829160"/>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a:extLst>
              <a:ext uri="{FF2B5EF4-FFF2-40B4-BE49-F238E27FC236}">
                <a16:creationId xmlns:a16="http://schemas.microsoft.com/office/drawing/2014/main" id="{866B6604-F38E-FE07-6824-25F13115F96B}"/>
              </a:ext>
            </a:extLst>
          </p:cNvPr>
          <p:cNvSpPr txBox="1"/>
          <p:nvPr/>
        </p:nvSpPr>
        <p:spPr>
          <a:xfrm>
            <a:off x="7308067" y="2700878"/>
            <a:ext cx="1157262" cy="646331"/>
          </a:xfrm>
          <a:prstGeom prst="rect">
            <a:avLst/>
          </a:prstGeom>
          <a:noFill/>
        </p:spPr>
        <p:txBody>
          <a:bodyPr wrap="square" rtlCol="0">
            <a:spAutoFit/>
          </a:bodyPr>
          <a:lstStyle/>
          <a:p>
            <a:pPr algn="ctr"/>
            <a:r>
              <a:rPr lang="en-US" sz="1200" dirty="0"/>
              <a:t>Accounting basics: tax &amp; audits</a:t>
            </a:r>
          </a:p>
        </p:txBody>
      </p:sp>
      <p:sp>
        <p:nvSpPr>
          <p:cNvPr id="19" name="Oval 18">
            <a:extLst>
              <a:ext uri="{FF2B5EF4-FFF2-40B4-BE49-F238E27FC236}">
                <a16:creationId xmlns:a16="http://schemas.microsoft.com/office/drawing/2014/main" id="{A364F28E-45C8-1713-FFA3-CE8C60FA3B0B}"/>
              </a:ext>
            </a:extLst>
          </p:cNvPr>
          <p:cNvSpPr/>
          <p:nvPr/>
        </p:nvSpPr>
        <p:spPr>
          <a:xfrm>
            <a:off x="1682921" y="2395212"/>
            <a:ext cx="1406221" cy="829160"/>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a:extLst>
              <a:ext uri="{FF2B5EF4-FFF2-40B4-BE49-F238E27FC236}">
                <a16:creationId xmlns:a16="http://schemas.microsoft.com/office/drawing/2014/main" id="{2DDDCB09-EAE1-BC0B-44B4-FEE35B1330F9}"/>
              </a:ext>
            </a:extLst>
          </p:cNvPr>
          <p:cNvSpPr txBox="1"/>
          <p:nvPr/>
        </p:nvSpPr>
        <p:spPr>
          <a:xfrm>
            <a:off x="1774562" y="2671293"/>
            <a:ext cx="1153432" cy="276999"/>
          </a:xfrm>
          <a:prstGeom prst="rect">
            <a:avLst/>
          </a:prstGeom>
          <a:noFill/>
        </p:spPr>
        <p:txBody>
          <a:bodyPr wrap="square" rtlCol="0">
            <a:spAutoFit/>
          </a:bodyPr>
          <a:lstStyle/>
          <a:p>
            <a:pPr algn="ctr"/>
            <a:r>
              <a:rPr lang="en-US" sz="1200" dirty="0"/>
              <a:t>Contracts</a:t>
            </a:r>
          </a:p>
        </p:txBody>
      </p:sp>
      <p:cxnSp>
        <p:nvCxnSpPr>
          <p:cNvPr id="81" name="Straight Arrow Connector 80">
            <a:extLst>
              <a:ext uri="{FF2B5EF4-FFF2-40B4-BE49-F238E27FC236}">
                <a16:creationId xmlns:a16="http://schemas.microsoft.com/office/drawing/2014/main" id="{E158276D-0313-0C27-4C2C-9C9F5A6AB824}"/>
              </a:ext>
            </a:extLst>
          </p:cNvPr>
          <p:cNvCxnSpPr>
            <a:cxnSpLocks/>
            <a:stCxn id="80" idx="0"/>
            <a:endCxn id="6" idx="4"/>
          </p:cNvCxnSpPr>
          <p:nvPr/>
        </p:nvCxnSpPr>
        <p:spPr>
          <a:xfrm flipV="1">
            <a:off x="4571999" y="5601981"/>
            <a:ext cx="0" cy="243253"/>
          </a:xfrm>
          <a:prstGeom prst="straightConnector1">
            <a:avLst/>
          </a:prstGeom>
          <a:ln>
            <a:solidFill>
              <a:schemeClr val="tx1"/>
            </a:solidFill>
            <a:tailEnd type="triangle" w="lg" len="lg"/>
          </a:ln>
        </p:spPr>
        <p:style>
          <a:lnRef idx="2">
            <a:schemeClr val="accent1"/>
          </a:lnRef>
          <a:fillRef idx="0">
            <a:schemeClr val="accent1"/>
          </a:fillRef>
          <a:effectRef idx="1">
            <a:schemeClr val="accent1"/>
          </a:effectRef>
          <a:fontRef idx="minor">
            <a:schemeClr val="tx1"/>
          </a:fontRef>
        </p:style>
      </p:cxnSp>
      <p:cxnSp>
        <p:nvCxnSpPr>
          <p:cNvPr id="27" name="Straight Arrow Connector 26">
            <a:extLst>
              <a:ext uri="{FF2B5EF4-FFF2-40B4-BE49-F238E27FC236}">
                <a16:creationId xmlns:a16="http://schemas.microsoft.com/office/drawing/2014/main" id="{0313CD6B-B460-A644-9C45-A026EE4BD582}"/>
              </a:ext>
            </a:extLst>
          </p:cNvPr>
          <p:cNvCxnSpPr>
            <a:cxnSpLocks/>
            <a:stCxn id="6" idx="0"/>
            <a:endCxn id="8" idx="4"/>
          </p:cNvCxnSpPr>
          <p:nvPr/>
        </p:nvCxnSpPr>
        <p:spPr>
          <a:xfrm flipV="1">
            <a:off x="4571999" y="4529568"/>
            <a:ext cx="0" cy="243253"/>
          </a:xfrm>
          <a:prstGeom prst="straightConnector1">
            <a:avLst/>
          </a:prstGeom>
          <a:ln>
            <a:solidFill>
              <a:schemeClr val="tx1"/>
            </a:solidFill>
            <a:tailEnd type="triangle" w="lg" len="lg"/>
          </a:ln>
        </p:spPr>
        <p:style>
          <a:lnRef idx="2">
            <a:schemeClr val="accent1"/>
          </a:lnRef>
          <a:fillRef idx="0">
            <a:schemeClr val="accent1"/>
          </a:fillRef>
          <a:effectRef idx="1">
            <a:schemeClr val="accent1"/>
          </a:effectRef>
          <a:fontRef idx="minor">
            <a:schemeClr val="tx1"/>
          </a:fontRef>
        </p:style>
      </p:cxnSp>
      <p:cxnSp>
        <p:nvCxnSpPr>
          <p:cNvPr id="30" name="Straight Arrow Connector 29">
            <a:extLst>
              <a:ext uri="{FF2B5EF4-FFF2-40B4-BE49-F238E27FC236}">
                <a16:creationId xmlns:a16="http://schemas.microsoft.com/office/drawing/2014/main" id="{E045049F-FD44-BFB7-27E5-AD77307F51DB}"/>
              </a:ext>
            </a:extLst>
          </p:cNvPr>
          <p:cNvCxnSpPr>
            <a:cxnSpLocks/>
            <a:stCxn id="8" idx="0"/>
            <a:endCxn id="73" idx="4"/>
          </p:cNvCxnSpPr>
          <p:nvPr/>
        </p:nvCxnSpPr>
        <p:spPr>
          <a:xfrm flipV="1">
            <a:off x="4571999" y="3446722"/>
            <a:ext cx="0" cy="253686"/>
          </a:xfrm>
          <a:prstGeom prst="straightConnector1">
            <a:avLst/>
          </a:prstGeom>
          <a:ln>
            <a:solidFill>
              <a:schemeClr val="tx1"/>
            </a:solidFill>
            <a:tailEnd type="triangle" w="lg" len="lg"/>
          </a:ln>
        </p:spPr>
        <p:style>
          <a:lnRef idx="2">
            <a:schemeClr val="accent1"/>
          </a:lnRef>
          <a:fillRef idx="0">
            <a:schemeClr val="accent1"/>
          </a:fillRef>
          <a:effectRef idx="1">
            <a:schemeClr val="accent1"/>
          </a:effectRef>
          <a:fontRef idx="minor">
            <a:schemeClr val="tx1"/>
          </a:fontRef>
        </p:style>
      </p:cxnSp>
      <p:cxnSp>
        <p:nvCxnSpPr>
          <p:cNvPr id="33" name="Straight Arrow Connector 32">
            <a:extLst>
              <a:ext uri="{FF2B5EF4-FFF2-40B4-BE49-F238E27FC236}">
                <a16:creationId xmlns:a16="http://schemas.microsoft.com/office/drawing/2014/main" id="{D8D9C376-27CE-F964-2345-2A7420FF9670}"/>
              </a:ext>
            </a:extLst>
          </p:cNvPr>
          <p:cNvCxnSpPr>
            <a:cxnSpLocks/>
            <a:stCxn id="10" idx="7"/>
            <a:endCxn id="65" idx="4"/>
          </p:cNvCxnSpPr>
          <p:nvPr/>
        </p:nvCxnSpPr>
        <p:spPr>
          <a:xfrm flipV="1">
            <a:off x="5069173" y="1387650"/>
            <a:ext cx="985682" cy="299830"/>
          </a:xfrm>
          <a:prstGeom prst="straightConnector1">
            <a:avLst/>
          </a:prstGeom>
          <a:ln>
            <a:solidFill>
              <a:schemeClr val="tx1"/>
            </a:solidFill>
            <a:tailEnd type="triangle" w="lg" len="lg"/>
          </a:ln>
        </p:spPr>
        <p:style>
          <a:lnRef idx="2">
            <a:schemeClr val="accent1"/>
          </a:lnRef>
          <a:fillRef idx="0">
            <a:schemeClr val="accent1"/>
          </a:fillRef>
          <a:effectRef idx="1">
            <a:schemeClr val="accent1"/>
          </a:effectRef>
          <a:fontRef idx="minor">
            <a:schemeClr val="tx1"/>
          </a:fontRef>
        </p:style>
      </p:cxnSp>
      <p:cxnSp>
        <p:nvCxnSpPr>
          <p:cNvPr id="36" name="Straight Arrow Connector 35">
            <a:extLst>
              <a:ext uri="{FF2B5EF4-FFF2-40B4-BE49-F238E27FC236}">
                <a16:creationId xmlns:a16="http://schemas.microsoft.com/office/drawing/2014/main" id="{BA311F0E-1896-80EE-0329-6AC83F91CC46}"/>
              </a:ext>
            </a:extLst>
          </p:cNvPr>
          <p:cNvCxnSpPr>
            <a:cxnSpLocks/>
            <a:stCxn id="10" idx="1"/>
            <a:endCxn id="63" idx="4"/>
          </p:cNvCxnSpPr>
          <p:nvPr/>
        </p:nvCxnSpPr>
        <p:spPr>
          <a:xfrm flipH="1" flipV="1">
            <a:off x="3089146" y="1387650"/>
            <a:ext cx="985678" cy="299830"/>
          </a:xfrm>
          <a:prstGeom prst="straightConnector1">
            <a:avLst/>
          </a:prstGeom>
          <a:ln>
            <a:solidFill>
              <a:schemeClr val="tx1"/>
            </a:solidFill>
            <a:tailEnd type="triangle" w="lg" len="lg"/>
          </a:ln>
        </p:spPr>
        <p:style>
          <a:lnRef idx="2">
            <a:schemeClr val="accent1"/>
          </a:lnRef>
          <a:fillRef idx="0">
            <a:schemeClr val="accent1"/>
          </a:fillRef>
          <a:effectRef idx="1">
            <a:schemeClr val="accent1"/>
          </a:effectRef>
          <a:fontRef idx="minor">
            <a:schemeClr val="tx1"/>
          </a:fontRef>
        </p:style>
      </p:cxnSp>
      <p:cxnSp>
        <p:nvCxnSpPr>
          <p:cNvPr id="39" name="Straight Arrow Connector 38">
            <a:extLst>
              <a:ext uri="{FF2B5EF4-FFF2-40B4-BE49-F238E27FC236}">
                <a16:creationId xmlns:a16="http://schemas.microsoft.com/office/drawing/2014/main" id="{53855602-24F4-444B-0784-E8479690EB16}"/>
              </a:ext>
            </a:extLst>
          </p:cNvPr>
          <p:cNvCxnSpPr>
            <a:cxnSpLocks/>
            <a:stCxn id="8" idx="2"/>
            <a:endCxn id="14" idx="6"/>
          </p:cNvCxnSpPr>
          <p:nvPr/>
        </p:nvCxnSpPr>
        <p:spPr>
          <a:xfrm flipH="1" flipV="1">
            <a:off x="3089146" y="4114987"/>
            <a:ext cx="779742" cy="1"/>
          </a:xfrm>
          <a:prstGeom prst="straightConnector1">
            <a:avLst/>
          </a:prstGeom>
          <a:ln>
            <a:solidFill>
              <a:schemeClr val="tx1"/>
            </a:solidFill>
            <a:tailEnd type="triangle" w="lg" len="lg"/>
          </a:ln>
        </p:spPr>
        <p:style>
          <a:lnRef idx="2">
            <a:schemeClr val="accent1"/>
          </a:lnRef>
          <a:fillRef idx="0">
            <a:schemeClr val="accent1"/>
          </a:fillRef>
          <a:effectRef idx="1">
            <a:schemeClr val="accent1"/>
          </a:effectRef>
          <a:fontRef idx="minor">
            <a:schemeClr val="tx1"/>
          </a:fontRef>
        </p:style>
      </p:cxnSp>
      <p:cxnSp>
        <p:nvCxnSpPr>
          <p:cNvPr id="42" name="Straight Arrow Connector 41">
            <a:extLst>
              <a:ext uri="{FF2B5EF4-FFF2-40B4-BE49-F238E27FC236}">
                <a16:creationId xmlns:a16="http://schemas.microsoft.com/office/drawing/2014/main" id="{46A5599B-29A7-4A5C-F647-85FF858977DC}"/>
              </a:ext>
            </a:extLst>
          </p:cNvPr>
          <p:cNvCxnSpPr>
            <a:cxnSpLocks/>
            <a:stCxn id="8" idx="6"/>
            <a:endCxn id="12" idx="2"/>
          </p:cNvCxnSpPr>
          <p:nvPr/>
        </p:nvCxnSpPr>
        <p:spPr>
          <a:xfrm flipV="1">
            <a:off x="5275109" y="4114987"/>
            <a:ext cx="651179" cy="1"/>
          </a:xfrm>
          <a:prstGeom prst="straightConnector1">
            <a:avLst/>
          </a:prstGeom>
          <a:ln>
            <a:solidFill>
              <a:schemeClr val="tx1"/>
            </a:solidFill>
            <a:tailEnd type="triangle" w="lg" len="lg"/>
          </a:ln>
        </p:spPr>
        <p:style>
          <a:lnRef idx="2">
            <a:schemeClr val="accent1"/>
          </a:lnRef>
          <a:fillRef idx="0">
            <a:schemeClr val="accent1"/>
          </a:fillRef>
          <a:effectRef idx="1">
            <a:schemeClr val="accent1"/>
          </a:effectRef>
          <a:fontRef idx="minor">
            <a:schemeClr val="tx1"/>
          </a:fontRef>
        </p:style>
      </p:cxnSp>
      <p:cxnSp>
        <p:nvCxnSpPr>
          <p:cNvPr id="45" name="Straight Arrow Connector 44">
            <a:extLst>
              <a:ext uri="{FF2B5EF4-FFF2-40B4-BE49-F238E27FC236}">
                <a16:creationId xmlns:a16="http://schemas.microsoft.com/office/drawing/2014/main" id="{C7310F97-675F-E3D6-13D9-803866210149}"/>
              </a:ext>
            </a:extLst>
          </p:cNvPr>
          <p:cNvCxnSpPr>
            <a:cxnSpLocks/>
            <a:stCxn id="12" idx="6"/>
            <a:endCxn id="17" idx="4"/>
          </p:cNvCxnSpPr>
          <p:nvPr/>
        </p:nvCxnSpPr>
        <p:spPr>
          <a:xfrm flipV="1">
            <a:off x="7332509" y="3423868"/>
            <a:ext cx="554190" cy="691119"/>
          </a:xfrm>
          <a:prstGeom prst="straightConnector1">
            <a:avLst/>
          </a:prstGeom>
          <a:ln>
            <a:solidFill>
              <a:schemeClr val="tx1"/>
            </a:solidFill>
            <a:tailEnd type="triangle" w="lg" len="lg"/>
          </a:ln>
        </p:spPr>
        <p:style>
          <a:lnRef idx="2">
            <a:schemeClr val="accent1"/>
          </a:lnRef>
          <a:fillRef idx="0">
            <a:schemeClr val="accent1"/>
          </a:fillRef>
          <a:effectRef idx="1">
            <a:schemeClr val="accent1"/>
          </a:effectRef>
          <a:fontRef idx="minor">
            <a:schemeClr val="tx1"/>
          </a:fontRef>
        </p:style>
      </p:cxnSp>
      <p:cxnSp>
        <p:nvCxnSpPr>
          <p:cNvPr id="48" name="Straight Arrow Connector 47">
            <a:extLst>
              <a:ext uri="{FF2B5EF4-FFF2-40B4-BE49-F238E27FC236}">
                <a16:creationId xmlns:a16="http://schemas.microsoft.com/office/drawing/2014/main" id="{993AF84D-4AF6-5197-3FBA-D15F7DA88EB5}"/>
              </a:ext>
            </a:extLst>
          </p:cNvPr>
          <p:cNvCxnSpPr>
            <a:cxnSpLocks/>
            <a:stCxn id="14" idx="0"/>
            <a:endCxn id="19" idx="4"/>
          </p:cNvCxnSpPr>
          <p:nvPr/>
        </p:nvCxnSpPr>
        <p:spPr>
          <a:xfrm flipH="1" flipV="1">
            <a:off x="2386032" y="3224372"/>
            <a:ext cx="4" cy="476035"/>
          </a:xfrm>
          <a:prstGeom prst="straightConnector1">
            <a:avLst/>
          </a:prstGeom>
          <a:ln>
            <a:solidFill>
              <a:schemeClr val="tx1"/>
            </a:solidFill>
            <a:tailEnd type="triangle" w="lg" len="lg"/>
          </a:ln>
        </p:spPr>
        <p:style>
          <a:lnRef idx="2">
            <a:schemeClr val="accent1"/>
          </a:lnRef>
          <a:fillRef idx="0">
            <a:schemeClr val="accent1"/>
          </a:fillRef>
          <a:effectRef idx="1">
            <a:schemeClr val="accent1"/>
          </a:effectRef>
          <a:fontRef idx="minor">
            <a:schemeClr val="tx1"/>
          </a:fontRef>
        </p:style>
      </p:cxnSp>
      <p:cxnSp>
        <p:nvCxnSpPr>
          <p:cNvPr id="51" name="Straight Arrow Connector 50">
            <a:extLst>
              <a:ext uri="{FF2B5EF4-FFF2-40B4-BE49-F238E27FC236}">
                <a16:creationId xmlns:a16="http://schemas.microsoft.com/office/drawing/2014/main" id="{DA668B86-D055-DAB0-91FC-B111F9B5129A}"/>
              </a:ext>
            </a:extLst>
          </p:cNvPr>
          <p:cNvCxnSpPr>
            <a:cxnSpLocks/>
            <a:stCxn id="19" idx="7"/>
            <a:endCxn id="10" idx="2"/>
          </p:cNvCxnSpPr>
          <p:nvPr/>
        </p:nvCxnSpPr>
        <p:spPr>
          <a:xfrm flipV="1">
            <a:off x="2883206" y="1980632"/>
            <a:ext cx="985682" cy="536008"/>
          </a:xfrm>
          <a:prstGeom prst="straightConnector1">
            <a:avLst/>
          </a:prstGeom>
          <a:ln>
            <a:solidFill>
              <a:schemeClr val="tx1"/>
            </a:solidFill>
            <a:tailEnd type="triangle" w="lg" len="lg"/>
          </a:ln>
        </p:spPr>
        <p:style>
          <a:lnRef idx="2">
            <a:schemeClr val="accent1"/>
          </a:lnRef>
          <a:fillRef idx="0">
            <a:schemeClr val="accent1"/>
          </a:fillRef>
          <a:effectRef idx="1">
            <a:schemeClr val="accent1"/>
          </a:effectRef>
          <a:fontRef idx="minor">
            <a:schemeClr val="tx1"/>
          </a:fontRef>
        </p:style>
      </p:cxnSp>
      <p:cxnSp>
        <p:nvCxnSpPr>
          <p:cNvPr id="58" name="Straight Arrow Connector 57">
            <a:extLst>
              <a:ext uri="{FF2B5EF4-FFF2-40B4-BE49-F238E27FC236}">
                <a16:creationId xmlns:a16="http://schemas.microsoft.com/office/drawing/2014/main" id="{D1E82FDA-B77B-0B22-EBDC-F883CA62CFCD}"/>
              </a:ext>
            </a:extLst>
          </p:cNvPr>
          <p:cNvCxnSpPr>
            <a:cxnSpLocks/>
            <a:stCxn id="17" idx="2"/>
            <a:endCxn id="79" idx="3"/>
          </p:cNvCxnSpPr>
          <p:nvPr/>
        </p:nvCxnSpPr>
        <p:spPr>
          <a:xfrm flipH="1" flipV="1">
            <a:off x="5246483" y="2990720"/>
            <a:ext cx="1937105" cy="18568"/>
          </a:xfrm>
          <a:prstGeom prst="straightConnector1">
            <a:avLst/>
          </a:prstGeom>
          <a:ln>
            <a:solidFill>
              <a:schemeClr val="tx1"/>
            </a:solidFill>
            <a:headEnd type="triangle" w="lg" len="lg"/>
            <a:tailEnd type="triangle" w="lg" len="lg"/>
          </a:ln>
        </p:spPr>
        <p:style>
          <a:lnRef idx="2">
            <a:schemeClr val="accent1"/>
          </a:lnRef>
          <a:fillRef idx="0">
            <a:schemeClr val="accent1"/>
          </a:fillRef>
          <a:effectRef idx="1">
            <a:schemeClr val="accent1"/>
          </a:effectRef>
          <a:fontRef idx="minor">
            <a:schemeClr val="tx1"/>
          </a:fontRef>
        </p:style>
      </p:cxnSp>
      <p:sp>
        <p:nvSpPr>
          <p:cNvPr id="63" name="Oval 62">
            <a:extLst>
              <a:ext uri="{FF2B5EF4-FFF2-40B4-BE49-F238E27FC236}">
                <a16:creationId xmlns:a16="http://schemas.microsoft.com/office/drawing/2014/main" id="{DC89C1E8-292C-8D46-FCC3-8A849A787EC1}"/>
              </a:ext>
            </a:extLst>
          </p:cNvPr>
          <p:cNvSpPr/>
          <p:nvPr/>
        </p:nvSpPr>
        <p:spPr>
          <a:xfrm>
            <a:off x="2386035" y="558490"/>
            <a:ext cx="1406221" cy="829160"/>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extBox 63">
            <a:extLst>
              <a:ext uri="{FF2B5EF4-FFF2-40B4-BE49-F238E27FC236}">
                <a16:creationId xmlns:a16="http://schemas.microsoft.com/office/drawing/2014/main" id="{FECE5419-F925-790F-A4A7-D067E81D05B6}"/>
              </a:ext>
            </a:extLst>
          </p:cNvPr>
          <p:cNvSpPr txBox="1"/>
          <p:nvPr/>
        </p:nvSpPr>
        <p:spPr>
          <a:xfrm>
            <a:off x="2439577" y="750765"/>
            <a:ext cx="1279826" cy="461665"/>
          </a:xfrm>
          <a:prstGeom prst="rect">
            <a:avLst/>
          </a:prstGeom>
          <a:noFill/>
        </p:spPr>
        <p:txBody>
          <a:bodyPr wrap="square" rtlCol="0">
            <a:spAutoFit/>
          </a:bodyPr>
          <a:lstStyle/>
          <a:p>
            <a:pPr algn="ctr"/>
            <a:r>
              <a:rPr lang="en-US" sz="1200" dirty="0"/>
              <a:t>Equity-based</a:t>
            </a:r>
          </a:p>
          <a:p>
            <a:pPr algn="ctr"/>
            <a:r>
              <a:rPr lang="en-US" sz="1200" dirty="0"/>
              <a:t>investment</a:t>
            </a:r>
          </a:p>
        </p:txBody>
      </p:sp>
      <p:sp>
        <p:nvSpPr>
          <p:cNvPr id="65" name="Oval 64">
            <a:extLst>
              <a:ext uri="{FF2B5EF4-FFF2-40B4-BE49-F238E27FC236}">
                <a16:creationId xmlns:a16="http://schemas.microsoft.com/office/drawing/2014/main" id="{38921A5C-D62B-9018-C4D6-1F0542D1B7D6}"/>
              </a:ext>
            </a:extLst>
          </p:cNvPr>
          <p:cNvSpPr/>
          <p:nvPr/>
        </p:nvSpPr>
        <p:spPr>
          <a:xfrm>
            <a:off x="5351744" y="558490"/>
            <a:ext cx="1406221" cy="829160"/>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Oval 72">
            <a:extLst>
              <a:ext uri="{FF2B5EF4-FFF2-40B4-BE49-F238E27FC236}">
                <a16:creationId xmlns:a16="http://schemas.microsoft.com/office/drawing/2014/main" id="{953A2372-8009-B939-EFD3-4381D443844F}"/>
              </a:ext>
            </a:extLst>
          </p:cNvPr>
          <p:cNvSpPr/>
          <p:nvPr/>
        </p:nvSpPr>
        <p:spPr>
          <a:xfrm>
            <a:off x="3868888" y="2617562"/>
            <a:ext cx="1406221" cy="829160"/>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75" name="Straight Arrow Connector 74">
            <a:extLst>
              <a:ext uri="{FF2B5EF4-FFF2-40B4-BE49-F238E27FC236}">
                <a16:creationId xmlns:a16="http://schemas.microsoft.com/office/drawing/2014/main" id="{9A82748C-4751-038C-01C9-F8804FD6D4B5}"/>
              </a:ext>
            </a:extLst>
          </p:cNvPr>
          <p:cNvCxnSpPr>
            <a:cxnSpLocks/>
            <a:stCxn id="73" idx="0"/>
            <a:endCxn id="10" idx="4"/>
          </p:cNvCxnSpPr>
          <p:nvPr/>
        </p:nvCxnSpPr>
        <p:spPr>
          <a:xfrm flipV="1">
            <a:off x="4571999" y="2395212"/>
            <a:ext cx="0" cy="222350"/>
          </a:xfrm>
          <a:prstGeom prst="straightConnector1">
            <a:avLst/>
          </a:prstGeom>
          <a:ln>
            <a:solidFill>
              <a:schemeClr val="tx1"/>
            </a:solidFill>
            <a:tailEnd type="triangle" w="lg" len="lg"/>
          </a:ln>
        </p:spPr>
        <p:style>
          <a:lnRef idx="2">
            <a:schemeClr val="accent1"/>
          </a:lnRef>
          <a:fillRef idx="0">
            <a:schemeClr val="accent1"/>
          </a:fillRef>
          <a:effectRef idx="1">
            <a:schemeClr val="accent1"/>
          </a:effectRef>
          <a:fontRef idx="minor">
            <a:schemeClr val="tx1"/>
          </a:fontRef>
        </p:style>
      </p:cxnSp>
      <p:sp>
        <p:nvSpPr>
          <p:cNvPr id="79" name="TextBox 78">
            <a:extLst>
              <a:ext uri="{FF2B5EF4-FFF2-40B4-BE49-F238E27FC236}">
                <a16:creationId xmlns:a16="http://schemas.microsoft.com/office/drawing/2014/main" id="{CE0B9295-E848-AE3B-2EC4-0DBC979E7263}"/>
              </a:ext>
            </a:extLst>
          </p:cNvPr>
          <p:cNvSpPr txBox="1"/>
          <p:nvPr/>
        </p:nvSpPr>
        <p:spPr>
          <a:xfrm>
            <a:off x="3897513" y="2759887"/>
            <a:ext cx="1348970" cy="461665"/>
          </a:xfrm>
          <a:prstGeom prst="rect">
            <a:avLst/>
          </a:prstGeom>
          <a:noFill/>
        </p:spPr>
        <p:txBody>
          <a:bodyPr wrap="square" rtlCol="0">
            <a:spAutoFit/>
          </a:bodyPr>
          <a:lstStyle/>
          <a:p>
            <a:pPr algn="ctr"/>
            <a:r>
              <a:rPr lang="en-US" sz="1200" dirty="0"/>
              <a:t>Financial management</a:t>
            </a:r>
          </a:p>
        </p:txBody>
      </p:sp>
      <p:cxnSp>
        <p:nvCxnSpPr>
          <p:cNvPr id="84" name="Straight Arrow Connector 83">
            <a:extLst>
              <a:ext uri="{FF2B5EF4-FFF2-40B4-BE49-F238E27FC236}">
                <a16:creationId xmlns:a16="http://schemas.microsoft.com/office/drawing/2014/main" id="{A49E4854-45CD-E962-D8C3-C773E6F881BD}"/>
              </a:ext>
            </a:extLst>
          </p:cNvPr>
          <p:cNvCxnSpPr>
            <a:cxnSpLocks/>
            <a:stCxn id="17" idx="1"/>
            <a:endCxn id="10" idx="6"/>
          </p:cNvCxnSpPr>
          <p:nvPr/>
        </p:nvCxnSpPr>
        <p:spPr>
          <a:xfrm flipH="1" flipV="1">
            <a:off x="5275109" y="1980632"/>
            <a:ext cx="2114415" cy="735504"/>
          </a:xfrm>
          <a:prstGeom prst="straightConnector1">
            <a:avLst/>
          </a:prstGeom>
          <a:ln>
            <a:solidFill>
              <a:schemeClr val="tx1"/>
            </a:solidFill>
            <a:tailEnd type="triangle" w="lg" len="lg"/>
          </a:ln>
        </p:spPr>
        <p:style>
          <a:lnRef idx="2">
            <a:schemeClr val="accent1"/>
          </a:lnRef>
          <a:fillRef idx="0">
            <a:schemeClr val="accent1"/>
          </a:fillRef>
          <a:effectRef idx="1">
            <a:schemeClr val="accent1"/>
          </a:effectRef>
          <a:fontRef idx="minor">
            <a:schemeClr val="tx1"/>
          </a:fontRef>
        </p:style>
      </p:cxnSp>
      <p:sp>
        <p:nvSpPr>
          <p:cNvPr id="2" name="TextBox 1">
            <a:extLst>
              <a:ext uri="{FF2B5EF4-FFF2-40B4-BE49-F238E27FC236}">
                <a16:creationId xmlns:a16="http://schemas.microsoft.com/office/drawing/2014/main" id="{904A60E7-C0B4-2E52-C028-E0EEC98226F8}"/>
              </a:ext>
            </a:extLst>
          </p:cNvPr>
          <p:cNvSpPr txBox="1"/>
          <p:nvPr/>
        </p:nvSpPr>
        <p:spPr>
          <a:xfrm>
            <a:off x="5414941" y="758481"/>
            <a:ext cx="1279826" cy="646331"/>
          </a:xfrm>
          <a:prstGeom prst="rect">
            <a:avLst/>
          </a:prstGeom>
          <a:noFill/>
        </p:spPr>
        <p:txBody>
          <a:bodyPr wrap="square" rtlCol="0">
            <a:spAutoFit/>
          </a:bodyPr>
          <a:lstStyle/>
          <a:p>
            <a:pPr algn="ctr"/>
            <a:r>
              <a:rPr lang="en-US" sz="1200" dirty="0"/>
              <a:t>Debt- and other financing</a:t>
            </a:r>
          </a:p>
        </p:txBody>
      </p:sp>
      <p:sp>
        <p:nvSpPr>
          <p:cNvPr id="5" name="Oval 4">
            <a:extLst>
              <a:ext uri="{FF2B5EF4-FFF2-40B4-BE49-F238E27FC236}">
                <a16:creationId xmlns:a16="http://schemas.microsoft.com/office/drawing/2014/main" id="{82841BCA-5E78-5A6A-EE53-C0F32A4CD64E}"/>
              </a:ext>
            </a:extLst>
          </p:cNvPr>
          <p:cNvSpPr/>
          <p:nvPr/>
        </p:nvSpPr>
        <p:spPr>
          <a:xfrm>
            <a:off x="276700" y="1692998"/>
            <a:ext cx="1406221" cy="829160"/>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6" name="Straight Arrow Connector 15">
            <a:extLst>
              <a:ext uri="{FF2B5EF4-FFF2-40B4-BE49-F238E27FC236}">
                <a16:creationId xmlns:a16="http://schemas.microsoft.com/office/drawing/2014/main" id="{F425CE02-F4ED-AE3D-7B19-067E7727B68C}"/>
              </a:ext>
            </a:extLst>
          </p:cNvPr>
          <p:cNvCxnSpPr>
            <a:cxnSpLocks/>
            <a:stCxn id="63" idx="3"/>
            <a:endCxn id="5" idx="7"/>
          </p:cNvCxnSpPr>
          <p:nvPr/>
        </p:nvCxnSpPr>
        <p:spPr>
          <a:xfrm flipH="1">
            <a:off x="1476985" y="1266222"/>
            <a:ext cx="1114986" cy="548204"/>
          </a:xfrm>
          <a:prstGeom prst="straightConnector1">
            <a:avLst/>
          </a:prstGeom>
          <a:ln>
            <a:solidFill>
              <a:schemeClr val="tx1"/>
            </a:solidFill>
            <a:headEnd type="triangle" w="lg" len="lg"/>
            <a:tailEnd type="triangle" w="lg" len="lg"/>
          </a:ln>
        </p:spPr>
        <p:style>
          <a:lnRef idx="2">
            <a:schemeClr val="accent1"/>
          </a:lnRef>
          <a:fillRef idx="0">
            <a:schemeClr val="accent1"/>
          </a:fillRef>
          <a:effectRef idx="1">
            <a:schemeClr val="accent1"/>
          </a:effectRef>
          <a:fontRef idx="minor">
            <a:schemeClr val="tx1"/>
          </a:fontRef>
        </p:style>
      </p:cxnSp>
      <p:sp>
        <p:nvSpPr>
          <p:cNvPr id="23" name="TextBox 22">
            <a:extLst>
              <a:ext uri="{FF2B5EF4-FFF2-40B4-BE49-F238E27FC236}">
                <a16:creationId xmlns:a16="http://schemas.microsoft.com/office/drawing/2014/main" id="{84A5303F-6C43-8D18-EAA5-85571D07D207}"/>
              </a:ext>
            </a:extLst>
          </p:cNvPr>
          <p:cNvSpPr txBox="1"/>
          <p:nvPr/>
        </p:nvSpPr>
        <p:spPr>
          <a:xfrm>
            <a:off x="398011" y="1969078"/>
            <a:ext cx="1153432" cy="276999"/>
          </a:xfrm>
          <a:prstGeom prst="rect">
            <a:avLst/>
          </a:prstGeom>
          <a:noFill/>
        </p:spPr>
        <p:txBody>
          <a:bodyPr wrap="square" rtlCol="0">
            <a:spAutoFit/>
          </a:bodyPr>
          <a:lstStyle/>
          <a:p>
            <a:pPr algn="ctr"/>
            <a:r>
              <a:rPr lang="en-US" sz="1200" dirty="0"/>
              <a:t>ESOPs</a:t>
            </a:r>
          </a:p>
        </p:txBody>
      </p:sp>
      <p:cxnSp>
        <p:nvCxnSpPr>
          <p:cNvPr id="32" name="Straight Arrow Connector 31">
            <a:extLst>
              <a:ext uri="{FF2B5EF4-FFF2-40B4-BE49-F238E27FC236}">
                <a16:creationId xmlns:a16="http://schemas.microsoft.com/office/drawing/2014/main" id="{BA942150-676C-8EF7-3B09-3C495D80D6CF}"/>
              </a:ext>
            </a:extLst>
          </p:cNvPr>
          <p:cNvCxnSpPr>
            <a:cxnSpLocks/>
            <a:stCxn id="14" idx="2"/>
            <a:endCxn id="5" idx="4"/>
          </p:cNvCxnSpPr>
          <p:nvPr/>
        </p:nvCxnSpPr>
        <p:spPr>
          <a:xfrm flipH="1" flipV="1">
            <a:off x="979811" y="2522158"/>
            <a:ext cx="703114" cy="1592829"/>
          </a:xfrm>
          <a:prstGeom prst="straightConnector1">
            <a:avLst/>
          </a:prstGeom>
          <a:ln>
            <a:solidFill>
              <a:schemeClr val="tx1"/>
            </a:solidFill>
            <a:tailEnd type="triangle" w="lg" len="lg"/>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98645918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F4E3C94-9D8A-29E5-02B9-4AE894ACF4B0}"/>
              </a:ext>
            </a:extLst>
          </p:cNvPr>
          <p:cNvSpPr txBox="1"/>
          <p:nvPr/>
        </p:nvSpPr>
        <p:spPr>
          <a:xfrm>
            <a:off x="187213" y="596545"/>
            <a:ext cx="8769573" cy="461665"/>
          </a:xfrm>
          <a:prstGeom prst="rect">
            <a:avLst/>
          </a:prstGeom>
          <a:noFill/>
        </p:spPr>
        <p:txBody>
          <a:bodyPr wrap="square" rtlCol="0">
            <a:spAutoFit/>
          </a:bodyPr>
          <a:lstStyle/>
          <a:p>
            <a:pPr algn="ctr"/>
            <a:r>
              <a:rPr lang="en-US" sz="2400" b="1" dirty="0">
                <a:latin typeface="Poppins" panose="00000500000000000000" pitchFamily="2" charset="0"/>
                <a:cs typeface="Poppins" panose="00000500000000000000" pitchFamily="2" charset="0"/>
              </a:rPr>
              <a:t>Certification considerations (part 2 of 3)</a:t>
            </a:r>
            <a:endParaRPr lang="en-US" sz="2000" dirty="0">
              <a:latin typeface="Poppins" panose="00000500000000000000" pitchFamily="2" charset="0"/>
              <a:cs typeface="Poppins" panose="00000500000000000000" pitchFamily="2" charset="0"/>
            </a:endParaRPr>
          </a:p>
        </p:txBody>
      </p:sp>
      <p:sp>
        <p:nvSpPr>
          <p:cNvPr id="4" name="TextBox 3">
            <a:extLst>
              <a:ext uri="{FF2B5EF4-FFF2-40B4-BE49-F238E27FC236}">
                <a16:creationId xmlns:a16="http://schemas.microsoft.com/office/drawing/2014/main" id="{CF819E95-7AB0-1963-423C-65CAD429FF7F}"/>
              </a:ext>
            </a:extLst>
          </p:cNvPr>
          <p:cNvSpPr txBox="1"/>
          <p:nvPr/>
        </p:nvSpPr>
        <p:spPr>
          <a:xfrm>
            <a:off x="0" y="0"/>
            <a:ext cx="9144000" cy="461665"/>
          </a:xfrm>
          <a:prstGeom prst="rect">
            <a:avLst/>
          </a:prstGeom>
          <a:gradFill flip="none" rotWithShape="1">
            <a:gsLst>
              <a:gs pos="90000">
                <a:srgbClr val="233973"/>
              </a:gs>
              <a:gs pos="28000">
                <a:srgbClr val="C1CA2F"/>
              </a:gs>
              <a:gs pos="50000">
                <a:srgbClr val="67ACBC"/>
              </a:gs>
              <a:gs pos="76000">
                <a:srgbClr val="558E8E">
                  <a:lumMod val="96000"/>
                  <a:lumOff val="4000"/>
                </a:srgbClr>
              </a:gs>
              <a:gs pos="0">
                <a:srgbClr val="F7AF21"/>
              </a:gs>
            </a:gsLst>
            <a:lin ang="0" scaled="1"/>
            <a:tileRect/>
          </a:gradFill>
        </p:spPr>
        <p:txBody>
          <a:bodyPr wrap="square" rtlCol="0">
            <a:spAutoFit/>
          </a:bodyPr>
          <a:lstStyle/>
          <a:p>
            <a:r>
              <a:rPr lang="en-US" sz="2400" b="1" dirty="0">
                <a:latin typeface="Poppins" panose="00000500000000000000" pitchFamily="2" charset="0"/>
                <a:cs typeface="Poppins" panose="00000500000000000000" pitchFamily="2" charset="0"/>
              </a:rPr>
              <a:t>REACH Hub </a:t>
            </a:r>
            <a:r>
              <a:rPr lang="en-US" sz="2400" dirty="0">
                <a:latin typeface="Poppins" panose="00000500000000000000" pitchFamily="2" charset="0"/>
                <a:cs typeface="Poppins" panose="00000500000000000000" pitchFamily="2" charset="0"/>
              </a:rPr>
              <a:t>| Making it official</a:t>
            </a:r>
          </a:p>
        </p:txBody>
      </p:sp>
      <p:sp>
        <p:nvSpPr>
          <p:cNvPr id="7" name="TextBox 6">
            <a:extLst>
              <a:ext uri="{FF2B5EF4-FFF2-40B4-BE49-F238E27FC236}">
                <a16:creationId xmlns:a16="http://schemas.microsoft.com/office/drawing/2014/main" id="{4D23E372-DA6E-285A-47F7-F12F25FA9318}"/>
              </a:ext>
            </a:extLst>
          </p:cNvPr>
          <p:cNvSpPr txBox="1"/>
          <p:nvPr/>
        </p:nvSpPr>
        <p:spPr>
          <a:xfrm>
            <a:off x="187213" y="1139949"/>
            <a:ext cx="8769573" cy="5262979"/>
          </a:xfrm>
          <a:prstGeom prst="rect">
            <a:avLst/>
          </a:prstGeom>
          <a:noFill/>
        </p:spPr>
        <p:txBody>
          <a:bodyPr wrap="square">
            <a:spAutoFit/>
          </a:bodyPr>
          <a:lstStyle/>
          <a:p>
            <a:r>
              <a:rPr lang="en-US" sz="1400" b="1" dirty="0">
                <a:latin typeface="Poppins" panose="00000500000000000000" pitchFamily="2" charset="0"/>
                <a:cs typeface="Poppins" panose="00000500000000000000" pitchFamily="2" charset="0"/>
              </a:rPr>
              <a:t>2. Understand the Application Process</a:t>
            </a:r>
          </a:p>
          <a:p>
            <a:endParaRPr lang="en-US" sz="1400" b="1" dirty="0">
              <a:latin typeface="Poppins" panose="00000500000000000000" pitchFamily="2" charset="0"/>
              <a:cs typeface="Poppins" panose="00000500000000000000" pitchFamily="2" charset="0"/>
            </a:endParaRPr>
          </a:p>
          <a:p>
            <a:pPr lvl="1"/>
            <a:r>
              <a:rPr lang="en-US" sz="1400" b="1" dirty="0">
                <a:latin typeface="Poppins" panose="00000500000000000000" pitchFamily="2" charset="0"/>
                <a:cs typeface="Poppins" panose="00000500000000000000" pitchFamily="2" charset="0"/>
              </a:rPr>
              <a:t>Prepare documentation</a:t>
            </a:r>
            <a:r>
              <a:rPr lang="en-US" sz="1400" dirty="0">
                <a:latin typeface="Poppins" panose="00000500000000000000" pitchFamily="2" charset="0"/>
                <a:cs typeface="Poppins" panose="00000500000000000000" pitchFamily="2" charset="0"/>
              </a:rPr>
              <a:t>: Gather required documents, such as:</a:t>
            </a:r>
          </a:p>
          <a:p>
            <a:pPr marL="1200150" lvl="2" indent="-285750">
              <a:buFont typeface="Arial" panose="020B0604020202020204" pitchFamily="34" charset="0"/>
              <a:buChar char="•"/>
            </a:pPr>
            <a:r>
              <a:rPr lang="en-US" sz="1400" dirty="0">
                <a:latin typeface="Poppins" panose="00000500000000000000" pitchFamily="2" charset="0"/>
                <a:cs typeface="Poppins" panose="00000500000000000000" pitchFamily="2" charset="0"/>
              </a:rPr>
              <a:t>Proof of ownership (e.g., operating agreements, stock certificates)</a:t>
            </a:r>
          </a:p>
          <a:p>
            <a:pPr marL="1200150" lvl="2" indent="-285750">
              <a:buFont typeface="Arial" panose="020B0604020202020204" pitchFamily="34" charset="0"/>
              <a:buChar char="•"/>
            </a:pPr>
            <a:r>
              <a:rPr lang="en-US" sz="1400" dirty="0">
                <a:latin typeface="Poppins" panose="00000500000000000000" pitchFamily="2" charset="0"/>
                <a:cs typeface="Poppins" panose="00000500000000000000" pitchFamily="2" charset="0"/>
              </a:rPr>
              <a:t>Personal and business tax returns</a:t>
            </a:r>
          </a:p>
          <a:p>
            <a:pPr marL="1200150" lvl="2" indent="-285750">
              <a:buFont typeface="Arial" panose="020B0604020202020204" pitchFamily="34" charset="0"/>
              <a:buChar char="•"/>
            </a:pPr>
            <a:r>
              <a:rPr lang="en-US" sz="1400" dirty="0">
                <a:latin typeface="Poppins" panose="00000500000000000000" pitchFamily="2" charset="0"/>
                <a:cs typeface="Poppins" panose="00000500000000000000" pitchFamily="2" charset="0"/>
              </a:rPr>
              <a:t>Proof of control (e.g., organizational charts, resumes of key personnel)</a:t>
            </a:r>
          </a:p>
          <a:p>
            <a:pPr marL="1200150" lvl="2" indent="-285750">
              <a:buFont typeface="Arial" panose="020B0604020202020204" pitchFamily="34" charset="0"/>
              <a:buChar char="•"/>
            </a:pPr>
            <a:r>
              <a:rPr lang="en-US" sz="1400" dirty="0">
                <a:latin typeface="Poppins" panose="00000500000000000000" pitchFamily="2" charset="0"/>
                <a:cs typeface="Poppins" panose="00000500000000000000" pitchFamily="2" charset="0"/>
              </a:rPr>
              <a:t>Financial statements</a:t>
            </a:r>
          </a:p>
          <a:p>
            <a:pPr marL="1200150" lvl="2" indent="-285750">
              <a:buFont typeface="Arial" panose="020B0604020202020204" pitchFamily="34" charset="0"/>
              <a:buChar char="•"/>
            </a:pPr>
            <a:r>
              <a:rPr lang="en-US" sz="1400" dirty="0">
                <a:latin typeface="Poppins" panose="00000500000000000000" pitchFamily="2" charset="0"/>
                <a:cs typeface="Poppins" panose="00000500000000000000" pitchFamily="2" charset="0"/>
              </a:rPr>
              <a:t>Relevant licenses or permits</a:t>
            </a:r>
          </a:p>
          <a:p>
            <a:pPr lvl="1"/>
            <a:endParaRPr lang="en-US" sz="1400" b="1" dirty="0">
              <a:latin typeface="Poppins" panose="00000500000000000000" pitchFamily="2" charset="0"/>
              <a:cs typeface="Poppins" panose="00000500000000000000" pitchFamily="2" charset="0"/>
            </a:endParaRPr>
          </a:p>
          <a:p>
            <a:pPr lvl="1"/>
            <a:r>
              <a:rPr lang="en-US" sz="1400" b="1" dirty="0">
                <a:latin typeface="Poppins" panose="00000500000000000000" pitchFamily="2" charset="0"/>
                <a:cs typeface="Poppins" panose="00000500000000000000" pitchFamily="2" charset="0"/>
              </a:rPr>
              <a:t>Meet deadlines</a:t>
            </a:r>
            <a:r>
              <a:rPr lang="en-US" sz="1400" dirty="0">
                <a:latin typeface="Poppins" panose="00000500000000000000" pitchFamily="2" charset="0"/>
                <a:cs typeface="Poppins" panose="00000500000000000000" pitchFamily="2" charset="0"/>
              </a:rPr>
              <a:t>: Certifications often have deadlines for submission and periodic renewal requirements.</a:t>
            </a:r>
          </a:p>
          <a:p>
            <a:endParaRPr lang="en-US" sz="1400" b="1" dirty="0">
              <a:latin typeface="Poppins" panose="00000500000000000000" pitchFamily="2" charset="0"/>
              <a:cs typeface="Poppins" panose="00000500000000000000" pitchFamily="2" charset="0"/>
            </a:endParaRPr>
          </a:p>
          <a:p>
            <a:pPr lvl="1"/>
            <a:r>
              <a:rPr lang="en-US" sz="1400" b="1" dirty="0">
                <a:latin typeface="Poppins" panose="00000500000000000000" pitchFamily="2" charset="0"/>
                <a:cs typeface="Poppins" panose="00000500000000000000" pitchFamily="2" charset="0"/>
              </a:rPr>
              <a:t>Third-party verification</a:t>
            </a:r>
            <a:r>
              <a:rPr lang="en-US" sz="1400" dirty="0">
                <a:latin typeface="Poppins" panose="00000500000000000000" pitchFamily="2" charset="0"/>
                <a:cs typeface="Poppins" panose="00000500000000000000" pitchFamily="2" charset="0"/>
              </a:rPr>
              <a:t>: Some certifications require audits or site visits as part of the approval process.</a:t>
            </a:r>
          </a:p>
          <a:p>
            <a:endParaRPr lang="en-US" sz="1400" dirty="0">
              <a:latin typeface="Poppins" panose="00000500000000000000" pitchFamily="2" charset="0"/>
              <a:cs typeface="Poppins" panose="00000500000000000000" pitchFamily="2" charset="0"/>
            </a:endParaRPr>
          </a:p>
          <a:p>
            <a:r>
              <a:rPr lang="en-US" sz="1400" b="1" dirty="0">
                <a:latin typeface="Poppins" panose="00000500000000000000" pitchFamily="2" charset="0"/>
                <a:cs typeface="Poppins" panose="00000500000000000000" pitchFamily="2" charset="0"/>
              </a:rPr>
              <a:t>3. Plan for Certification Maintenance</a:t>
            </a:r>
          </a:p>
          <a:p>
            <a:endParaRPr lang="en-US" sz="1400" b="1" dirty="0">
              <a:latin typeface="Poppins" panose="00000500000000000000" pitchFamily="2" charset="0"/>
              <a:cs typeface="Poppins" panose="00000500000000000000" pitchFamily="2" charset="0"/>
            </a:endParaRPr>
          </a:p>
          <a:p>
            <a:pPr lvl="1"/>
            <a:r>
              <a:rPr lang="en-US" sz="1400" b="1" dirty="0">
                <a:latin typeface="Poppins" panose="00000500000000000000" pitchFamily="2" charset="0"/>
                <a:cs typeface="Poppins" panose="00000500000000000000" pitchFamily="2" charset="0"/>
              </a:rPr>
              <a:t>Annual renewals</a:t>
            </a:r>
            <a:r>
              <a:rPr lang="en-US" sz="1400" dirty="0">
                <a:latin typeface="Poppins" panose="00000500000000000000" pitchFamily="2" charset="0"/>
                <a:cs typeface="Poppins" panose="00000500000000000000" pitchFamily="2" charset="0"/>
              </a:rPr>
              <a:t>: Most certifications require periodic updates or recertification.</a:t>
            </a:r>
          </a:p>
          <a:p>
            <a:pPr lvl="1"/>
            <a:endParaRPr lang="en-US" sz="1400" b="1" dirty="0">
              <a:latin typeface="Poppins" panose="00000500000000000000" pitchFamily="2" charset="0"/>
              <a:cs typeface="Poppins" panose="00000500000000000000" pitchFamily="2" charset="0"/>
            </a:endParaRPr>
          </a:p>
          <a:p>
            <a:pPr lvl="1"/>
            <a:r>
              <a:rPr lang="en-US" sz="1400" b="1" dirty="0">
                <a:latin typeface="Poppins" panose="00000500000000000000" pitchFamily="2" charset="0"/>
                <a:cs typeface="Poppins" panose="00000500000000000000" pitchFamily="2" charset="0"/>
              </a:rPr>
              <a:t>Compliance audits</a:t>
            </a:r>
            <a:r>
              <a:rPr lang="en-US" sz="1400" dirty="0">
                <a:latin typeface="Poppins" panose="00000500000000000000" pitchFamily="2" charset="0"/>
                <a:cs typeface="Poppins" panose="00000500000000000000" pitchFamily="2" charset="0"/>
              </a:rPr>
              <a:t>: Be prepared for reviews to ensure the business remains eligible.</a:t>
            </a:r>
          </a:p>
          <a:p>
            <a:pPr lvl="1"/>
            <a:endParaRPr lang="en-US" sz="1400" b="1" dirty="0">
              <a:latin typeface="Poppins" panose="00000500000000000000" pitchFamily="2" charset="0"/>
              <a:cs typeface="Poppins" panose="00000500000000000000" pitchFamily="2" charset="0"/>
            </a:endParaRPr>
          </a:p>
          <a:p>
            <a:pPr lvl="1"/>
            <a:r>
              <a:rPr lang="en-US" sz="1400" b="1" dirty="0">
                <a:latin typeface="Poppins" panose="00000500000000000000" pitchFamily="2" charset="0"/>
                <a:cs typeface="Poppins" panose="00000500000000000000" pitchFamily="2" charset="0"/>
              </a:rPr>
              <a:t>Growth implications</a:t>
            </a:r>
            <a:r>
              <a:rPr lang="en-US" sz="1400" dirty="0">
                <a:latin typeface="Poppins" panose="00000500000000000000" pitchFamily="2" charset="0"/>
                <a:cs typeface="Poppins" panose="00000500000000000000" pitchFamily="2" charset="0"/>
              </a:rPr>
              <a:t>: Certifications may have revenue or size limits, so businesses should plan for growth that might impact eligibility.</a:t>
            </a:r>
          </a:p>
          <a:p>
            <a:endParaRPr lang="en-US" sz="1400" dirty="0">
              <a:latin typeface="Poppins" panose="00000500000000000000" pitchFamily="2" charset="0"/>
              <a:cs typeface="Poppins" panose="00000500000000000000" pitchFamily="2" charset="0"/>
            </a:endParaRPr>
          </a:p>
        </p:txBody>
      </p:sp>
    </p:spTree>
    <p:extLst>
      <p:ext uri="{BB962C8B-B14F-4D97-AF65-F5344CB8AC3E}">
        <p14:creationId xmlns:p14="http://schemas.microsoft.com/office/powerpoint/2010/main" val="36592843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F4E3C94-9D8A-29E5-02B9-4AE894ACF4B0}"/>
              </a:ext>
            </a:extLst>
          </p:cNvPr>
          <p:cNvSpPr txBox="1"/>
          <p:nvPr/>
        </p:nvSpPr>
        <p:spPr>
          <a:xfrm>
            <a:off x="187213" y="596545"/>
            <a:ext cx="8769573" cy="461665"/>
          </a:xfrm>
          <a:prstGeom prst="rect">
            <a:avLst/>
          </a:prstGeom>
          <a:noFill/>
        </p:spPr>
        <p:txBody>
          <a:bodyPr wrap="square" rtlCol="0">
            <a:spAutoFit/>
          </a:bodyPr>
          <a:lstStyle/>
          <a:p>
            <a:pPr algn="ctr"/>
            <a:r>
              <a:rPr lang="en-US" sz="2400" b="1" dirty="0">
                <a:latin typeface="Poppins" panose="00000500000000000000" pitchFamily="2" charset="0"/>
                <a:cs typeface="Poppins" panose="00000500000000000000" pitchFamily="2" charset="0"/>
              </a:rPr>
              <a:t>Certification considerations (part 3 of 3)</a:t>
            </a:r>
            <a:endParaRPr lang="en-US" sz="2000" dirty="0">
              <a:latin typeface="Poppins" panose="00000500000000000000" pitchFamily="2" charset="0"/>
              <a:cs typeface="Poppins" panose="00000500000000000000" pitchFamily="2" charset="0"/>
            </a:endParaRPr>
          </a:p>
        </p:txBody>
      </p:sp>
      <p:sp>
        <p:nvSpPr>
          <p:cNvPr id="4" name="TextBox 3">
            <a:extLst>
              <a:ext uri="{FF2B5EF4-FFF2-40B4-BE49-F238E27FC236}">
                <a16:creationId xmlns:a16="http://schemas.microsoft.com/office/drawing/2014/main" id="{CF819E95-7AB0-1963-423C-65CAD429FF7F}"/>
              </a:ext>
            </a:extLst>
          </p:cNvPr>
          <p:cNvSpPr txBox="1"/>
          <p:nvPr/>
        </p:nvSpPr>
        <p:spPr>
          <a:xfrm>
            <a:off x="0" y="0"/>
            <a:ext cx="9144000" cy="461665"/>
          </a:xfrm>
          <a:prstGeom prst="rect">
            <a:avLst/>
          </a:prstGeom>
          <a:gradFill flip="none" rotWithShape="1">
            <a:gsLst>
              <a:gs pos="90000">
                <a:srgbClr val="233973"/>
              </a:gs>
              <a:gs pos="28000">
                <a:srgbClr val="C1CA2F"/>
              </a:gs>
              <a:gs pos="50000">
                <a:srgbClr val="67ACBC"/>
              </a:gs>
              <a:gs pos="76000">
                <a:srgbClr val="558E8E">
                  <a:lumMod val="96000"/>
                  <a:lumOff val="4000"/>
                </a:srgbClr>
              </a:gs>
              <a:gs pos="0">
                <a:srgbClr val="F7AF21"/>
              </a:gs>
            </a:gsLst>
            <a:lin ang="0" scaled="1"/>
            <a:tileRect/>
          </a:gradFill>
        </p:spPr>
        <p:txBody>
          <a:bodyPr wrap="square" rtlCol="0">
            <a:spAutoFit/>
          </a:bodyPr>
          <a:lstStyle/>
          <a:p>
            <a:r>
              <a:rPr lang="en-US" sz="2400" b="1" dirty="0">
                <a:latin typeface="Poppins" panose="00000500000000000000" pitchFamily="2" charset="0"/>
                <a:cs typeface="Poppins" panose="00000500000000000000" pitchFamily="2" charset="0"/>
              </a:rPr>
              <a:t>REACH Hub </a:t>
            </a:r>
            <a:r>
              <a:rPr lang="en-US" sz="2400" dirty="0">
                <a:latin typeface="Poppins" panose="00000500000000000000" pitchFamily="2" charset="0"/>
                <a:cs typeface="Poppins" panose="00000500000000000000" pitchFamily="2" charset="0"/>
              </a:rPr>
              <a:t>| Making it official</a:t>
            </a:r>
          </a:p>
        </p:txBody>
      </p:sp>
      <p:sp>
        <p:nvSpPr>
          <p:cNvPr id="12" name="TextBox 11">
            <a:extLst>
              <a:ext uri="{FF2B5EF4-FFF2-40B4-BE49-F238E27FC236}">
                <a16:creationId xmlns:a16="http://schemas.microsoft.com/office/drawing/2014/main" id="{8FFA3650-B3C5-CB32-7061-72623AD6BF75}"/>
              </a:ext>
            </a:extLst>
          </p:cNvPr>
          <p:cNvSpPr txBox="1"/>
          <p:nvPr/>
        </p:nvSpPr>
        <p:spPr>
          <a:xfrm>
            <a:off x="299794" y="1309898"/>
            <a:ext cx="8544409" cy="4401205"/>
          </a:xfrm>
          <a:prstGeom prst="rect">
            <a:avLst/>
          </a:prstGeom>
          <a:noFill/>
        </p:spPr>
        <p:txBody>
          <a:bodyPr wrap="square">
            <a:spAutoFit/>
          </a:bodyPr>
          <a:lstStyle/>
          <a:p>
            <a:r>
              <a:rPr lang="en-US" sz="1400" b="1" dirty="0">
                <a:latin typeface="Poppins" panose="00000500000000000000" pitchFamily="2" charset="0"/>
                <a:cs typeface="Poppins" panose="00000500000000000000" pitchFamily="2" charset="0"/>
              </a:rPr>
              <a:t>4. Leverage certifications effectively</a:t>
            </a:r>
          </a:p>
          <a:p>
            <a:endParaRPr lang="en-US" sz="1400" b="1" dirty="0">
              <a:latin typeface="Poppins" panose="00000500000000000000" pitchFamily="2" charset="0"/>
              <a:cs typeface="Poppins" panose="00000500000000000000" pitchFamily="2" charset="0"/>
            </a:endParaRPr>
          </a:p>
          <a:p>
            <a:pPr lvl="1"/>
            <a:r>
              <a:rPr lang="en-US" sz="1400" b="1" dirty="0">
                <a:latin typeface="Poppins" panose="00000500000000000000" pitchFamily="2" charset="0"/>
                <a:cs typeface="Poppins" panose="00000500000000000000" pitchFamily="2" charset="0"/>
              </a:rPr>
              <a:t>Marketing Strategy: </a:t>
            </a:r>
            <a:r>
              <a:rPr lang="en-US" sz="1400" dirty="0">
                <a:latin typeface="Poppins" panose="00000500000000000000" pitchFamily="2" charset="0"/>
                <a:cs typeface="Poppins" panose="00000500000000000000" pitchFamily="2" charset="0"/>
              </a:rPr>
              <a:t>Promote certifications prominently on the business’s website, marketing materials, and proposals.</a:t>
            </a:r>
          </a:p>
          <a:p>
            <a:pPr lvl="1"/>
            <a:endParaRPr lang="en-US" sz="1400" b="1" dirty="0">
              <a:latin typeface="Poppins" panose="00000500000000000000" pitchFamily="2" charset="0"/>
              <a:cs typeface="Poppins" panose="00000500000000000000" pitchFamily="2" charset="0"/>
            </a:endParaRPr>
          </a:p>
          <a:p>
            <a:pPr lvl="1"/>
            <a:r>
              <a:rPr lang="en-US" sz="1400" b="1" dirty="0">
                <a:latin typeface="Poppins" panose="00000500000000000000" pitchFamily="2" charset="0"/>
                <a:cs typeface="Poppins" panose="00000500000000000000" pitchFamily="2" charset="0"/>
              </a:rPr>
              <a:t>Capability Statements: </a:t>
            </a:r>
            <a:r>
              <a:rPr lang="en-US" sz="1400" dirty="0">
                <a:latin typeface="Poppins" panose="00000500000000000000" pitchFamily="2" charset="0"/>
                <a:cs typeface="Poppins" panose="00000500000000000000" pitchFamily="2" charset="0"/>
              </a:rPr>
              <a:t>Develop a strong, concise capability statement highlighting the business’s certifications and expertise.</a:t>
            </a:r>
          </a:p>
          <a:p>
            <a:pPr lvl="1"/>
            <a:endParaRPr lang="en-US" sz="1400" b="1" dirty="0">
              <a:latin typeface="Poppins" panose="00000500000000000000" pitchFamily="2" charset="0"/>
              <a:cs typeface="Poppins" panose="00000500000000000000" pitchFamily="2" charset="0"/>
            </a:endParaRPr>
          </a:p>
          <a:p>
            <a:pPr lvl="1"/>
            <a:r>
              <a:rPr lang="en-US" sz="1400" b="1" dirty="0">
                <a:latin typeface="Poppins" panose="00000500000000000000" pitchFamily="2" charset="0"/>
                <a:cs typeface="Poppins" panose="00000500000000000000" pitchFamily="2" charset="0"/>
              </a:rPr>
              <a:t>Stay Engaged: </a:t>
            </a:r>
            <a:r>
              <a:rPr lang="en-US" sz="1400" dirty="0">
                <a:latin typeface="Poppins" panose="00000500000000000000" pitchFamily="2" charset="0"/>
                <a:cs typeface="Poppins" panose="00000500000000000000" pitchFamily="2" charset="0"/>
              </a:rPr>
              <a:t>Actively participate in match-making events, conferences, and training sessions offered through certification organizations.</a:t>
            </a:r>
          </a:p>
          <a:p>
            <a:pPr lvl="1"/>
            <a:endParaRPr lang="en-US" sz="1400" b="1" dirty="0">
              <a:latin typeface="Poppins" panose="00000500000000000000" pitchFamily="2" charset="0"/>
              <a:cs typeface="Poppins" panose="00000500000000000000" pitchFamily="2" charset="0"/>
            </a:endParaRPr>
          </a:p>
          <a:p>
            <a:pPr lvl="1"/>
            <a:r>
              <a:rPr lang="en-US" sz="1400" b="1" dirty="0">
                <a:latin typeface="Poppins" panose="00000500000000000000" pitchFamily="2" charset="0"/>
                <a:cs typeface="Poppins" panose="00000500000000000000" pitchFamily="2" charset="0"/>
              </a:rPr>
              <a:t>Network with agencies and corporations</a:t>
            </a:r>
            <a:r>
              <a:rPr lang="en-US" sz="1400" dirty="0">
                <a:latin typeface="Poppins" panose="00000500000000000000" pitchFamily="2" charset="0"/>
                <a:cs typeface="Poppins" panose="00000500000000000000" pitchFamily="2" charset="0"/>
              </a:rPr>
              <a:t>: Many organizations prefer to work with certified businesses they know.</a:t>
            </a:r>
          </a:p>
          <a:p>
            <a:pPr lvl="1"/>
            <a:endParaRPr lang="en-US" sz="1400" dirty="0">
              <a:latin typeface="Poppins" panose="00000500000000000000" pitchFamily="2" charset="0"/>
              <a:cs typeface="Poppins" panose="00000500000000000000" pitchFamily="2" charset="0"/>
            </a:endParaRPr>
          </a:p>
          <a:p>
            <a:pPr lvl="1"/>
            <a:r>
              <a:rPr lang="en-US" sz="1400" b="1" dirty="0">
                <a:latin typeface="Poppins" panose="00000500000000000000" pitchFamily="2" charset="0"/>
                <a:cs typeface="Poppins" panose="00000500000000000000" pitchFamily="2" charset="0"/>
              </a:rPr>
              <a:t>Join associations</a:t>
            </a:r>
            <a:r>
              <a:rPr lang="en-US" sz="1400" dirty="0">
                <a:latin typeface="Poppins" panose="00000500000000000000" pitchFamily="2" charset="0"/>
                <a:cs typeface="Poppins" panose="00000500000000000000" pitchFamily="2" charset="0"/>
              </a:rPr>
              <a:t>: Groups like the National Minority Supplier Development Council (NMSDC) or Women’s Business Enterprise National Council (WBENC) provide resources and advocacy.</a:t>
            </a:r>
          </a:p>
          <a:p>
            <a:pPr lvl="1"/>
            <a:endParaRPr lang="en-US" sz="1400" b="1" dirty="0">
              <a:latin typeface="Poppins" panose="00000500000000000000" pitchFamily="2" charset="0"/>
              <a:cs typeface="Poppins" panose="00000500000000000000" pitchFamily="2" charset="0"/>
            </a:endParaRPr>
          </a:p>
          <a:p>
            <a:pPr lvl="1"/>
            <a:r>
              <a:rPr lang="en-US" sz="1400" b="1" dirty="0">
                <a:latin typeface="Poppins" panose="00000500000000000000" pitchFamily="2" charset="0"/>
                <a:cs typeface="Poppins" panose="00000500000000000000" pitchFamily="2" charset="0"/>
              </a:rPr>
              <a:t>Seek mentorship</a:t>
            </a:r>
            <a:r>
              <a:rPr lang="en-US" sz="1400" dirty="0">
                <a:latin typeface="Poppins" panose="00000500000000000000" pitchFamily="2" charset="0"/>
                <a:cs typeface="Poppins" panose="00000500000000000000" pitchFamily="2" charset="0"/>
              </a:rPr>
              <a:t>: Partner with experienced certified businesses to navigate opportunities and challenges.</a:t>
            </a:r>
          </a:p>
        </p:txBody>
      </p:sp>
    </p:spTree>
    <p:extLst>
      <p:ext uri="{BB962C8B-B14F-4D97-AF65-F5344CB8AC3E}">
        <p14:creationId xmlns:p14="http://schemas.microsoft.com/office/powerpoint/2010/main" val="297803363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D7C877-0D99-764A-C2B3-BC054D7941E4}"/>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AECE846A-CF26-0F38-4959-503D630A537A}"/>
              </a:ext>
            </a:extLst>
          </p:cNvPr>
          <p:cNvSpPr txBox="1"/>
          <p:nvPr/>
        </p:nvSpPr>
        <p:spPr>
          <a:xfrm>
            <a:off x="187213" y="596545"/>
            <a:ext cx="8769573" cy="5958041"/>
          </a:xfrm>
          <a:prstGeom prst="rect">
            <a:avLst/>
          </a:prstGeom>
          <a:noFill/>
        </p:spPr>
        <p:txBody>
          <a:bodyPr wrap="square" rtlCol="0">
            <a:spAutoFit/>
          </a:bodyPr>
          <a:lstStyle/>
          <a:p>
            <a:pPr algn="ctr"/>
            <a:r>
              <a:rPr lang="en-US" sz="2400" b="1" dirty="0">
                <a:latin typeface="Poppins" panose="00000500000000000000" pitchFamily="2" charset="0"/>
                <a:cs typeface="Poppins" panose="00000500000000000000" pitchFamily="2" charset="0"/>
              </a:rPr>
              <a:t>Overview</a:t>
            </a:r>
            <a:endParaRPr lang="en-US" sz="2000" dirty="0">
              <a:latin typeface="Poppins" panose="00000500000000000000" pitchFamily="2" charset="0"/>
              <a:cs typeface="Poppins" panose="00000500000000000000" pitchFamily="2" charset="0"/>
            </a:endParaRPr>
          </a:p>
          <a:p>
            <a:pPr>
              <a:lnSpc>
                <a:spcPct val="150000"/>
              </a:lnSpc>
            </a:pPr>
            <a:endParaRPr lang="en-US" sz="2000" dirty="0">
              <a:latin typeface="Poppins" panose="00000500000000000000" pitchFamily="2" charset="0"/>
              <a:cs typeface="Poppins" panose="00000500000000000000" pitchFamily="2" charset="0"/>
            </a:endParaRPr>
          </a:p>
          <a:p>
            <a:pPr marL="514350" indent="-514350">
              <a:lnSpc>
                <a:spcPct val="150000"/>
              </a:lnSpc>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How do you officially start a business?</a:t>
            </a:r>
          </a:p>
          <a:p>
            <a:pPr marL="514350" indent="-514350">
              <a:lnSpc>
                <a:spcPct val="150000"/>
              </a:lnSpc>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What types of business structures are there?</a:t>
            </a:r>
          </a:p>
          <a:p>
            <a:pPr marL="514350" indent="-514350">
              <a:lnSpc>
                <a:spcPct val="150000"/>
              </a:lnSpc>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Considerations for popular options</a:t>
            </a:r>
          </a:p>
          <a:p>
            <a:pPr marL="514350" indent="-514350">
              <a:lnSpc>
                <a:spcPct val="150000"/>
              </a:lnSpc>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Paperwork for popular options</a:t>
            </a:r>
          </a:p>
          <a:p>
            <a:pPr marL="514350" indent="-514350">
              <a:lnSpc>
                <a:spcPct val="150000"/>
              </a:lnSpc>
              <a:buFontTx/>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Registering your business and licenses/permits</a:t>
            </a:r>
          </a:p>
          <a:p>
            <a:pPr marL="514350" indent="-514350">
              <a:lnSpc>
                <a:spcPct val="150000"/>
              </a:lnSpc>
              <a:buFontTx/>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Examples of registration/licensing/certification</a:t>
            </a:r>
          </a:p>
          <a:p>
            <a:pPr marL="514350" indent="-514350">
              <a:lnSpc>
                <a:spcPct val="150000"/>
              </a:lnSpc>
              <a:buFontTx/>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Certifications</a:t>
            </a:r>
          </a:p>
          <a:p>
            <a:pPr marL="514350" indent="-514350">
              <a:lnSpc>
                <a:spcPct val="150000"/>
              </a:lnSpc>
              <a:buFontTx/>
              <a:buAutoNum type="arabicPeriod"/>
            </a:pPr>
            <a:r>
              <a:rPr lang="en-US" sz="2000" dirty="0">
                <a:latin typeface="Poppins" panose="00000500000000000000" pitchFamily="2" charset="0"/>
                <a:cs typeface="Poppins" panose="00000500000000000000" pitchFamily="2" charset="0"/>
              </a:rPr>
              <a:t>Working with attorneys</a:t>
            </a:r>
          </a:p>
          <a:p>
            <a:pPr marL="514350" indent="-514350">
              <a:lnSpc>
                <a:spcPct val="150000"/>
              </a:lnSpc>
              <a:buFontTx/>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Establishing a banking relationship</a:t>
            </a:r>
          </a:p>
          <a:p>
            <a:pPr marL="514350" indent="-514350">
              <a:lnSpc>
                <a:spcPct val="150000"/>
              </a:lnSpc>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Summary</a:t>
            </a:r>
          </a:p>
          <a:p>
            <a:pPr marL="514350" indent="-514350">
              <a:lnSpc>
                <a:spcPct val="150000"/>
              </a:lnSpc>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What’s next</a:t>
            </a:r>
          </a:p>
        </p:txBody>
      </p:sp>
      <p:sp>
        <p:nvSpPr>
          <p:cNvPr id="4" name="TextBox 3">
            <a:extLst>
              <a:ext uri="{FF2B5EF4-FFF2-40B4-BE49-F238E27FC236}">
                <a16:creationId xmlns:a16="http://schemas.microsoft.com/office/drawing/2014/main" id="{5919827B-46C6-802F-5ED6-0D0B51FB30FA}"/>
              </a:ext>
            </a:extLst>
          </p:cNvPr>
          <p:cNvSpPr txBox="1"/>
          <p:nvPr/>
        </p:nvSpPr>
        <p:spPr>
          <a:xfrm>
            <a:off x="0" y="0"/>
            <a:ext cx="9144000" cy="461665"/>
          </a:xfrm>
          <a:prstGeom prst="rect">
            <a:avLst/>
          </a:prstGeom>
          <a:gradFill flip="none" rotWithShape="1">
            <a:gsLst>
              <a:gs pos="90000">
                <a:srgbClr val="233973"/>
              </a:gs>
              <a:gs pos="28000">
                <a:srgbClr val="C1CA2F"/>
              </a:gs>
              <a:gs pos="50000">
                <a:srgbClr val="67ACBC"/>
              </a:gs>
              <a:gs pos="76000">
                <a:srgbClr val="558E8E">
                  <a:lumMod val="96000"/>
                  <a:lumOff val="4000"/>
                </a:srgbClr>
              </a:gs>
              <a:gs pos="0">
                <a:srgbClr val="F7AF21"/>
              </a:gs>
            </a:gsLst>
            <a:lin ang="0" scaled="1"/>
            <a:tileRect/>
          </a:gradFill>
        </p:spPr>
        <p:txBody>
          <a:bodyPr wrap="square" rtlCol="0">
            <a:spAutoFit/>
          </a:bodyPr>
          <a:lstStyle/>
          <a:p>
            <a:r>
              <a:rPr lang="en-US" sz="2400" b="1" dirty="0">
                <a:latin typeface="Poppins" panose="00000500000000000000" pitchFamily="2" charset="0"/>
                <a:cs typeface="Poppins" panose="00000500000000000000" pitchFamily="2" charset="0"/>
              </a:rPr>
              <a:t>REACH Hub </a:t>
            </a:r>
            <a:r>
              <a:rPr lang="en-US" sz="2400" dirty="0">
                <a:latin typeface="Poppins" panose="00000500000000000000" pitchFamily="2" charset="0"/>
                <a:cs typeface="Poppins" panose="00000500000000000000" pitchFamily="2" charset="0"/>
              </a:rPr>
              <a:t>| Making it official</a:t>
            </a:r>
          </a:p>
        </p:txBody>
      </p:sp>
    </p:spTree>
    <p:extLst>
      <p:ext uri="{BB962C8B-B14F-4D97-AF65-F5344CB8AC3E}">
        <p14:creationId xmlns:p14="http://schemas.microsoft.com/office/powerpoint/2010/main" val="87313312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F4E3C94-9D8A-29E5-02B9-4AE894ACF4B0}"/>
              </a:ext>
            </a:extLst>
          </p:cNvPr>
          <p:cNvSpPr txBox="1"/>
          <p:nvPr/>
        </p:nvSpPr>
        <p:spPr>
          <a:xfrm>
            <a:off x="187213" y="784660"/>
            <a:ext cx="8769573" cy="461665"/>
          </a:xfrm>
          <a:prstGeom prst="rect">
            <a:avLst/>
          </a:prstGeom>
          <a:noFill/>
        </p:spPr>
        <p:txBody>
          <a:bodyPr wrap="square" rtlCol="0">
            <a:spAutoFit/>
          </a:bodyPr>
          <a:lstStyle/>
          <a:p>
            <a:pPr algn="ctr"/>
            <a:r>
              <a:rPr lang="en-US" sz="2400" b="1" dirty="0">
                <a:latin typeface="Poppins" panose="00000500000000000000" pitchFamily="2" charset="0"/>
                <a:cs typeface="Poppins" panose="00000500000000000000" pitchFamily="2" charset="0"/>
              </a:rPr>
              <a:t>Should I use an attorney?</a:t>
            </a:r>
          </a:p>
        </p:txBody>
      </p:sp>
      <p:sp>
        <p:nvSpPr>
          <p:cNvPr id="3" name="TextBox 2">
            <a:extLst>
              <a:ext uri="{FF2B5EF4-FFF2-40B4-BE49-F238E27FC236}">
                <a16:creationId xmlns:a16="http://schemas.microsoft.com/office/drawing/2014/main" id="{FCC2D0AF-4E9E-9252-30CD-F568D1CC2471}"/>
              </a:ext>
            </a:extLst>
          </p:cNvPr>
          <p:cNvSpPr txBox="1"/>
          <p:nvPr/>
        </p:nvSpPr>
        <p:spPr>
          <a:xfrm>
            <a:off x="0" y="0"/>
            <a:ext cx="9144000" cy="461665"/>
          </a:xfrm>
          <a:prstGeom prst="rect">
            <a:avLst/>
          </a:prstGeom>
          <a:gradFill flip="none" rotWithShape="1">
            <a:gsLst>
              <a:gs pos="90000">
                <a:srgbClr val="233973"/>
              </a:gs>
              <a:gs pos="28000">
                <a:srgbClr val="C1CA2F"/>
              </a:gs>
              <a:gs pos="50000">
                <a:srgbClr val="67ACBC"/>
              </a:gs>
              <a:gs pos="76000">
                <a:srgbClr val="558E8E">
                  <a:lumMod val="96000"/>
                  <a:lumOff val="4000"/>
                </a:srgbClr>
              </a:gs>
              <a:gs pos="0">
                <a:srgbClr val="F7AF21"/>
              </a:gs>
            </a:gsLst>
            <a:lin ang="0" scaled="1"/>
            <a:tileRect/>
          </a:gradFill>
        </p:spPr>
        <p:txBody>
          <a:bodyPr wrap="square" rtlCol="0">
            <a:spAutoFit/>
          </a:bodyPr>
          <a:lstStyle/>
          <a:p>
            <a:r>
              <a:rPr lang="en-US" sz="2400" b="1" dirty="0">
                <a:latin typeface="Poppins" panose="00000500000000000000" pitchFamily="2" charset="0"/>
                <a:cs typeface="Poppins" panose="00000500000000000000" pitchFamily="2" charset="0"/>
              </a:rPr>
              <a:t>REACH Hub </a:t>
            </a:r>
            <a:r>
              <a:rPr lang="en-US" sz="2400" dirty="0">
                <a:latin typeface="Poppins" panose="00000500000000000000" pitchFamily="2" charset="0"/>
                <a:cs typeface="Poppins" panose="00000500000000000000" pitchFamily="2" charset="0"/>
              </a:rPr>
              <a:t>| Making it official</a:t>
            </a:r>
          </a:p>
        </p:txBody>
      </p:sp>
      <p:sp>
        <p:nvSpPr>
          <p:cNvPr id="4" name="TextBox 3">
            <a:extLst>
              <a:ext uri="{FF2B5EF4-FFF2-40B4-BE49-F238E27FC236}">
                <a16:creationId xmlns:a16="http://schemas.microsoft.com/office/drawing/2014/main" id="{6F47006E-680E-2EE0-23D6-9C2E248BE9B2}"/>
              </a:ext>
            </a:extLst>
          </p:cNvPr>
          <p:cNvSpPr txBox="1"/>
          <p:nvPr/>
        </p:nvSpPr>
        <p:spPr>
          <a:xfrm>
            <a:off x="307340" y="1410694"/>
            <a:ext cx="8649447" cy="1323439"/>
          </a:xfrm>
          <a:prstGeom prst="rect">
            <a:avLst/>
          </a:prstGeom>
          <a:noFill/>
        </p:spPr>
        <p:txBody>
          <a:bodyPr wrap="square">
            <a:spAutoFit/>
          </a:bodyPr>
          <a:lstStyle/>
          <a:p>
            <a:pPr algn="ctr"/>
            <a:r>
              <a:rPr lang="en-US" sz="2000" dirty="0"/>
              <a:t>Involving attorneys in registration, decisions, and contracts is often a wise decision. However, as a small business owner with limited funds, you need to decide as to when to utilize an attorney since their services can be quite costly.  </a:t>
            </a:r>
          </a:p>
        </p:txBody>
      </p:sp>
      <p:sp>
        <p:nvSpPr>
          <p:cNvPr id="5" name="TextBox 4">
            <a:extLst>
              <a:ext uri="{FF2B5EF4-FFF2-40B4-BE49-F238E27FC236}">
                <a16:creationId xmlns:a16="http://schemas.microsoft.com/office/drawing/2014/main" id="{43E4A59C-752E-BA90-6AB7-BCA469620390}"/>
              </a:ext>
            </a:extLst>
          </p:cNvPr>
          <p:cNvSpPr txBox="1"/>
          <p:nvPr/>
        </p:nvSpPr>
        <p:spPr>
          <a:xfrm>
            <a:off x="420981" y="2980185"/>
            <a:ext cx="7966275" cy="2862322"/>
          </a:xfrm>
          <a:prstGeom prst="rect">
            <a:avLst/>
          </a:prstGeom>
          <a:noFill/>
        </p:spPr>
        <p:txBody>
          <a:bodyPr wrap="square">
            <a:spAutoFit/>
          </a:bodyPr>
          <a:lstStyle/>
          <a:p>
            <a:pPr algn="ctr"/>
            <a:r>
              <a:rPr lang="en-US" sz="2000" b="1" dirty="0">
                <a:latin typeface="Poppins" panose="00000500000000000000" pitchFamily="2" charset="0"/>
                <a:cs typeface="Poppins" panose="00000500000000000000" pitchFamily="2" charset="0"/>
              </a:rPr>
              <a:t>Below and in subsequent slides, we outline how best and when to use attorneys, and what attorneys to use, specifically, we cover:</a:t>
            </a:r>
          </a:p>
          <a:p>
            <a:pPr algn="ctr"/>
            <a:endParaRPr lang="en-US" sz="2000" dirty="0">
              <a:latin typeface="Poppins" panose="00000500000000000000" pitchFamily="2" charset="0"/>
              <a:cs typeface="Poppins" panose="00000500000000000000" pitchFamily="2" charset="0"/>
            </a:endParaRPr>
          </a:p>
          <a:p>
            <a:pPr marL="457200" indent="-457200" algn="ctr">
              <a:buAutoNum type="arabicPeriod"/>
            </a:pPr>
            <a:r>
              <a:rPr lang="en-US" sz="2000" dirty="0">
                <a:latin typeface="Poppins" panose="00000500000000000000" pitchFamily="2" charset="0"/>
                <a:cs typeface="Poppins" panose="00000500000000000000" pitchFamily="2" charset="0"/>
              </a:rPr>
              <a:t>When to utilize an attorney</a:t>
            </a:r>
          </a:p>
          <a:p>
            <a:pPr marL="457200" indent="-457200" algn="ctr">
              <a:buAutoNum type="arabicPeriod"/>
            </a:pPr>
            <a:endParaRPr lang="en-US" sz="2000" dirty="0">
              <a:latin typeface="Poppins" panose="00000500000000000000" pitchFamily="2" charset="0"/>
              <a:cs typeface="Poppins" panose="00000500000000000000" pitchFamily="2" charset="0"/>
            </a:endParaRPr>
          </a:p>
          <a:p>
            <a:pPr marL="457200" indent="-457200" algn="ctr">
              <a:buAutoNum type="arabicPeriod"/>
            </a:pPr>
            <a:r>
              <a:rPr lang="en-US" sz="2000" dirty="0">
                <a:latin typeface="Poppins" panose="00000500000000000000" pitchFamily="2" charset="0"/>
                <a:cs typeface="Poppins" panose="00000500000000000000" pitchFamily="2" charset="0"/>
              </a:rPr>
              <a:t>Identifying a good attorney</a:t>
            </a:r>
          </a:p>
          <a:p>
            <a:pPr marL="457200" indent="-457200" algn="ctr">
              <a:buAutoNum type="arabicPeriod"/>
            </a:pPr>
            <a:endParaRPr lang="en-US" sz="2000" dirty="0">
              <a:latin typeface="Poppins" panose="00000500000000000000" pitchFamily="2" charset="0"/>
              <a:cs typeface="Poppins" panose="00000500000000000000" pitchFamily="2" charset="0"/>
            </a:endParaRPr>
          </a:p>
          <a:p>
            <a:pPr marL="457200" indent="-457200" algn="ctr">
              <a:buAutoNum type="arabicPeriod"/>
            </a:pPr>
            <a:r>
              <a:rPr lang="en-US" sz="2000" dirty="0">
                <a:latin typeface="Poppins" panose="00000500000000000000" pitchFamily="2" charset="0"/>
                <a:cs typeface="Poppins" panose="00000500000000000000" pitchFamily="2" charset="0"/>
              </a:rPr>
              <a:t>Ideas for reducing legal costs</a:t>
            </a:r>
          </a:p>
        </p:txBody>
      </p:sp>
    </p:spTree>
    <p:extLst>
      <p:ext uri="{BB962C8B-B14F-4D97-AF65-F5344CB8AC3E}">
        <p14:creationId xmlns:p14="http://schemas.microsoft.com/office/powerpoint/2010/main" val="280837260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F4E3C94-9D8A-29E5-02B9-4AE894ACF4B0}"/>
              </a:ext>
            </a:extLst>
          </p:cNvPr>
          <p:cNvSpPr txBox="1"/>
          <p:nvPr/>
        </p:nvSpPr>
        <p:spPr>
          <a:xfrm>
            <a:off x="187214" y="553828"/>
            <a:ext cx="8769573" cy="461665"/>
          </a:xfrm>
          <a:prstGeom prst="rect">
            <a:avLst/>
          </a:prstGeom>
          <a:noFill/>
        </p:spPr>
        <p:txBody>
          <a:bodyPr wrap="square" rtlCol="0">
            <a:spAutoFit/>
          </a:bodyPr>
          <a:lstStyle/>
          <a:p>
            <a:pPr algn="ctr"/>
            <a:r>
              <a:rPr lang="en-US" sz="2400" b="1" dirty="0">
                <a:latin typeface="Poppins" panose="00000500000000000000" pitchFamily="2" charset="0"/>
                <a:cs typeface="Poppins" panose="00000500000000000000" pitchFamily="2" charset="0"/>
              </a:rPr>
              <a:t>When to use an attorney</a:t>
            </a:r>
          </a:p>
        </p:txBody>
      </p:sp>
      <p:sp>
        <p:nvSpPr>
          <p:cNvPr id="7" name="TextBox 6">
            <a:extLst>
              <a:ext uri="{FF2B5EF4-FFF2-40B4-BE49-F238E27FC236}">
                <a16:creationId xmlns:a16="http://schemas.microsoft.com/office/drawing/2014/main" id="{AA2F4690-9B2D-11E5-15C4-2CD9DC658A91}"/>
              </a:ext>
            </a:extLst>
          </p:cNvPr>
          <p:cNvSpPr txBox="1"/>
          <p:nvPr/>
        </p:nvSpPr>
        <p:spPr>
          <a:xfrm>
            <a:off x="749300" y="1015493"/>
            <a:ext cx="7645400" cy="338554"/>
          </a:xfrm>
          <a:prstGeom prst="rect">
            <a:avLst/>
          </a:prstGeom>
          <a:noFill/>
        </p:spPr>
        <p:txBody>
          <a:bodyPr wrap="square">
            <a:spAutoFit/>
          </a:bodyPr>
          <a:lstStyle/>
          <a:p>
            <a:pPr algn="ctr"/>
            <a:r>
              <a:rPr lang="en-US" sz="1600">
                <a:latin typeface="Poppins" panose="00000500000000000000" pitchFamily="2" charset="0"/>
                <a:cs typeface="Poppins" panose="00000500000000000000" pitchFamily="2" charset="0"/>
              </a:rPr>
              <a:t>You should certainly consider hiring an attorney in the following </a:t>
            </a:r>
            <a:endParaRPr lang="en-US" sz="1600" dirty="0">
              <a:latin typeface="Poppins" panose="00000500000000000000" pitchFamily="2" charset="0"/>
              <a:cs typeface="Poppins" panose="00000500000000000000" pitchFamily="2" charset="0"/>
            </a:endParaRPr>
          </a:p>
        </p:txBody>
      </p:sp>
      <p:sp>
        <p:nvSpPr>
          <p:cNvPr id="5" name="TextBox 4">
            <a:extLst>
              <a:ext uri="{FF2B5EF4-FFF2-40B4-BE49-F238E27FC236}">
                <a16:creationId xmlns:a16="http://schemas.microsoft.com/office/drawing/2014/main" id="{C9ED5D82-AE9A-615D-5EC1-01782EF80B6A}"/>
              </a:ext>
            </a:extLst>
          </p:cNvPr>
          <p:cNvSpPr txBox="1"/>
          <p:nvPr/>
        </p:nvSpPr>
        <p:spPr>
          <a:xfrm>
            <a:off x="749300" y="1742499"/>
            <a:ext cx="7645400" cy="4308872"/>
          </a:xfrm>
          <a:prstGeom prst="rect">
            <a:avLst/>
          </a:prstGeom>
          <a:noFill/>
        </p:spPr>
        <p:txBody>
          <a:bodyPr wrap="square">
            <a:spAutoFit/>
          </a:bodyPr>
          <a:lstStyle/>
          <a:p>
            <a:pPr marL="342900" indent="-342900">
              <a:spcBef>
                <a:spcPts val="1200"/>
              </a:spcBef>
              <a:buSzPct val="120000"/>
              <a:buFont typeface="Arial" panose="020B0604020202020204" pitchFamily="34" charset="0"/>
              <a:buChar char="•"/>
            </a:pPr>
            <a:r>
              <a:rPr lang="en-US" sz="1600" b="1" dirty="0">
                <a:latin typeface="Poppins" panose="00000500000000000000" pitchFamily="2" charset="0"/>
                <a:cs typeface="Poppins" panose="00000500000000000000" pitchFamily="2" charset="0"/>
              </a:rPr>
              <a:t>IP Creation/Acquisition/Licensing: </a:t>
            </a:r>
            <a:r>
              <a:rPr lang="en-US" sz="1600" dirty="0">
                <a:latin typeface="Poppins" panose="00000500000000000000" pitchFamily="2" charset="0"/>
                <a:cs typeface="Poppins" panose="00000500000000000000" pitchFamily="2" charset="0"/>
              </a:rPr>
              <a:t>Attorney should be involved whenever significant IP or technology is developed.</a:t>
            </a:r>
          </a:p>
          <a:p>
            <a:pPr marL="342900" indent="-342900">
              <a:spcBef>
                <a:spcPts val="1200"/>
              </a:spcBef>
              <a:buSzPct val="120000"/>
              <a:buFont typeface="Arial" panose="020B0604020202020204" pitchFamily="34" charset="0"/>
              <a:buChar char="•"/>
            </a:pPr>
            <a:r>
              <a:rPr lang="en-US" sz="1600" b="1" dirty="0">
                <a:latin typeface="Poppins" panose="00000500000000000000" pitchFamily="2" charset="0"/>
                <a:cs typeface="Poppins" panose="00000500000000000000" pitchFamily="2" charset="0"/>
              </a:rPr>
              <a:t>Custom or Complex Agreements</a:t>
            </a:r>
            <a:r>
              <a:rPr lang="en-US" sz="1600" dirty="0">
                <a:latin typeface="Poppins" panose="00000500000000000000" pitchFamily="2" charset="0"/>
                <a:cs typeface="Poppins" panose="00000500000000000000" pitchFamily="2" charset="0"/>
              </a:rPr>
              <a:t>: If the contract involves complex terms, an attorney ensures all nuances are covered.</a:t>
            </a:r>
          </a:p>
          <a:p>
            <a:pPr marL="342900" indent="-342900">
              <a:spcBef>
                <a:spcPts val="1200"/>
              </a:spcBef>
              <a:buSzPct val="120000"/>
              <a:buFont typeface="Arial" panose="020B0604020202020204" pitchFamily="34" charset="0"/>
              <a:buChar char="•"/>
            </a:pPr>
            <a:r>
              <a:rPr lang="en-US" sz="1600" b="1" dirty="0">
                <a:latin typeface="Poppins" panose="00000500000000000000" pitchFamily="2" charset="0"/>
                <a:cs typeface="Poppins" panose="00000500000000000000" pitchFamily="2" charset="0"/>
              </a:rPr>
              <a:t>High-Stakes Contracts</a:t>
            </a:r>
            <a:r>
              <a:rPr lang="en-US" sz="1600" dirty="0">
                <a:latin typeface="Poppins" panose="00000500000000000000" pitchFamily="2" charset="0"/>
                <a:cs typeface="Poppins" panose="00000500000000000000" pitchFamily="2" charset="0"/>
              </a:rPr>
              <a:t>: For agreements with significant financial or legal implications, such as loan agreements or equity-based contracts.</a:t>
            </a:r>
          </a:p>
          <a:p>
            <a:pPr marL="342900" indent="-342900">
              <a:spcBef>
                <a:spcPts val="1200"/>
              </a:spcBef>
              <a:buSzPct val="120000"/>
              <a:buFont typeface="Arial" panose="020B0604020202020204" pitchFamily="34" charset="0"/>
              <a:buChar char="•"/>
            </a:pPr>
            <a:r>
              <a:rPr lang="en-US" sz="1600" b="1" dirty="0">
                <a:latin typeface="Poppins" panose="00000500000000000000" pitchFamily="2" charset="0"/>
                <a:cs typeface="Poppins" panose="00000500000000000000" pitchFamily="2" charset="0"/>
              </a:rPr>
              <a:t>Regulatory Compliance</a:t>
            </a:r>
            <a:r>
              <a:rPr lang="en-US" sz="1600" dirty="0">
                <a:latin typeface="Poppins" panose="00000500000000000000" pitchFamily="2" charset="0"/>
                <a:cs typeface="Poppins" panose="00000500000000000000" pitchFamily="2" charset="0"/>
              </a:rPr>
              <a:t>: When your contract involves sensitive areas like data privacy, legal expertise ensures compliance with regulations.</a:t>
            </a:r>
          </a:p>
          <a:p>
            <a:pPr marL="342900" indent="-342900">
              <a:spcBef>
                <a:spcPts val="1200"/>
              </a:spcBef>
              <a:buSzPct val="120000"/>
              <a:buFont typeface="Arial" panose="020B0604020202020204" pitchFamily="34" charset="0"/>
              <a:buChar char="•"/>
            </a:pPr>
            <a:r>
              <a:rPr lang="en-US" sz="1600" b="1" dirty="0">
                <a:latin typeface="Poppins" panose="00000500000000000000" pitchFamily="2" charset="0"/>
                <a:cs typeface="Poppins" panose="00000500000000000000" pitchFamily="2" charset="0"/>
              </a:rPr>
              <a:t>Dispute-Prone Areas</a:t>
            </a:r>
            <a:r>
              <a:rPr lang="en-US" sz="1600" dirty="0">
                <a:latin typeface="Poppins" panose="00000500000000000000" pitchFamily="2" charset="0"/>
                <a:cs typeface="Poppins" panose="00000500000000000000" pitchFamily="2" charset="0"/>
              </a:rPr>
              <a:t>: Contracts that have a high likelihood of disputes, such as employment or distribution agreements.</a:t>
            </a:r>
          </a:p>
          <a:p>
            <a:pPr marL="342900" indent="-342900">
              <a:spcBef>
                <a:spcPts val="1200"/>
              </a:spcBef>
              <a:buSzPct val="120000"/>
              <a:buFont typeface="Arial" panose="020B0604020202020204" pitchFamily="34" charset="0"/>
              <a:buChar char="•"/>
            </a:pPr>
            <a:r>
              <a:rPr lang="en-US" sz="1600" b="1" dirty="0">
                <a:latin typeface="Poppins" panose="00000500000000000000" pitchFamily="2" charset="0"/>
                <a:cs typeface="Poppins" panose="00000500000000000000" pitchFamily="2" charset="0"/>
              </a:rPr>
              <a:t>Tailoring to Jurisdiction</a:t>
            </a:r>
            <a:r>
              <a:rPr lang="en-US" sz="1600" dirty="0">
                <a:latin typeface="Poppins" panose="00000500000000000000" pitchFamily="2" charset="0"/>
                <a:cs typeface="Poppins" panose="00000500000000000000" pitchFamily="2" charset="0"/>
              </a:rPr>
              <a:t>: Legal requirements vary by jurisdiction. An attorney ensures your contract adheres to local laws.</a:t>
            </a:r>
          </a:p>
          <a:p>
            <a:pPr marL="342900" indent="-342900">
              <a:buSzPct val="120000"/>
              <a:buFont typeface="Arial" panose="020B0604020202020204" pitchFamily="34" charset="0"/>
              <a:buChar char="•"/>
            </a:pPr>
            <a:endParaRPr lang="en-US" sz="1600" dirty="0">
              <a:latin typeface="Poppins" panose="00000500000000000000" pitchFamily="2" charset="0"/>
              <a:cs typeface="Poppins" panose="00000500000000000000" pitchFamily="2" charset="0"/>
            </a:endParaRPr>
          </a:p>
        </p:txBody>
      </p:sp>
      <p:sp>
        <p:nvSpPr>
          <p:cNvPr id="4" name="TextBox 3">
            <a:extLst>
              <a:ext uri="{FF2B5EF4-FFF2-40B4-BE49-F238E27FC236}">
                <a16:creationId xmlns:a16="http://schemas.microsoft.com/office/drawing/2014/main" id="{21118531-CBF3-2F12-E7E2-0EEE4FB65F0E}"/>
              </a:ext>
            </a:extLst>
          </p:cNvPr>
          <p:cNvSpPr txBox="1"/>
          <p:nvPr/>
        </p:nvSpPr>
        <p:spPr>
          <a:xfrm>
            <a:off x="0" y="0"/>
            <a:ext cx="9144000" cy="461665"/>
          </a:xfrm>
          <a:prstGeom prst="rect">
            <a:avLst/>
          </a:prstGeom>
          <a:gradFill flip="none" rotWithShape="1">
            <a:gsLst>
              <a:gs pos="90000">
                <a:srgbClr val="233973"/>
              </a:gs>
              <a:gs pos="28000">
                <a:srgbClr val="C1CA2F"/>
              </a:gs>
              <a:gs pos="50000">
                <a:srgbClr val="67ACBC"/>
              </a:gs>
              <a:gs pos="76000">
                <a:srgbClr val="558E8E">
                  <a:lumMod val="96000"/>
                  <a:lumOff val="4000"/>
                </a:srgbClr>
              </a:gs>
              <a:gs pos="0">
                <a:srgbClr val="F7AF21"/>
              </a:gs>
            </a:gsLst>
            <a:lin ang="0" scaled="1"/>
            <a:tileRect/>
          </a:gradFill>
        </p:spPr>
        <p:txBody>
          <a:bodyPr wrap="square" rtlCol="0">
            <a:spAutoFit/>
          </a:bodyPr>
          <a:lstStyle/>
          <a:p>
            <a:r>
              <a:rPr lang="en-US" sz="2400" b="1" dirty="0">
                <a:latin typeface="Poppins" panose="00000500000000000000" pitchFamily="2" charset="0"/>
                <a:cs typeface="Poppins" panose="00000500000000000000" pitchFamily="2" charset="0"/>
              </a:rPr>
              <a:t>REACH Hub </a:t>
            </a:r>
            <a:r>
              <a:rPr lang="en-US" sz="2400" dirty="0">
                <a:latin typeface="Poppins" panose="00000500000000000000" pitchFamily="2" charset="0"/>
                <a:cs typeface="Poppins" panose="00000500000000000000" pitchFamily="2" charset="0"/>
              </a:rPr>
              <a:t>| Making it official</a:t>
            </a:r>
          </a:p>
        </p:txBody>
      </p:sp>
    </p:spTree>
    <p:extLst>
      <p:ext uri="{BB962C8B-B14F-4D97-AF65-F5344CB8AC3E}">
        <p14:creationId xmlns:p14="http://schemas.microsoft.com/office/powerpoint/2010/main" val="190292025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F4E3C94-9D8A-29E5-02B9-4AE894ACF4B0}"/>
              </a:ext>
            </a:extLst>
          </p:cNvPr>
          <p:cNvSpPr txBox="1"/>
          <p:nvPr/>
        </p:nvSpPr>
        <p:spPr>
          <a:xfrm>
            <a:off x="187214" y="553828"/>
            <a:ext cx="8769573" cy="461665"/>
          </a:xfrm>
          <a:prstGeom prst="rect">
            <a:avLst/>
          </a:prstGeom>
          <a:noFill/>
        </p:spPr>
        <p:txBody>
          <a:bodyPr wrap="square" rtlCol="0">
            <a:spAutoFit/>
          </a:bodyPr>
          <a:lstStyle/>
          <a:p>
            <a:pPr algn="ctr"/>
            <a:r>
              <a:rPr lang="en-US" sz="2400" b="1" dirty="0">
                <a:latin typeface="Poppins" panose="00000500000000000000" pitchFamily="2" charset="0"/>
                <a:cs typeface="Poppins" panose="00000500000000000000" pitchFamily="2" charset="0"/>
              </a:rPr>
              <a:t>Identifying good attorneys (part 1 of 2)</a:t>
            </a:r>
          </a:p>
        </p:txBody>
      </p:sp>
      <p:sp>
        <p:nvSpPr>
          <p:cNvPr id="7" name="TextBox 6">
            <a:extLst>
              <a:ext uri="{FF2B5EF4-FFF2-40B4-BE49-F238E27FC236}">
                <a16:creationId xmlns:a16="http://schemas.microsoft.com/office/drawing/2014/main" id="{AA2F4690-9B2D-11E5-15C4-2CD9DC658A91}"/>
              </a:ext>
            </a:extLst>
          </p:cNvPr>
          <p:cNvSpPr txBox="1"/>
          <p:nvPr/>
        </p:nvSpPr>
        <p:spPr>
          <a:xfrm>
            <a:off x="749300" y="1015493"/>
            <a:ext cx="7645400" cy="923330"/>
          </a:xfrm>
          <a:prstGeom prst="rect">
            <a:avLst/>
          </a:prstGeom>
          <a:noFill/>
        </p:spPr>
        <p:txBody>
          <a:bodyPr wrap="square">
            <a:spAutoFit/>
          </a:bodyPr>
          <a:lstStyle/>
          <a:p>
            <a:pPr algn="ctr"/>
            <a:r>
              <a:rPr lang="en-US" dirty="0">
                <a:latin typeface="Poppins" panose="00000500000000000000" pitchFamily="2" charset="0"/>
                <a:cs typeface="Poppins" panose="00000500000000000000" pitchFamily="2" charset="0"/>
              </a:rPr>
              <a:t>Based upon the factors mentioned on the previous slide, be sure to use the following resources/techniques to find the attorney that is right for you:</a:t>
            </a:r>
          </a:p>
        </p:txBody>
      </p:sp>
      <p:sp>
        <p:nvSpPr>
          <p:cNvPr id="5" name="TextBox 4">
            <a:extLst>
              <a:ext uri="{FF2B5EF4-FFF2-40B4-BE49-F238E27FC236}">
                <a16:creationId xmlns:a16="http://schemas.microsoft.com/office/drawing/2014/main" id="{35844193-ABD7-7102-54E7-97CA1FA0EB79}"/>
              </a:ext>
            </a:extLst>
          </p:cNvPr>
          <p:cNvSpPr txBox="1"/>
          <p:nvPr/>
        </p:nvSpPr>
        <p:spPr>
          <a:xfrm>
            <a:off x="357571" y="1938823"/>
            <a:ext cx="8599215" cy="3847207"/>
          </a:xfrm>
          <a:prstGeom prst="rect">
            <a:avLst/>
          </a:prstGeom>
          <a:noFill/>
        </p:spPr>
        <p:txBody>
          <a:bodyPr wrap="square">
            <a:spAutoFit/>
          </a:bodyPr>
          <a:lstStyle/>
          <a:p>
            <a:pPr>
              <a:spcBef>
                <a:spcPts val="300"/>
              </a:spcBef>
            </a:pPr>
            <a:r>
              <a:rPr lang="en-US" sz="1600" b="1" dirty="0">
                <a:latin typeface="Poppins" panose="00000500000000000000" pitchFamily="2" charset="0"/>
                <a:cs typeface="Poppins" panose="00000500000000000000" pitchFamily="2" charset="0"/>
              </a:rPr>
              <a:t>Find and Review</a:t>
            </a:r>
          </a:p>
          <a:p>
            <a:pPr marL="231775" indent="-231775">
              <a:spcBef>
                <a:spcPts val="300"/>
              </a:spcBef>
              <a:buSzPct val="120000"/>
              <a:buFont typeface="Arial" panose="020B0604020202020204" pitchFamily="34" charset="0"/>
              <a:buChar char="•"/>
            </a:pPr>
            <a:r>
              <a:rPr lang="en-US" sz="1600" dirty="0">
                <a:latin typeface="Poppins" panose="00000500000000000000" pitchFamily="2" charset="0"/>
                <a:cs typeface="Poppins" panose="00000500000000000000" pitchFamily="2" charset="0"/>
              </a:rPr>
              <a:t>Business &amp; legal networks, like Small Business Development Centers offer free legal referrals;</a:t>
            </a:r>
          </a:p>
          <a:p>
            <a:pPr marL="231775" indent="-231775">
              <a:spcBef>
                <a:spcPts val="300"/>
              </a:spcBef>
              <a:buSzPct val="120000"/>
              <a:buFont typeface="Arial" panose="020B0604020202020204" pitchFamily="34" charset="0"/>
              <a:buChar char="•"/>
            </a:pPr>
            <a:r>
              <a:rPr lang="en-US" sz="1600" dirty="0">
                <a:latin typeface="Poppins" panose="00000500000000000000" pitchFamily="2" charset="0"/>
                <a:cs typeface="Poppins" panose="00000500000000000000" pitchFamily="2" charset="0"/>
              </a:rPr>
              <a:t>Online platforms allow for searches of attorneys review ratings;</a:t>
            </a:r>
          </a:p>
          <a:p>
            <a:pPr marL="231775" indent="-231775">
              <a:spcBef>
                <a:spcPts val="300"/>
              </a:spcBef>
              <a:buSzPct val="120000"/>
              <a:buFont typeface="Arial" panose="020B0604020202020204" pitchFamily="34" charset="0"/>
              <a:buChar char="•"/>
            </a:pPr>
            <a:r>
              <a:rPr lang="en-US" sz="1600" dirty="0">
                <a:latin typeface="Poppins" panose="00000500000000000000" pitchFamily="2" charset="0"/>
                <a:cs typeface="Poppins" panose="00000500000000000000" pitchFamily="2" charset="0"/>
              </a:rPr>
              <a:t>Local and state bar associations often provide attorney searches by practice areas;</a:t>
            </a:r>
          </a:p>
          <a:p>
            <a:pPr marL="231775" indent="-231775">
              <a:spcBef>
                <a:spcPts val="300"/>
              </a:spcBef>
              <a:buSzPct val="120000"/>
              <a:buFont typeface="Arial" panose="020B0604020202020204" pitchFamily="34" charset="0"/>
              <a:buChar char="•"/>
            </a:pPr>
            <a:r>
              <a:rPr lang="en-US" sz="1600" dirty="0">
                <a:latin typeface="Poppins" panose="00000500000000000000" pitchFamily="2" charset="0"/>
                <a:cs typeface="Poppins" panose="00000500000000000000" pitchFamily="2" charset="0"/>
              </a:rPr>
              <a:t>Legal aid clinics and not-for-profit organizations, including universities, often provide free or reduced legal assistance for certain clients or populations.</a:t>
            </a:r>
          </a:p>
          <a:p>
            <a:pPr marL="231775" indent="-231775">
              <a:spcBef>
                <a:spcPts val="300"/>
              </a:spcBef>
              <a:buFont typeface="Arial" panose="020B0604020202020204" pitchFamily="34" charset="0"/>
              <a:buChar char="•"/>
            </a:pPr>
            <a:endParaRPr lang="en-US" sz="1600" dirty="0">
              <a:latin typeface="Poppins" panose="00000500000000000000" pitchFamily="2" charset="0"/>
              <a:cs typeface="Poppins" panose="00000500000000000000" pitchFamily="2" charset="0"/>
            </a:endParaRPr>
          </a:p>
          <a:p>
            <a:pPr>
              <a:spcBef>
                <a:spcPts val="300"/>
              </a:spcBef>
            </a:pPr>
            <a:r>
              <a:rPr lang="en-US" sz="1600" b="1" dirty="0">
                <a:latin typeface="Poppins" panose="00000500000000000000" pitchFamily="2" charset="0"/>
                <a:cs typeface="Poppins" panose="00000500000000000000" pitchFamily="2" charset="0"/>
              </a:rPr>
              <a:t> Interview and Assess</a:t>
            </a:r>
            <a:endParaRPr lang="en-US" sz="1600" dirty="0">
              <a:latin typeface="Poppins" panose="00000500000000000000" pitchFamily="2" charset="0"/>
              <a:cs typeface="Poppins" panose="00000500000000000000" pitchFamily="2" charset="0"/>
            </a:endParaRPr>
          </a:p>
          <a:p>
            <a:pPr marL="231775" indent="-231775">
              <a:spcBef>
                <a:spcPts val="300"/>
              </a:spcBef>
              <a:buSzPct val="120000"/>
              <a:buFont typeface="Arial" panose="020B0604020202020204" pitchFamily="34" charset="0"/>
              <a:buChar char="•"/>
            </a:pPr>
            <a:r>
              <a:rPr lang="en-US" sz="1600" dirty="0">
                <a:latin typeface="Poppins" panose="00000500000000000000" pitchFamily="2" charset="0"/>
                <a:cs typeface="Poppins" panose="00000500000000000000" pitchFamily="2" charset="0"/>
              </a:rPr>
              <a:t>Consult multiple firms before hiring: Conduct interviews with at least 2-3 professionals to compare approaches, fees, and expertise.</a:t>
            </a:r>
          </a:p>
          <a:p>
            <a:pPr marL="231775" indent="-231775">
              <a:spcBef>
                <a:spcPts val="300"/>
              </a:spcBef>
              <a:buSzPct val="120000"/>
              <a:buFont typeface="Arial" panose="020B0604020202020204" pitchFamily="34" charset="0"/>
              <a:buChar char="•"/>
            </a:pPr>
            <a:r>
              <a:rPr lang="en-US" sz="1600" dirty="0">
                <a:latin typeface="Poppins" panose="00000500000000000000" pitchFamily="2" charset="0"/>
                <a:cs typeface="Poppins" panose="00000500000000000000" pitchFamily="2" charset="0"/>
              </a:rPr>
              <a:t>Ask key questions: Ask about experience, references; approach to plan design, valuation &amp; compliance.</a:t>
            </a:r>
          </a:p>
        </p:txBody>
      </p:sp>
      <p:sp>
        <p:nvSpPr>
          <p:cNvPr id="4" name="TextBox 3">
            <a:extLst>
              <a:ext uri="{FF2B5EF4-FFF2-40B4-BE49-F238E27FC236}">
                <a16:creationId xmlns:a16="http://schemas.microsoft.com/office/drawing/2014/main" id="{D403DFF2-C642-188A-F9B2-83FB9D2ADC6C}"/>
              </a:ext>
            </a:extLst>
          </p:cNvPr>
          <p:cNvSpPr txBox="1"/>
          <p:nvPr/>
        </p:nvSpPr>
        <p:spPr>
          <a:xfrm>
            <a:off x="0" y="0"/>
            <a:ext cx="9144000" cy="461665"/>
          </a:xfrm>
          <a:prstGeom prst="rect">
            <a:avLst/>
          </a:prstGeom>
          <a:gradFill flip="none" rotWithShape="1">
            <a:gsLst>
              <a:gs pos="90000">
                <a:srgbClr val="233973"/>
              </a:gs>
              <a:gs pos="28000">
                <a:srgbClr val="C1CA2F"/>
              </a:gs>
              <a:gs pos="50000">
                <a:srgbClr val="67ACBC"/>
              </a:gs>
              <a:gs pos="76000">
                <a:srgbClr val="558E8E">
                  <a:lumMod val="96000"/>
                  <a:lumOff val="4000"/>
                </a:srgbClr>
              </a:gs>
              <a:gs pos="0">
                <a:srgbClr val="F7AF21"/>
              </a:gs>
            </a:gsLst>
            <a:lin ang="0" scaled="1"/>
            <a:tileRect/>
          </a:gradFill>
        </p:spPr>
        <p:txBody>
          <a:bodyPr wrap="square" rtlCol="0">
            <a:spAutoFit/>
          </a:bodyPr>
          <a:lstStyle/>
          <a:p>
            <a:r>
              <a:rPr lang="en-US" sz="2400" b="1" dirty="0">
                <a:latin typeface="Poppins" panose="00000500000000000000" pitchFamily="2" charset="0"/>
                <a:cs typeface="Poppins" panose="00000500000000000000" pitchFamily="2" charset="0"/>
              </a:rPr>
              <a:t>REACH Hub </a:t>
            </a:r>
            <a:r>
              <a:rPr lang="en-US" sz="2400" dirty="0">
                <a:latin typeface="Poppins" panose="00000500000000000000" pitchFamily="2" charset="0"/>
                <a:cs typeface="Poppins" panose="00000500000000000000" pitchFamily="2" charset="0"/>
              </a:rPr>
              <a:t>| Making it official</a:t>
            </a:r>
          </a:p>
        </p:txBody>
      </p:sp>
    </p:spTree>
    <p:extLst>
      <p:ext uri="{BB962C8B-B14F-4D97-AF65-F5344CB8AC3E}">
        <p14:creationId xmlns:p14="http://schemas.microsoft.com/office/powerpoint/2010/main" val="302216246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F4E3C94-9D8A-29E5-02B9-4AE894ACF4B0}"/>
              </a:ext>
            </a:extLst>
          </p:cNvPr>
          <p:cNvSpPr txBox="1"/>
          <p:nvPr/>
        </p:nvSpPr>
        <p:spPr>
          <a:xfrm>
            <a:off x="187214" y="553828"/>
            <a:ext cx="8769573" cy="461665"/>
          </a:xfrm>
          <a:prstGeom prst="rect">
            <a:avLst/>
          </a:prstGeom>
          <a:noFill/>
        </p:spPr>
        <p:txBody>
          <a:bodyPr wrap="square" rtlCol="0">
            <a:spAutoFit/>
          </a:bodyPr>
          <a:lstStyle/>
          <a:p>
            <a:pPr algn="ctr"/>
            <a:r>
              <a:rPr lang="en-US" sz="2400" b="1" dirty="0">
                <a:latin typeface="Poppins" panose="00000500000000000000" pitchFamily="2" charset="0"/>
                <a:cs typeface="Poppins" panose="00000500000000000000" pitchFamily="2" charset="0"/>
              </a:rPr>
              <a:t>Identifying good attorneys (part 2 of 2)</a:t>
            </a:r>
          </a:p>
        </p:txBody>
      </p:sp>
      <p:sp>
        <p:nvSpPr>
          <p:cNvPr id="4" name="TextBox 3">
            <a:extLst>
              <a:ext uri="{FF2B5EF4-FFF2-40B4-BE49-F238E27FC236}">
                <a16:creationId xmlns:a16="http://schemas.microsoft.com/office/drawing/2014/main" id="{92E9450F-7A0E-0E4D-71B0-AAC0EBBD9675}"/>
              </a:ext>
            </a:extLst>
          </p:cNvPr>
          <p:cNvSpPr txBox="1"/>
          <p:nvPr/>
        </p:nvSpPr>
        <p:spPr>
          <a:xfrm>
            <a:off x="125730" y="1429533"/>
            <a:ext cx="8892540" cy="5262979"/>
          </a:xfrm>
          <a:prstGeom prst="rect">
            <a:avLst/>
          </a:prstGeom>
          <a:noFill/>
        </p:spPr>
        <p:txBody>
          <a:bodyPr wrap="square">
            <a:spAutoFit/>
          </a:bodyPr>
          <a:lstStyle/>
          <a:p>
            <a:pPr marL="173038" indent="-173038">
              <a:buFont typeface="Arial" panose="020B0604020202020204" pitchFamily="34" charset="0"/>
              <a:buChar char="•"/>
            </a:pPr>
            <a:r>
              <a:rPr lang="en-US" sz="1200" b="1" dirty="0">
                <a:latin typeface="Poppins" panose="00000500000000000000" pitchFamily="2" charset="0"/>
                <a:cs typeface="Poppins" panose="00000500000000000000" pitchFamily="2" charset="0"/>
              </a:rPr>
              <a:t>Look for specialized experience in whatever it is you need help on</a:t>
            </a:r>
            <a:r>
              <a:rPr lang="en-US" sz="1200" dirty="0">
                <a:latin typeface="Poppins" panose="00000500000000000000" pitchFamily="2" charset="0"/>
                <a:cs typeface="Poppins" panose="00000500000000000000" pitchFamily="2" charset="0"/>
              </a:rPr>
              <a:t>: For example, for contracts and/or financing, look for lawyers who specialize in corporate law, specifically in financing, securities, venture capital, mergers and acquisitions, or business structuring. Ask for referrals from people you trust. </a:t>
            </a:r>
            <a:r>
              <a:rPr lang="en-US" sz="1200" i="1" dirty="0">
                <a:latin typeface="Poppins" panose="00000500000000000000" pitchFamily="2" charset="0"/>
                <a:cs typeface="Poppins" panose="00000500000000000000" pitchFamily="2" charset="0"/>
              </a:rPr>
              <a:t>Key Signs</a:t>
            </a:r>
            <a:r>
              <a:rPr lang="en-US" sz="1200" dirty="0">
                <a:latin typeface="Poppins" panose="00000500000000000000" pitchFamily="2" charset="0"/>
                <a:cs typeface="Poppins" panose="00000500000000000000" pitchFamily="2" charset="0"/>
              </a:rPr>
              <a:t>: Ask about their experience in structuring financing deals, raising capital for similar businesses, and their familiarity with different sources of funding (e.g., venture capital, crowdfunding, debt financing).</a:t>
            </a:r>
          </a:p>
          <a:p>
            <a:endParaRPr lang="en-US" sz="1200" dirty="0">
              <a:latin typeface="Poppins" panose="00000500000000000000" pitchFamily="2" charset="0"/>
              <a:cs typeface="Poppins" panose="00000500000000000000" pitchFamily="2" charset="0"/>
            </a:endParaRPr>
          </a:p>
          <a:p>
            <a:pPr marL="171450" indent="-171450">
              <a:buFont typeface="Arial" panose="020B0604020202020204" pitchFamily="34" charset="0"/>
              <a:buChar char="•"/>
            </a:pPr>
            <a:r>
              <a:rPr lang="en-US" sz="1200" b="1" dirty="0">
                <a:latin typeface="Poppins" panose="00000500000000000000" pitchFamily="2" charset="0"/>
                <a:cs typeface="Poppins" panose="00000500000000000000" pitchFamily="2" charset="0"/>
              </a:rPr>
              <a:t>Check for relevant industry knowledge: </a:t>
            </a:r>
            <a:r>
              <a:rPr lang="en-US" sz="1200" dirty="0">
                <a:latin typeface="Poppins" panose="00000500000000000000" pitchFamily="2" charset="0"/>
                <a:cs typeface="Poppins" panose="00000500000000000000" pitchFamily="2" charset="0"/>
              </a:rPr>
              <a:t>Look for a lawyer familiar with your specific industry will understand the nuances and challenges. </a:t>
            </a:r>
            <a:r>
              <a:rPr lang="en-US" sz="1200" i="1" dirty="0">
                <a:latin typeface="Poppins" panose="00000500000000000000" pitchFamily="2" charset="0"/>
                <a:cs typeface="Poppins" panose="00000500000000000000" pitchFamily="2" charset="0"/>
              </a:rPr>
              <a:t>Key Signs: </a:t>
            </a:r>
            <a:r>
              <a:rPr lang="en-US" sz="1200" dirty="0">
                <a:latin typeface="Poppins" panose="00000500000000000000" pitchFamily="2" charset="0"/>
                <a:cs typeface="Poppins" panose="00000500000000000000" pitchFamily="2" charset="0"/>
              </a:rPr>
              <a:t>Ask for examples of businesses in your sector or similar industries that the attorney has worked with.</a:t>
            </a:r>
            <a:endParaRPr lang="en-US" sz="1200" b="1" dirty="0">
              <a:latin typeface="Poppins" panose="00000500000000000000" pitchFamily="2" charset="0"/>
              <a:cs typeface="Poppins" panose="00000500000000000000" pitchFamily="2" charset="0"/>
            </a:endParaRPr>
          </a:p>
          <a:p>
            <a:pPr marL="171450" indent="-171450">
              <a:buFont typeface="Arial" panose="020B0604020202020204" pitchFamily="34" charset="0"/>
              <a:buChar char="•"/>
            </a:pPr>
            <a:endParaRPr lang="en-US" sz="1200" b="1" dirty="0">
              <a:latin typeface="Poppins" panose="00000500000000000000" pitchFamily="2" charset="0"/>
              <a:cs typeface="Poppins" panose="00000500000000000000" pitchFamily="2" charset="0"/>
            </a:endParaRPr>
          </a:p>
          <a:p>
            <a:pPr marL="171450" indent="-171450">
              <a:buFont typeface="Arial" panose="020B0604020202020204" pitchFamily="34" charset="0"/>
              <a:buChar char="•"/>
            </a:pPr>
            <a:r>
              <a:rPr lang="en-US" sz="1200" b="1" dirty="0">
                <a:latin typeface="Poppins" panose="00000500000000000000" pitchFamily="2" charset="0"/>
                <a:cs typeface="Poppins" panose="00000500000000000000" pitchFamily="2" charset="0"/>
              </a:rPr>
              <a:t>Understand their track record with small businesses: </a:t>
            </a:r>
            <a:r>
              <a:rPr lang="en-US" sz="1200" dirty="0">
                <a:latin typeface="Poppins" panose="00000500000000000000" pitchFamily="2" charset="0"/>
                <a:cs typeface="Poppins" panose="00000500000000000000" pitchFamily="2" charset="0"/>
              </a:rPr>
              <a:t>A good attorney will have a proven history of working with small businesses and helping them access the right kind of capital. </a:t>
            </a:r>
            <a:r>
              <a:rPr lang="en-US" sz="1200" i="1" dirty="0">
                <a:latin typeface="Poppins" panose="00000500000000000000" pitchFamily="2" charset="0"/>
                <a:cs typeface="Poppins" panose="00000500000000000000" pitchFamily="2" charset="0"/>
              </a:rPr>
              <a:t>Key Signs: </a:t>
            </a:r>
            <a:r>
              <a:rPr lang="en-US" sz="1200" dirty="0">
                <a:latin typeface="Poppins" panose="00000500000000000000" pitchFamily="2" charset="0"/>
                <a:cs typeface="Poppins" panose="00000500000000000000" pitchFamily="2" charset="0"/>
              </a:rPr>
              <a:t>Ask for references or case studies of small business clients they've helped raise capital. Ideally, they should have a track record of successful deals with businesses of your size.</a:t>
            </a:r>
          </a:p>
          <a:p>
            <a:pPr marL="628650" lvl="1" indent="-171450">
              <a:buFont typeface="Arial" panose="020B0604020202020204" pitchFamily="34" charset="0"/>
              <a:buChar char="•"/>
            </a:pPr>
            <a:endParaRPr lang="en-US" sz="1200" dirty="0">
              <a:latin typeface="Poppins" panose="00000500000000000000" pitchFamily="2" charset="0"/>
              <a:cs typeface="Poppins" panose="00000500000000000000" pitchFamily="2" charset="0"/>
            </a:endParaRPr>
          </a:p>
          <a:p>
            <a:pPr marL="171450" indent="-171450">
              <a:buFont typeface="Arial" panose="020B0604020202020204" pitchFamily="34" charset="0"/>
              <a:buChar char="•"/>
            </a:pPr>
            <a:r>
              <a:rPr lang="en-US" sz="1200" b="1" dirty="0">
                <a:latin typeface="Poppins" panose="00000500000000000000" pitchFamily="2" charset="0"/>
                <a:cs typeface="Poppins" panose="00000500000000000000" pitchFamily="2" charset="0"/>
              </a:rPr>
              <a:t>Evaluate communication skills and responsiveness: </a:t>
            </a:r>
            <a:r>
              <a:rPr lang="en-US" sz="1200" dirty="0">
                <a:latin typeface="Poppins" panose="00000500000000000000" pitchFamily="2" charset="0"/>
                <a:cs typeface="Poppins" panose="00000500000000000000" pitchFamily="2" charset="0"/>
              </a:rPr>
              <a:t>The legal process of raising capital can be fast-paced and require quick decision-making. A good attorney should be responsive and clear in their communication and explanation. </a:t>
            </a:r>
            <a:r>
              <a:rPr lang="en-US" sz="1200" i="1" dirty="0">
                <a:latin typeface="Poppins" panose="00000500000000000000" pitchFamily="2" charset="0"/>
                <a:cs typeface="Poppins" panose="00000500000000000000" pitchFamily="2" charset="0"/>
              </a:rPr>
              <a:t>Key Signs</a:t>
            </a:r>
            <a:r>
              <a:rPr lang="en-US" sz="1200" dirty="0">
                <a:latin typeface="Poppins" panose="00000500000000000000" pitchFamily="2" charset="0"/>
                <a:cs typeface="Poppins" panose="00000500000000000000" pitchFamily="2" charset="0"/>
              </a:rPr>
              <a:t>: During your initial meetings or consultations, assess how well they listen to your needs, answer your questions, and communicate clearly. </a:t>
            </a:r>
          </a:p>
          <a:p>
            <a:pPr lvl="1"/>
            <a:endParaRPr lang="en-US" sz="1200" dirty="0">
              <a:latin typeface="Poppins" panose="00000500000000000000" pitchFamily="2" charset="0"/>
              <a:cs typeface="Poppins" panose="00000500000000000000" pitchFamily="2" charset="0"/>
            </a:endParaRPr>
          </a:p>
          <a:p>
            <a:pPr marL="171450" indent="-171450">
              <a:buFont typeface="Arial" panose="020B0604020202020204" pitchFamily="34" charset="0"/>
              <a:buChar char="•"/>
            </a:pPr>
            <a:r>
              <a:rPr lang="en-US" sz="1200" b="1" dirty="0">
                <a:latin typeface="Poppins" panose="00000500000000000000" pitchFamily="2" charset="0"/>
                <a:cs typeface="Poppins" panose="00000500000000000000" pitchFamily="2" charset="0"/>
              </a:rPr>
              <a:t>Consider their network and connections: </a:t>
            </a:r>
            <a:r>
              <a:rPr lang="en-US" sz="1200" dirty="0">
                <a:latin typeface="Poppins" panose="00000500000000000000" pitchFamily="2" charset="0"/>
                <a:cs typeface="Poppins" panose="00000500000000000000" pitchFamily="2" charset="0"/>
              </a:rPr>
              <a:t>Attorneys who have experience in the capital-raising field often have strong relationships with potential investors, lenders, and other professionals (like accountants). </a:t>
            </a:r>
            <a:r>
              <a:rPr lang="en-US" sz="1200" i="1" dirty="0">
                <a:latin typeface="Poppins" panose="00000500000000000000" pitchFamily="2" charset="0"/>
                <a:cs typeface="Poppins" panose="00000500000000000000" pitchFamily="2" charset="0"/>
              </a:rPr>
              <a:t>Key Signs</a:t>
            </a:r>
            <a:r>
              <a:rPr lang="en-US" sz="1200" dirty="0">
                <a:latin typeface="Poppins" panose="00000500000000000000" pitchFamily="2" charset="0"/>
                <a:cs typeface="Poppins" panose="00000500000000000000" pitchFamily="2" charset="0"/>
              </a:rPr>
              <a:t>: Inquire about their network and how they can help connect you with potential investors or funding sources. A well-connected lawyer can be instrumental in helping you access the right resources.</a:t>
            </a:r>
          </a:p>
          <a:p>
            <a:pPr lvl="1"/>
            <a:endParaRPr lang="en-US" sz="1200" dirty="0">
              <a:latin typeface="Poppins" panose="00000500000000000000" pitchFamily="2" charset="0"/>
              <a:cs typeface="Poppins" panose="00000500000000000000" pitchFamily="2" charset="0"/>
            </a:endParaRPr>
          </a:p>
          <a:p>
            <a:pPr marL="171450" indent="-171450">
              <a:buFont typeface="Arial" panose="020B0604020202020204" pitchFamily="34" charset="0"/>
              <a:buChar char="•"/>
            </a:pPr>
            <a:r>
              <a:rPr lang="en-US" sz="1200" b="1" dirty="0">
                <a:latin typeface="Poppins" panose="00000500000000000000" pitchFamily="2" charset="0"/>
                <a:cs typeface="Poppins" panose="00000500000000000000" pitchFamily="2" charset="0"/>
              </a:rPr>
              <a:t>Transparency and Fee Structure: </a:t>
            </a:r>
            <a:r>
              <a:rPr lang="en-US" sz="1200" dirty="0">
                <a:latin typeface="Poppins" panose="00000500000000000000" pitchFamily="2" charset="0"/>
                <a:cs typeface="Poppins" panose="00000500000000000000" pitchFamily="2" charset="0"/>
              </a:rPr>
              <a:t>Legal fees can be a significant consideration for small businesses, so it’s important to understand how an attorney charges for their services. </a:t>
            </a:r>
            <a:r>
              <a:rPr lang="en-US" sz="1200" i="1" dirty="0">
                <a:latin typeface="Poppins" panose="00000500000000000000" pitchFamily="2" charset="0"/>
                <a:cs typeface="Poppins" panose="00000500000000000000" pitchFamily="2" charset="0"/>
              </a:rPr>
              <a:t>Key Signs</a:t>
            </a:r>
            <a:r>
              <a:rPr lang="en-US" sz="1200" dirty="0">
                <a:latin typeface="Poppins" panose="00000500000000000000" pitchFamily="2" charset="0"/>
                <a:cs typeface="Poppins" panose="00000500000000000000" pitchFamily="2" charset="0"/>
              </a:rPr>
              <a:t>: Ensure that the attorney provides clear, upfront information about fees and billing practices. </a:t>
            </a:r>
          </a:p>
        </p:txBody>
      </p:sp>
      <p:sp>
        <p:nvSpPr>
          <p:cNvPr id="7" name="TextBox 6">
            <a:extLst>
              <a:ext uri="{FF2B5EF4-FFF2-40B4-BE49-F238E27FC236}">
                <a16:creationId xmlns:a16="http://schemas.microsoft.com/office/drawing/2014/main" id="{AA2F4690-9B2D-11E5-15C4-2CD9DC658A91}"/>
              </a:ext>
            </a:extLst>
          </p:cNvPr>
          <p:cNvSpPr txBox="1"/>
          <p:nvPr/>
        </p:nvSpPr>
        <p:spPr>
          <a:xfrm>
            <a:off x="749300" y="1015493"/>
            <a:ext cx="7645400" cy="338554"/>
          </a:xfrm>
          <a:prstGeom prst="rect">
            <a:avLst/>
          </a:prstGeom>
          <a:noFill/>
        </p:spPr>
        <p:txBody>
          <a:bodyPr wrap="square">
            <a:spAutoFit/>
          </a:bodyPr>
          <a:lstStyle/>
          <a:p>
            <a:pPr algn="ctr"/>
            <a:r>
              <a:rPr lang="en-US" sz="1600" dirty="0">
                <a:latin typeface="Poppins" panose="00000500000000000000" pitchFamily="2" charset="0"/>
                <a:cs typeface="Poppins" panose="00000500000000000000" pitchFamily="2" charset="0"/>
              </a:rPr>
              <a:t>Getting a good attorney is critical, here are key factors to look for:</a:t>
            </a:r>
          </a:p>
        </p:txBody>
      </p:sp>
      <p:sp>
        <p:nvSpPr>
          <p:cNvPr id="5" name="TextBox 4">
            <a:extLst>
              <a:ext uri="{FF2B5EF4-FFF2-40B4-BE49-F238E27FC236}">
                <a16:creationId xmlns:a16="http://schemas.microsoft.com/office/drawing/2014/main" id="{F1688809-769B-EB8E-75CF-AA03F36A7807}"/>
              </a:ext>
            </a:extLst>
          </p:cNvPr>
          <p:cNvSpPr txBox="1"/>
          <p:nvPr/>
        </p:nvSpPr>
        <p:spPr>
          <a:xfrm>
            <a:off x="0" y="0"/>
            <a:ext cx="9144000" cy="461665"/>
          </a:xfrm>
          <a:prstGeom prst="rect">
            <a:avLst/>
          </a:prstGeom>
          <a:gradFill flip="none" rotWithShape="1">
            <a:gsLst>
              <a:gs pos="90000">
                <a:srgbClr val="233973"/>
              </a:gs>
              <a:gs pos="28000">
                <a:srgbClr val="C1CA2F"/>
              </a:gs>
              <a:gs pos="50000">
                <a:srgbClr val="67ACBC"/>
              </a:gs>
              <a:gs pos="76000">
                <a:srgbClr val="558E8E">
                  <a:lumMod val="96000"/>
                  <a:lumOff val="4000"/>
                </a:srgbClr>
              </a:gs>
              <a:gs pos="0">
                <a:srgbClr val="F7AF21"/>
              </a:gs>
            </a:gsLst>
            <a:lin ang="0" scaled="1"/>
            <a:tileRect/>
          </a:gradFill>
        </p:spPr>
        <p:txBody>
          <a:bodyPr wrap="square" rtlCol="0">
            <a:spAutoFit/>
          </a:bodyPr>
          <a:lstStyle/>
          <a:p>
            <a:r>
              <a:rPr lang="en-US" sz="2400" b="1" dirty="0">
                <a:latin typeface="Poppins" panose="00000500000000000000" pitchFamily="2" charset="0"/>
                <a:cs typeface="Poppins" panose="00000500000000000000" pitchFamily="2" charset="0"/>
              </a:rPr>
              <a:t>REACH Hub </a:t>
            </a:r>
            <a:r>
              <a:rPr lang="en-US" sz="2400" dirty="0">
                <a:latin typeface="Poppins" panose="00000500000000000000" pitchFamily="2" charset="0"/>
                <a:cs typeface="Poppins" panose="00000500000000000000" pitchFamily="2" charset="0"/>
              </a:rPr>
              <a:t>| Making it official</a:t>
            </a:r>
          </a:p>
        </p:txBody>
      </p:sp>
    </p:spTree>
    <p:extLst>
      <p:ext uri="{BB962C8B-B14F-4D97-AF65-F5344CB8AC3E}">
        <p14:creationId xmlns:p14="http://schemas.microsoft.com/office/powerpoint/2010/main" val="158422066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F4E3C94-9D8A-29E5-02B9-4AE894ACF4B0}"/>
              </a:ext>
            </a:extLst>
          </p:cNvPr>
          <p:cNvSpPr txBox="1"/>
          <p:nvPr/>
        </p:nvSpPr>
        <p:spPr>
          <a:xfrm>
            <a:off x="187214" y="553828"/>
            <a:ext cx="8769573" cy="461665"/>
          </a:xfrm>
          <a:prstGeom prst="rect">
            <a:avLst/>
          </a:prstGeom>
          <a:noFill/>
        </p:spPr>
        <p:txBody>
          <a:bodyPr wrap="square" rtlCol="0">
            <a:spAutoFit/>
          </a:bodyPr>
          <a:lstStyle/>
          <a:p>
            <a:pPr algn="ctr"/>
            <a:r>
              <a:rPr lang="en-US" sz="2400" b="1" dirty="0">
                <a:latin typeface="Poppins" panose="00000500000000000000" pitchFamily="2" charset="0"/>
                <a:cs typeface="Poppins" panose="00000500000000000000" pitchFamily="2" charset="0"/>
              </a:rPr>
              <a:t>Ideas for reducing legal costs</a:t>
            </a:r>
          </a:p>
        </p:txBody>
      </p:sp>
      <p:sp>
        <p:nvSpPr>
          <p:cNvPr id="4" name="TextBox 3">
            <a:extLst>
              <a:ext uri="{FF2B5EF4-FFF2-40B4-BE49-F238E27FC236}">
                <a16:creationId xmlns:a16="http://schemas.microsoft.com/office/drawing/2014/main" id="{92E9450F-7A0E-0E4D-71B0-AAC0EBBD9675}"/>
              </a:ext>
            </a:extLst>
          </p:cNvPr>
          <p:cNvSpPr txBox="1"/>
          <p:nvPr/>
        </p:nvSpPr>
        <p:spPr>
          <a:xfrm>
            <a:off x="187214" y="1710838"/>
            <a:ext cx="8769573" cy="4832092"/>
          </a:xfrm>
          <a:prstGeom prst="rect">
            <a:avLst/>
          </a:prstGeom>
          <a:noFill/>
        </p:spPr>
        <p:txBody>
          <a:bodyPr wrap="square">
            <a:spAutoFit/>
          </a:bodyPr>
          <a:lstStyle/>
          <a:p>
            <a:pPr marL="173038" indent="-173038">
              <a:buFont typeface="Arial" panose="020B0604020202020204" pitchFamily="34" charset="0"/>
              <a:buChar char="•"/>
            </a:pPr>
            <a:r>
              <a:rPr lang="en-US" sz="1400" b="1" dirty="0">
                <a:latin typeface="Poppins" panose="00000500000000000000" pitchFamily="2" charset="0"/>
                <a:cs typeface="Poppins" panose="00000500000000000000" pitchFamily="2" charset="0"/>
              </a:rPr>
              <a:t>Study samples and templates: </a:t>
            </a:r>
            <a:r>
              <a:rPr lang="en-US" sz="1400" dirty="0">
                <a:latin typeface="Poppins" panose="00000500000000000000" pitchFamily="2" charset="0"/>
                <a:cs typeface="Poppins" panose="00000500000000000000" pitchFamily="2" charset="0"/>
              </a:rPr>
              <a:t>Your understanding of the financial instruments and agreements can reduce legal expenses, e.g.,  by reducing discussion time with your attorney(s). For example, standard templates for certain agreements could potentially be used with the involvement of an attorney and your need to ask questions about this agreement could be reduced by you reviewing it in advance.</a:t>
            </a:r>
          </a:p>
          <a:p>
            <a:pPr marL="173038" indent="-173038">
              <a:buFont typeface="Arial" panose="020B0604020202020204" pitchFamily="34" charset="0"/>
              <a:buChar char="•"/>
            </a:pPr>
            <a:endParaRPr lang="en-US" sz="1400" dirty="0">
              <a:latin typeface="Poppins" panose="00000500000000000000" pitchFamily="2" charset="0"/>
              <a:cs typeface="Poppins" panose="00000500000000000000" pitchFamily="2" charset="0"/>
            </a:endParaRPr>
          </a:p>
          <a:p>
            <a:pPr marL="173038" indent="-173038">
              <a:buFont typeface="Arial" panose="020B0604020202020204" pitchFamily="34" charset="0"/>
              <a:buChar char="•"/>
            </a:pPr>
            <a:r>
              <a:rPr lang="en-US" sz="1400" b="1" dirty="0">
                <a:latin typeface="Poppins" panose="00000500000000000000" pitchFamily="2" charset="0"/>
                <a:cs typeface="Poppins" panose="00000500000000000000" pitchFamily="2" charset="0"/>
              </a:rPr>
              <a:t>Leverage online legal service websites: </a:t>
            </a:r>
            <a:r>
              <a:rPr lang="en-US" sz="1400" dirty="0">
                <a:latin typeface="Poppins" panose="00000500000000000000" pitchFamily="2" charset="0"/>
                <a:cs typeface="Poppins" panose="00000500000000000000" pitchFamily="2" charset="0"/>
              </a:rPr>
              <a:t>Various websites will offer standard documents for relatively low fees, You can use these documents as initial drafts and then consult an attorney for them to review the draft in order to reduce legal fees.</a:t>
            </a:r>
          </a:p>
          <a:p>
            <a:pPr marL="173038" indent="-173038">
              <a:buFont typeface="Arial" panose="020B0604020202020204" pitchFamily="34" charset="0"/>
              <a:buChar char="•"/>
            </a:pPr>
            <a:endParaRPr lang="en-US" sz="1400" dirty="0">
              <a:latin typeface="Poppins" panose="00000500000000000000" pitchFamily="2" charset="0"/>
              <a:cs typeface="Poppins" panose="00000500000000000000" pitchFamily="2" charset="0"/>
            </a:endParaRPr>
          </a:p>
          <a:p>
            <a:pPr marL="173038" indent="-173038">
              <a:buFont typeface="Arial" panose="020B0604020202020204" pitchFamily="34" charset="0"/>
              <a:buChar char="•"/>
            </a:pPr>
            <a:r>
              <a:rPr lang="en-US" sz="1400" b="1" dirty="0">
                <a:latin typeface="Poppins" panose="00000500000000000000" pitchFamily="2" charset="0"/>
                <a:cs typeface="Poppins" panose="00000500000000000000" pitchFamily="2" charset="0"/>
              </a:rPr>
              <a:t>Find qualified attorneys in smaller firms with lower rates: </a:t>
            </a:r>
            <a:r>
              <a:rPr lang="en-US" sz="1400" dirty="0">
                <a:latin typeface="Poppins" panose="00000500000000000000" pitchFamily="2" charset="0"/>
                <a:cs typeface="Poppins" panose="00000500000000000000" pitchFamily="2" charset="0"/>
              </a:rPr>
              <a:t>Sometimes you may not need the services of a large law firm with high billing rates. Find an attorney whose rates are more reasonable as long as they are qualified.</a:t>
            </a:r>
          </a:p>
          <a:p>
            <a:pPr marL="173038" indent="-173038">
              <a:buFont typeface="Arial" panose="020B0604020202020204" pitchFamily="34" charset="0"/>
              <a:buChar char="•"/>
            </a:pPr>
            <a:endParaRPr lang="en-US" sz="1400" dirty="0">
              <a:latin typeface="Poppins" panose="00000500000000000000" pitchFamily="2" charset="0"/>
              <a:cs typeface="Poppins" panose="00000500000000000000" pitchFamily="2" charset="0"/>
            </a:endParaRPr>
          </a:p>
          <a:p>
            <a:pPr marL="173038" indent="-173038">
              <a:buFont typeface="Arial" panose="020B0604020202020204" pitchFamily="34" charset="0"/>
              <a:buChar char="•"/>
            </a:pPr>
            <a:r>
              <a:rPr lang="en-US" sz="1400" b="1" dirty="0">
                <a:latin typeface="Poppins" panose="00000500000000000000" pitchFamily="2" charset="0"/>
                <a:cs typeface="Poppins" panose="00000500000000000000" pitchFamily="2" charset="0"/>
              </a:rPr>
              <a:t>Negotiate a flat fee or fixed price: </a:t>
            </a:r>
            <a:r>
              <a:rPr lang="en-US" sz="1400" dirty="0">
                <a:latin typeface="Poppins" panose="00000500000000000000" pitchFamily="2" charset="0"/>
                <a:cs typeface="Poppins" panose="00000500000000000000" pitchFamily="2" charset="0"/>
              </a:rPr>
              <a:t>For certain legal services (like incorporation, drafting basic contracts, or setting up a basic financing agreement), consider negotiating a flat fee (instead of an hourly rate) to keep costs under control. Do your homework ahead of time by researching what typical rates are for certain services.</a:t>
            </a:r>
          </a:p>
          <a:p>
            <a:pPr marL="173038" indent="-173038">
              <a:buFont typeface="Arial" panose="020B0604020202020204" pitchFamily="34" charset="0"/>
              <a:buChar char="•"/>
            </a:pPr>
            <a:endParaRPr lang="en-US" sz="1400" dirty="0">
              <a:latin typeface="Poppins" panose="00000500000000000000" pitchFamily="2" charset="0"/>
              <a:cs typeface="Poppins" panose="00000500000000000000" pitchFamily="2" charset="0"/>
            </a:endParaRPr>
          </a:p>
          <a:p>
            <a:pPr marL="173038" indent="-173038">
              <a:buFont typeface="Arial" panose="020B0604020202020204" pitchFamily="34" charset="0"/>
              <a:buChar char="•"/>
            </a:pPr>
            <a:r>
              <a:rPr lang="en-US" sz="1400" b="1" dirty="0">
                <a:latin typeface="Poppins" panose="00000500000000000000" pitchFamily="2" charset="0"/>
                <a:cs typeface="Poppins" panose="00000500000000000000" pitchFamily="2" charset="0"/>
              </a:rPr>
              <a:t>Ask about a delayed payment scheme: </a:t>
            </a:r>
            <a:r>
              <a:rPr lang="en-US" sz="1400" dirty="0">
                <a:latin typeface="Poppins" panose="00000500000000000000" pitchFamily="2" charset="0"/>
                <a:cs typeface="Poppins" panose="00000500000000000000" pitchFamily="2" charset="0"/>
              </a:rPr>
              <a:t>Some attorneys might see your potential and agree to be paid after a period when you are better able to repay (for example, when financing is secured or your business is growing).</a:t>
            </a:r>
          </a:p>
        </p:txBody>
      </p:sp>
      <p:sp>
        <p:nvSpPr>
          <p:cNvPr id="7" name="TextBox 6">
            <a:extLst>
              <a:ext uri="{FF2B5EF4-FFF2-40B4-BE49-F238E27FC236}">
                <a16:creationId xmlns:a16="http://schemas.microsoft.com/office/drawing/2014/main" id="{AA2F4690-9B2D-11E5-15C4-2CD9DC658A91}"/>
              </a:ext>
            </a:extLst>
          </p:cNvPr>
          <p:cNvSpPr txBox="1"/>
          <p:nvPr/>
        </p:nvSpPr>
        <p:spPr>
          <a:xfrm>
            <a:off x="749300" y="1015493"/>
            <a:ext cx="7645400" cy="584775"/>
          </a:xfrm>
          <a:prstGeom prst="rect">
            <a:avLst/>
          </a:prstGeom>
          <a:noFill/>
        </p:spPr>
        <p:txBody>
          <a:bodyPr wrap="square">
            <a:spAutoFit/>
          </a:bodyPr>
          <a:lstStyle/>
          <a:p>
            <a:pPr algn="ctr"/>
            <a:r>
              <a:rPr lang="en-US" sz="1600" dirty="0">
                <a:latin typeface="Poppins" panose="00000500000000000000" pitchFamily="2" charset="0"/>
                <a:cs typeface="Poppins" panose="00000500000000000000" pitchFamily="2" charset="0"/>
              </a:rPr>
              <a:t>While these tactics might be helpful in keeping costs down, be sure that you always get full and qualified legal representation.</a:t>
            </a:r>
          </a:p>
        </p:txBody>
      </p:sp>
      <p:sp>
        <p:nvSpPr>
          <p:cNvPr id="3" name="TextBox 2">
            <a:extLst>
              <a:ext uri="{FF2B5EF4-FFF2-40B4-BE49-F238E27FC236}">
                <a16:creationId xmlns:a16="http://schemas.microsoft.com/office/drawing/2014/main" id="{8F7C1119-7529-B0AF-4843-69EB639F7975}"/>
              </a:ext>
            </a:extLst>
          </p:cNvPr>
          <p:cNvSpPr txBox="1"/>
          <p:nvPr/>
        </p:nvSpPr>
        <p:spPr>
          <a:xfrm>
            <a:off x="0" y="0"/>
            <a:ext cx="9144000" cy="461665"/>
          </a:xfrm>
          <a:prstGeom prst="rect">
            <a:avLst/>
          </a:prstGeom>
          <a:gradFill flip="none" rotWithShape="1">
            <a:gsLst>
              <a:gs pos="90000">
                <a:srgbClr val="233973"/>
              </a:gs>
              <a:gs pos="28000">
                <a:srgbClr val="C1CA2F"/>
              </a:gs>
              <a:gs pos="50000">
                <a:srgbClr val="67ACBC"/>
              </a:gs>
              <a:gs pos="76000">
                <a:srgbClr val="558E8E">
                  <a:lumMod val="96000"/>
                  <a:lumOff val="4000"/>
                </a:srgbClr>
              </a:gs>
              <a:gs pos="0">
                <a:srgbClr val="F7AF21"/>
              </a:gs>
            </a:gsLst>
            <a:lin ang="0" scaled="1"/>
            <a:tileRect/>
          </a:gradFill>
        </p:spPr>
        <p:txBody>
          <a:bodyPr wrap="square" rtlCol="0">
            <a:spAutoFit/>
          </a:bodyPr>
          <a:lstStyle/>
          <a:p>
            <a:r>
              <a:rPr lang="en-US" sz="2400" b="1" dirty="0">
                <a:latin typeface="Poppins" panose="00000500000000000000" pitchFamily="2" charset="0"/>
                <a:cs typeface="Poppins" panose="00000500000000000000" pitchFamily="2" charset="0"/>
              </a:rPr>
              <a:t>REACH Hub </a:t>
            </a:r>
            <a:r>
              <a:rPr lang="en-US" sz="2400" dirty="0">
                <a:latin typeface="Poppins" panose="00000500000000000000" pitchFamily="2" charset="0"/>
                <a:cs typeface="Poppins" panose="00000500000000000000" pitchFamily="2" charset="0"/>
              </a:rPr>
              <a:t>| Making it official</a:t>
            </a:r>
          </a:p>
        </p:txBody>
      </p:sp>
    </p:spTree>
    <p:extLst>
      <p:ext uri="{BB962C8B-B14F-4D97-AF65-F5344CB8AC3E}">
        <p14:creationId xmlns:p14="http://schemas.microsoft.com/office/powerpoint/2010/main" val="366713472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EDEDD9-A452-91E4-03DB-F79A33A7D337}"/>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67A3ADF0-6574-C1E5-0616-19F968331484}"/>
              </a:ext>
            </a:extLst>
          </p:cNvPr>
          <p:cNvSpPr txBox="1"/>
          <p:nvPr/>
        </p:nvSpPr>
        <p:spPr>
          <a:xfrm>
            <a:off x="0" y="0"/>
            <a:ext cx="9144000" cy="461665"/>
          </a:xfrm>
          <a:prstGeom prst="rect">
            <a:avLst/>
          </a:prstGeom>
          <a:gradFill flip="none" rotWithShape="1">
            <a:gsLst>
              <a:gs pos="90000">
                <a:srgbClr val="233973"/>
              </a:gs>
              <a:gs pos="28000">
                <a:srgbClr val="C1CA2F"/>
              </a:gs>
              <a:gs pos="50000">
                <a:srgbClr val="67ACBC"/>
              </a:gs>
              <a:gs pos="76000">
                <a:srgbClr val="558E8E">
                  <a:lumMod val="96000"/>
                  <a:lumOff val="4000"/>
                </a:srgbClr>
              </a:gs>
              <a:gs pos="0">
                <a:srgbClr val="F7AF21"/>
              </a:gs>
            </a:gsLst>
            <a:lin ang="0" scaled="1"/>
            <a:tileRect/>
          </a:gradFill>
        </p:spPr>
        <p:txBody>
          <a:bodyPr wrap="square" rtlCol="0">
            <a:spAutoFit/>
          </a:bodyPr>
          <a:lstStyle/>
          <a:p>
            <a:r>
              <a:rPr lang="en-US" sz="2400" b="1" dirty="0">
                <a:latin typeface="Poppins" panose="00000500000000000000" pitchFamily="2" charset="0"/>
                <a:cs typeface="Poppins" panose="00000500000000000000" pitchFamily="2" charset="0"/>
              </a:rPr>
              <a:t>REACH Hub </a:t>
            </a:r>
            <a:r>
              <a:rPr lang="en-US" sz="2400" dirty="0">
                <a:latin typeface="Poppins" panose="00000500000000000000" pitchFamily="2" charset="0"/>
                <a:cs typeface="Poppins" panose="00000500000000000000" pitchFamily="2" charset="0"/>
              </a:rPr>
              <a:t>| Making it official</a:t>
            </a:r>
          </a:p>
        </p:txBody>
      </p:sp>
      <p:sp>
        <p:nvSpPr>
          <p:cNvPr id="6" name="TextBox 5">
            <a:extLst>
              <a:ext uri="{FF2B5EF4-FFF2-40B4-BE49-F238E27FC236}">
                <a16:creationId xmlns:a16="http://schemas.microsoft.com/office/drawing/2014/main" id="{1439B923-53C4-7694-B363-93988F676E96}"/>
              </a:ext>
            </a:extLst>
          </p:cNvPr>
          <p:cNvSpPr txBox="1"/>
          <p:nvPr/>
        </p:nvSpPr>
        <p:spPr>
          <a:xfrm>
            <a:off x="652110" y="1647405"/>
            <a:ext cx="7784669" cy="1077218"/>
          </a:xfrm>
          <a:prstGeom prst="rect">
            <a:avLst/>
          </a:prstGeom>
          <a:noFill/>
        </p:spPr>
        <p:txBody>
          <a:bodyPr wrap="square" rtlCol="0">
            <a:spAutoFit/>
          </a:bodyPr>
          <a:lstStyle/>
          <a:p>
            <a:pPr algn="ctr">
              <a:spcBef>
                <a:spcPts val="300"/>
              </a:spcBef>
            </a:pPr>
            <a:r>
              <a:rPr lang="en-US" sz="1600" dirty="0">
                <a:latin typeface="Poppins" panose="00000500000000000000" pitchFamily="2" charset="0"/>
                <a:cs typeface="Poppins" panose="00000500000000000000" pitchFamily="2" charset="0"/>
              </a:rPr>
              <a:t>As an example of how to lower costs, consider an Operating Agreement for an LLC. An entrepreneur might start with a free online template and then complete sections that they can understand and seem straightforward (for example, sections of Article I &amp; II in the below).</a:t>
            </a:r>
          </a:p>
        </p:txBody>
      </p:sp>
      <p:sp>
        <p:nvSpPr>
          <p:cNvPr id="3" name="TextBox 2">
            <a:extLst>
              <a:ext uri="{FF2B5EF4-FFF2-40B4-BE49-F238E27FC236}">
                <a16:creationId xmlns:a16="http://schemas.microsoft.com/office/drawing/2014/main" id="{2BA3AAEB-45F8-E085-5BE7-8A9AFE7204C8}"/>
              </a:ext>
            </a:extLst>
          </p:cNvPr>
          <p:cNvSpPr txBox="1"/>
          <p:nvPr/>
        </p:nvSpPr>
        <p:spPr>
          <a:xfrm>
            <a:off x="187212" y="744917"/>
            <a:ext cx="8769573" cy="461665"/>
          </a:xfrm>
          <a:prstGeom prst="rect">
            <a:avLst/>
          </a:prstGeom>
          <a:noFill/>
        </p:spPr>
        <p:txBody>
          <a:bodyPr wrap="square" rtlCol="0">
            <a:spAutoFit/>
          </a:bodyPr>
          <a:lstStyle/>
          <a:p>
            <a:pPr algn="ctr"/>
            <a:r>
              <a:rPr lang="en-US" sz="2400" b="1" dirty="0">
                <a:latin typeface="Poppins" panose="00000500000000000000" pitchFamily="2" charset="0"/>
                <a:cs typeface="Poppins" panose="00000500000000000000" pitchFamily="2" charset="0"/>
              </a:rPr>
              <a:t>Example of Lowering Legal Costs</a:t>
            </a:r>
          </a:p>
        </p:txBody>
      </p:sp>
      <p:pic>
        <p:nvPicPr>
          <p:cNvPr id="8" name="Picture 7">
            <a:extLst>
              <a:ext uri="{FF2B5EF4-FFF2-40B4-BE49-F238E27FC236}">
                <a16:creationId xmlns:a16="http://schemas.microsoft.com/office/drawing/2014/main" id="{6DD0F8FE-4271-5767-4E80-8B578D611ED4}"/>
              </a:ext>
            </a:extLst>
          </p:cNvPr>
          <p:cNvPicPr>
            <a:picLocks noChangeAspect="1"/>
          </p:cNvPicPr>
          <p:nvPr/>
        </p:nvPicPr>
        <p:blipFill>
          <a:blip r:embed="rId2"/>
          <a:stretch>
            <a:fillRect/>
          </a:stretch>
        </p:blipFill>
        <p:spPr>
          <a:xfrm>
            <a:off x="4571999" y="3165446"/>
            <a:ext cx="3864780" cy="3144902"/>
          </a:xfrm>
          <a:prstGeom prst="rect">
            <a:avLst/>
          </a:prstGeom>
          <a:ln>
            <a:solidFill>
              <a:schemeClr val="tx1"/>
            </a:solidFill>
          </a:ln>
        </p:spPr>
      </p:pic>
      <p:sp>
        <p:nvSpPr>
          <p:cNvPr id="10" name="TextBox 9">
            <a:extLst>
              <a:ext uri="{FF2B5EF4-FFF2-40B4-BE49-F238E27FC236}">
                <a16:creationId xmlns:a16="http://schemas.microsoft.com/office/drawing/2014/main" id="{6B043E3F-8216-81B5-EFB5-FF3B90ABF8D3}"/>
              </a:ext>
            </a:extLst>
          </p:cNvPr>
          <p:cNvSpPr txBox="1"/>
          <p:nvPr/>
        </p:nvSpPr>
        <p:spPr>
          <a:xfrm>
            <a:off x="264215" y="3337513"/>
            <a:ext cx="3942025" cy="2800767"/>
          </a:xfrm>
          <a:prstGeom prst="rect">
            <a:avLst/>
          </a:prstGeom>
          <a:noFill/>
        </p:spPr>
        <p:txBody>
          <a:bodyPr wrap="square">
            <a:spAutoFit/>
          </a:bodyPr>
          <a:lstStyle/>
          <a:p>
            <a:pPr algn="ctr">
              <a:spcBef>
                <a:spcPts val="300"/>
              </a:spcBef>
            </a:pPr>
            <a:r>
              <a:rPr lang="en-US" sz="1600" dirty="0">
                <a:latin typeface="Poppins" panose="00000500000000000000" pitchFamily="2" charset="0"/>
                <a:cs typeface="Poppins" panose="00000500000000000000" pitchFamily="2" charset="0"/>
              </a:rPr>
              <a:t>Following the preparation of sections that the entrepreneur can understand, they can then take the Operating Agreement draft to an attorney for them to review. This is a critical step because even well-built templates might have seemingly innocuous language that could cause problems down the road (for example, issues of decision making and dissolution). </a:t>
            </a:r>
          </a:p>
        </p:txBody>
      </p:sp>
    </p:spTree>
    <p:extLst>
      <p:ext uri="{BB962C8B-B14F-4D97-AF65-F5344CB8AC3E}">
        <p14:creationId xmlns:p14="http://schemas.microsoft.com/office/powerpoint/2010/main" val="217609800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CE5CC3-66ED-C055-3402-52C97700C666}"/>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5C3EB713-8AB2-603C-D7B6-9F1A8EA70770}"/>
              </a:ext>
            </a:extLst>
          </p:cNvPr>
          <p:cNvSpPr txBox="1"/>
          <p:nvPr/>
        </p:nvSpPr>
        <p:spPr>
          <a:xfrm>
            <a:off x="187213" y="596545"/>
            <a:ext cx="8769573" cy="5958041"/>
          </a:xfrm>
          <a:prstGeom prst="rect">
            <a:avLst/>
          </a:prstGeom>
          <a:noFill/>
        </p:spPr>
        <p:txBody>
          <a:bodyPr wrap="square" rtlCol="0">
            <a:spAutoFit/>
          </a:bodyPr>
          <a:lstStyle/>
          <a:p>
            <a:pPr algn="ctr"/>
            <a:r>
              <a:rPr lang="en-US" sz="2400" b="1" dirty="0">
                <a:latin typeface="Poppins" panose="00000500000000000000" pitchFamily="2" charset="0"/>
                <a:cs typeface="Poppins" panose="00000500000000000000" pitchFamily="2" charset="0"/>
              </a:rPr>
              <a:t>Overview</a:t>
            </a:r>
            <a:endParaRPr lang="en-US" sz="2000" dirty="0">
              <a:latin typeface="Poppins" panose="00000500000000000000" pitchFamily="2" charset="0"/>
              <a:cs typeface="Poppins" panose="00000500000000000000" pitchFamily="2" charset="0"/>
            </a:endParaRPr>
          </a:p>
          <a:p>
            <a:pPr>
              <a:lnSpc>
                <a:spcPct val="150000"/>
              </a:lnSpc>
            </a:pPr>
            <a:endParaRPr lang="en-US" sz="2000" dirty="0">
              <a:latin typeface="Poppins" panose="00000500000000000000" pitchFamily="2" charset="0"/>
              <a:cs typeface="Poppins" panose="00000500000000000000" pitchFamily="2" charset="0"/>
            </a:endParaRPr>
          </a:p>
          <a:p>
            <a:pPr marL="514350" indent="-514350">
              <a:lnSpc>
                <a:spcPct val="150000"/>
              </a:lnSpc>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How do you officially start a business?</a:t>
            </a:r>
          </a:p>
          <a:p>
            <a:pPr marL="514350" indent="-514350">
              <a:lnSpc>
                <a:spcPct val="150000"/>
              </a:lnSpc>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What types of business structures are there?</a:t>
            </a:r>
          </a:p>
          <a:p>
            <a:pPr marL="514350" indent="-514350">
              <a:lnSpc>
                <a:spcPct val="150000"/>
              </a:lnSpc>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Considerations for popular options</a:t>
            </a:r>
          </a:p>
          <a:p>
            <a:pPr marL="514350" indent="-514350">
              <a:lnSpc>
                <a:spcPct val="150000"/>
              </a:lnSpc>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Paperwork for popular options</a:t>
            </a:r>
          </a:p>
          <a:p>
            <a:pPr marL="514350" indent="-514350">
              <a:lnSpc>
                <a:spcPct val="150000"/>
              </a:lnSpc>
              <a:buFontTx/>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Registering your business and licenses/permits</a:t>
            </a:r>
          </a:p>
          <a:p>
            <a:pPr marL="514350" indent="-514350">
              <a:lnSpc>
                <a:spcPct val="150000"/>
              </a:lnSpc>
              <a:buFontTx/>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Examples of registration/licensing/certification</a:t>
            </a:r>
          </a:p>
          <a:p>
            <a:pPr marL="514350" indent="-514350">
              <a:lnSpc>
                <a:spcPct val="150000"/>
              </a:lnSpc>
              <a:buFontTx/>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Certifications</a:t>
            </a:r>
          </a:p>
          <a:p>
            <a:pPr marL="514350" indent="-514350">
              <a:lnSpc>
                <a:spcPct val="150000"/>
              </a:lnSpc>
              <a:buFontTx/>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Working with attorneys</a:t>
            </a:r>
          </a:p>
          <a:p>
            <a:pPr marL="514350" indent="-514350">
              <a:lnSpc>
                <a:spcPct val="150000"/>
              </a:lnSpc>
              <a:buFontTx/>
              <a:buAutoNum type="arabicPeriod"/>
            </a:pPr>
            <a:r>
              <a:rPr lang="en-US" sz="2000" dirty="0">
                <a:latin typeface="Poppins" panose="00000500000000000000" pitchFamily="2" charset="0"/>
                <a:cs typeface="Poppins" panose="00000500000000000000" pitchFamily="2" charset="0"/>
              </a:rPr>
              <a:t>Establishing a banking relationship</a:t>
            </a:r>
          </a:p>
          <a:p>
            <a:pPr marL="514350" indent="-514350">
              <a:lnSpc>
                <a:spcPct val="150000"/>
              </a:lnSpc>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Summary</a:t>
            </a:r>
          </a:p>
          <a:p>
            <a:pPr marL="514350" indent="-514350">
              <a:lnSpc>
                <a:spcPct val="150000"/>
              </a:lnSpc>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What’s next</a:t>
            </a:r>
          </a:p>
        </p:txBody>
      </p:sp>
      <p:sp>
        <p:nvSpPr>
          <p:cNvPr id="4" name="TextBox 3">
            <a:extLst>
              <a:ext uri="{FF2B5EF4-FFF2-40B4-BE49-F238E27FC236}">
                <a16:creationId xmlns:a16="http://schemas.microsoft.com/office/drawing/2014/main" id="{B34B98C6-5762-7A00-0577-2855844F3FF4}"/>
              </a:ext>
            </a:extLst>
          </p:cNvPr>
          <p:cNvSpPr txBox="1"/>
          <p:nvPr/>
        </p:nvSpPr>
        <p:spPr>
          <a:xfrm>
            <a:off x="0" y="0"/>
            <a:ext cx="9144000" cy="461665"/>
          </a:xfrm>
          <a:prstGeom prst="rect">
            <a:avLst/>
          </a:prstGeom>
          <a:gradFill flip="none" rotWithShape="1">
            <a:gsLst>
              <a:gs pos="90000">
                <a:srgbClr val="233973"/>
              </a:gs>
              <a:gs pos="28000">
                <a:srgbClr val="C1CA2F"/>
              </a:gs>
              <a:gs pos="50000">
                <a:srgbClr val="67ACBC"/>
              </a:gs>
              <a:gs pos="76000">
                <a:srgbClr val="558E8E">
                  <a:lumMod val="96000"/>
                  <a:lumOff val="4000"/>
                </a:srgbClr>
              </a:gs>
              <a:gs pos="0">
                <a:srgbClr val="F7AF21"/>
              </a:gs>
            </a:gsLst>
            <a:lin ang="0" scaled="1"/>
            <a:tileRect/>
          </a:gradFill>
        </p:spPr>
        <p:txBody>
          <a:bodyPr wrap="square" rtlCol="0">
            <a:spAutoFit/>
          </a:bodyPr>
          <a:lstStyle/>
          <a:p>
            <a:r>
              <a:rPr lang="en-US" sz="2400" b="1" dirty="0">
                <a:latin typeface="Poppins" panose="00000500000000000000" pitchFamily="2" charset="0"/>
                <a:cs typeface="Poppins" panose="00000500000000000000" pitchFamily="2" charset="0"/>
              </a:rPr>
              <a:t>REACH Hub </a:t>
            </a:r>
            <a:r>
              <a:rPr lang="en-US" sz="2400" dirty="0">
                <a:latin typeface="Poppins" panose="00000500000000000000" pitchFamily="2" charset="0"/>
                <a:cs typeface="Poppins" panose="00000500000000000000" pitchFamily="2" charset="0"/>
              </a:rPr>
              <a:t>| Making it official</a:t>
            </a:r>
          </a:p>
        </p:txBody>
      </p:sp>
    </p:spTree>
    <p:extLst>
      <p:ext uri="{BB962C8B-B14F-4D97-AF65-F5344CB8AC3E}">
        <p14:creationId xmlns:p14="http://schemas.microsoft.com/office/powerpoint/2010/main" val="16349225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F4E3C94-9D8A-29E5-02B9-4AE894ACF4B0}"/>
              </a:ext>
            </a:extLst>
          </p:cNvPr>
          <p:cNvSpPr txBox="1"/>
          <p:nvPr/>
        </p:nvSpPr>
        <p:spPr>
          <a:xfrm>
            <a:off x="187213" y="596545"/>
            <a:ext cx="8769573" cy="5958041"/>
          </a:xfrm>
          <a:prstGeom prst="rect">
            <a:avLst/>
          </a:prstGeom>
          <a:noFill/>
        </p:spPr>
        <p:txBody>
          <a:bodyPr wrap="square" rtlCol="0">
            <a:spAutoFit/>
          </a:bodyPr>
          <a:lstStyle/>
          <a:p>
            <a:pPr algn="ctr"/>
            <a:r>
              <a:rPr lang="en-US" sz="2400" b="1" dirty="0">
                <a:latin typeface="Poppins" panose="00000500000000000000" pitchFamily="2" charset="0"/>
                <a:cs typeface="Poppins" panose="00000500000000000000" pitchFamily="2" charset="0"/>
              </a:rPr>
              <a:t>Overview</a:t>
            </a:r>
            <a:endParaRPr lang="en-US" sz="2000" dirty="0">
              <a:latin typeface="Poppins" panose="00000500000000000000" pitchFamily="2" charset="0"/>
              <a:cs typeface="Poppins" panose="00000500000000000000" pitchFamily="2" charset="0"/>
            </a:endParaRPr>
          </a:p>
          <a:p>
            <a:pPr>
              <a:lnSpc>
                <a:spcPct val="150000"/>
              </a:lnSpc>
            </a:pPr>
            <a:endParaRPr lang="en-US" sz="2000" dirty="0">
              <a:latin typeface="Poppins" panose="00000500000000000000" pitchFamily="2" charset="0"/>
              <a:cs typeface="Poppins" panose="00000500000000000000" pitchFamily="2" charset="0"/>
            </a:endParaRPr>
          </a:p>
          <a:p>
            <a:pPr marL="514350" indent="-514350">
              <a:lnSpc>
                <a:spcPct val="150000"/>
              </a:lnSpc>
              <a:buAutoNum type="arabicPeriod"/>
            </a:pPr>
            <a:r>
              <a:rPr lang="en-US" sz="2000" dirty="0">
                <a:latin typeface="Poppins" panose="00000500000000000000" pitchFamily="2" charset="0"/>
                <a:cs typeface="Poppins" panose="00000500000000000000" pitchFamily="2" charset="0"/>
              </a:rPr>
              <a:t>How do you officially start a business?</a:t>
            </a:r>
          </a:p>
          <a:p>
            <a:pPr marL="514350" indent="-514350">
              <a:lnSpc>
                <a:spcPct val="150000"/>
              </a:lnSpc>
              <a:buAutoNum type="arabicPeriod"/>
            </a:pPr>
            <a:r>
              <a:rPr lang="en-US" sz="2000" dirty="0">
                <a:latin typeface="Poppins" panose="00000500000000000000" pitchFamily="2" charset="0"/>
                <a:cs typeface="Poppins" panose="00000500000000000000" pitchFamily="2" charset="0"/>
              </a:rPr>
              <a:t>What types of business structures are there?</a:t>
            </a:r>
          </a:p>
          <a:p>
            <a:pPr marL="514350" indent="-514350">
              <a:lnSpc>
                <a:spcPct val="150000"/>
              </a:lnSpc>
              <a:buAutoNum type="arabicPeriod"/>
            </a:pPr>
            <a:r>
              <a:rPr lang="en-US" sz="2000" dirty="0">
                <a:latin typeface="Poppins" panose="00000500000000000000" pitchFamily="2" charset="0"/>
                <a:cs typeface="Poppins" panose="00000500000000000000" pitchFamily="2" charset="0"/>
              </a:rPr>
              <a:t>Considerations for popular options</a:t>
            </a:r>
          </a:p>
          <a:p>
            <a:pPr marL="514350" indent="-514350">
              <a:lnSpc>
                <a:spcPct val="150000"/>
              </a:lnSpc>
              <a:buAutoNum type="arabicPeriod"/>
            </a:pPr>
            <a:r>
              <a:rPr lang="en-US" sz="2000" dirty="0">
                <a:latin typeface="Poppins" panose="00000500000000000000" pitchFamily="2" charset="0"/>
                <a:cs typeface="Poppins" panose="00000500000000000000" pitchFamily="2" charset="0"/>
              </a:rPr>
              <a:t>Paperwork for popular options</a:t>
            </a:r>
          </a:p>
          <a:p>
            <a:pPr marL="514350" indent="-514350">
              <a:lnSpc>
                <a:spcPct val="150000"/>
              </a:lnSpc>
              <a:buFontTx/>
              <a:buAutoNum type="arabicPeriod"/>
            </a:pPr>
            <a:r>
              <a:rPr lang="en-US" sz="2000" dirty="0">
                <a:latin typeface="Poppins" panose="00000500000000000000" pitchFamily="2" charset="0"/>
                <a:cs typeface="Poppins" panose="00000500000000000000" pitchFamily="2" charset="0"/>
              </a:rPr>
              <a:t>Registering your business and licenses/permits</a:t>
            </a:r>
          </a:p>
          <a:p>
            <a:pPr marL="514350" indent="-514350">
              <a:lnSpc>
                <a:spcPct val="150000"/>
              </a:lnSpc>
              <a:buFontTx/>
              <a:buAutoNum type="arabicPeriod"/>
            </a:pPr>
            <a:r>
              <a:rPr lang="en-US" sz="2000" dirty="0">
                <a:latin typeface="Poppins" panose="00000500000000000000" pitchFamily="2" charset="0"/>
                <a:cs typeface="Poppins" panose="00000500000000000000" pitchFamily="2" charset="0"/>
              </a:rPr>
              <a:t>Examples of registration/licensing/certification</a:t>
            </a:r>
          </a:p>
          <a:p>
            <a:pPr marL="514350" indent="-514350">
              <a:lnSpc>
                <a:spcPct val="150000"/>
              </a:lnSpc>
              <a:buFontTx/>
              <a:buAutoNum type="arabicPeriod"/>
            </a:pPr>
            <a:r>
              <a:rPr lang="en-US" sz="2000" dirty="0">
                <a:latin typeface="Poppins" panose="00000500000000000000" pitchFamily="2" charset="0"/>
                <a:cs typeface="Poppins" panose="00000500000000000000" pitchFamily="2" charset="0"/>
              </a:rPr>
              <a:t>Certifications</a:t>
            </a:r>
          </a:p>
          <a:p>
            <a:pPr marL="514350" indent="-514350">
              <a:lnSpc>
                <a:spcPct val="150000"/>
              </a:lnSpc>
              <a:buFontTx/>
              <a:buAutoNum type="arabicPeriod"/>
            </a:pPr>
            <a:r>
              <a:rPr lang="en-US" sz="2000" dirty="0">
                <a:latin typeface="Poppins" panose="00000500000000000000" pitchFamily="2" charset="0"/>
                <a:cs typeface="Poppins" panose="00000500000000000000" pitchFamily="2" charset="0"/>
              </a:rPr>
              <a:t>Working with attorneys</a:t>
            </a:r>
          </a:p>
          <a:p>
            <a:pPr marL="514350" indent="-514350">
              <a:lnSpc>
                <a:spcPct val="150000"/>
              </a:lnSpc>
              <a:buFontTx/>
              <a:buAutoNum type="arabicPeriod"/>
            </a:pPr>
            <a:r>
              <a:rPr lang="en-US" sz="2000" dirty="0">
                <a:latin typeface="Poppins" panose="00000500000000000000" pitchFamily="2" charset="0"/>
                <a:cs typeface="Poppins" panose="00000500000000000000" pitchFamily="2" charset="0"/>
              </a:rPr>
              <a:t>Establishing a banking relationship</a:t>
            </a:r>
          </a:p>
          <a:p>
            <a:pPr marL="514350" indent="-514350">
              <a:lnSpc>
                <a:spcPct val="150000"/>
              </a:lnSpc>
              <a:buAutoNum type="arabicPeriod"/>
            </a:pPr>
            <a:r>
              <a:rPr lang="en-US" sz="2000" dirty="0">
                <a:latin typeface="Poppins" panose="00000500000000000000" pitchFamily="2" charset="0"/>
                <a:cs typeface="Poppins" panose="00000500000000000000" pitchFamily="2" charset="0"/>
              </a:rPr>
              <a:t>Summary</a:t>
            </a:r>
          </a:p>
          <a:p>
            <a:pPr marL="514350" indent="-514350">
              <a:lnSpc>
                <a:spcPct val="150000"/>
              </a:lnSpc>
              <a:buAutoNum type="arabicPeriod"/>
            </a:pPr>
            <a:r>
              <a:rPr lang="en-US" sz="2000" dirty="0">
                <a:latin typeface="Poppins" panose="00000500000000000000" pitchFamily="2" charset="0"/>
                <a:cs typeface="Poppins" panose="00000500000000000000" pitchFamily="2" charset="0"/>
              </a:rPr>
              <a:t>What’s next</a:t>
            </a:r>
          </a:p>
        </p:txBody>
      </p:sp>
      <p:sp>
        <p:nvSpPr>
          <p:cNvPr id="4" name="TextBox 3">
            <a:extLst>
              <a:ext uri="{FF2B5EF4-FFF2-40B4-BE49-F238E27FC236}">
                <a16:creationId xmlns:a16="http://schemas.microsoft.com/office/drawing/2014/main" id="{CF819E95-7AB0-1963-423C-65CAD429FF7F}"/>
              </a:ext>
            </a:extLst>
          </p:cNvPr>
          <p:cNvSpPr txBox="1"/>
          <p:nvPr/>
        </p:nvSpPr>
        <p:spPr>
          <a:xfrm>
            <a:off x="0" y="0"/>
            <a:ext cx="9144000" cy="461665"/>
          </a:xfrm>
          <a:prstGeom prst="rect">
            <a:avLst/>
          </a:prstGeom>
          <a:gradFill flip="none" rotWithShape="1">
            <a:gsLst>
              <a:gs pos="90000">
                <a:srgbClr val="233973"/>
              </a:gs>
              <a:gs pos="28000">
                <a:srgbClr val="C1CA2F"/>
              </a:gs>
              <a:gs pos="50000">
                <a:srgbClr val="67ACBC"/>
              </a:gs>
              <a:gs pos="76000">
                <a:srgbClr val="558E8E">
                  <a:lumMod val="96000"/>
                  <a:lumOff val="4000"/>
                </a:srgbClr>
              </a:gs>
              <a:gs pos="0">
                <a:srgbClr val="F7AF21"/>
              </a:gs>
            </a:gsLst>
            <a:lin ang="0" scaled="1"/>
            <a:tileRect/>
          </a:gradFill>
        </p:spPr>
        <p:txBody>
          <a:bodyPr wrap="square" rtlCol="0">
            <a:spAutoFit/>
          </a:bodyPr>
          <a:lstStyle/>
          <a:p>
            <a:r>
              <a:rPr lang="en-US" sz="2400" b="1" dirty="0">
                <a:latin typeface="Poppins" panose="00000500000000000000" pitchFamily="2" charset="0"/>
                <a:cs typeface="Poppins" panose="00000500000000000000" pitchFamily="2" charset="0"/>
              </a:rPr>
              <a:t>REACH Hub </a:t>
            </a:r>
            <a:r>
              <a:rPr lang="en-US" sz="2400" dirty="0">
                <a:latin typeface="Poppins" panose="00000500000000000000" pitchFamily="2" charset="0"/>
                <a:cs typeface="Poppins" panose="00000500000000000000" pitchFamily="2" charset="0"/>
              </a:rPr>
              <a:t>| Making it official</a:t>
            </a:r>
          </a:p>
        </p:txBody>
      </p:sp>
    </p:spTree>
    <p:extLst>
      <p:ext uri="{BB962C8B-B14F-4D97-AF65-F5344CB8AC3E}">
        <p14:creationId xmlns:p14="http://schemas.microsoft.com/office/powerpoint/2010/main" val="263221057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F4E3C94-9D8A-29E5-02B9-4AE894ACF4B0}"/>
              </a:ext>
            </a:extLst>
          </p:cNvPr>
          <p:cNvSpPr txBox="1"/>
          <p:nvPr/>
        </p:nvSpPr>
        <p:spPr>
          <a:xfrm>
            <a:off x="187214" y="1029999"/>
            <a:ext cx="8769573" cy="461665"/>
          </a:xfrm>
          <a:prstGeom prst="rect">
            <a:avLst/>
          </a:prstGeom>
          <a:noFill/>
        </p:spPr>
        <p:txBody>
          <a:bodyPr wrap="square" rtlCol="0">
            <a:spAutoFit/>
          </a:bodyPr>
          <a:lstStyle/>
          <a:p>
            <a:pPr algn="ctr"/>
            <a:r>
              <a:rPr lang="en-US" sz="2400" b="1" dirty="0">
                <a:cs typeface="Poppins" panose="00000500000000000000" pitchFamily="2" charset="0"/>
              </a:rPr>
              <a:t>Establishing a banking relationship</a:t>
            </a:r>
          </a:p>
        </p:txBody>
      </p:sp>
      <p:sp>
        <p:nvSpPr>
          <p:cNvPr id="11" name="TextBox 10">
            <a:extLst>
              <a:ext uri="{FF2B5EF4-FFF2-40B4-BE49-F238E27FC236}">
                <a16:creationId xmlns:a16="http://schemas.microsoft.com/office/drawing/2014/main" id="{FAC10B19-698F-7E1C-6865-BDAE9624C24F}"/>
              </a:ext>
            </a:extLst>
          </p:cNvPr>
          <p:cNvSpPr txBox="1"/>
          <p:nvPr/>
        </p:nvSpPr>
        <p:spPr>
          <a:xfrm>
            <a:off x="0" y="0"/>
            <a:ext cx="9144000" cy="461665"/>
          </a:xfrm>
          <a:prstGeom prst="rect">
            <a:avLst/>
          </a:prstGeom>
          <a:gradFill flip="none" rotWithShape="1">
            <a:gsLst>
              <a:gs pos="90000">
                <a:srgbClr val="233973"/>
              </a:gs>
              <a:gs pos="28000">
                <a:srgbClr val="C1CA2F"/>
              </a:gs>
              <a:gs pos="50000">
                <a:srgbClr val="67ACBC"/>
              </a:gs>
              <a:gs pos="76000">
                <a:srgbClr val="558E8E">
                  <a:lumMod val="96000"/>
                  <a:lumOff val="4000"/>
                </a:srgbClr>
              </a:gs>
              <a:gs pos="0">
                <a:srgbClr val="F7AF21"/>
              </a:gs>
            </a:gsLst>
            <a:lin ang="0" scaled="1"/>
            <a:tileRect/>
          </a:gradFill>
        </p:spPr>
        <p:txBody>
          <a:bodyPr wrap="square" rtlCol="0">
            <a:spAutoFit/>
          </a:bodyPr>
          <a:lstStyle/>
          <a:p>
            <a:r>
              <a:rPr lang="en-US" sz="2400" b="1" dirty="0">
                <a:latin typeface="Poppins" panose="00000500000000000000" pitchFamily="2" charset="0"/>
                <a:cs typeface="Poppins" panose="00000500000000000000" pitchFamily="2" charset="0"/>
              </a:rPr>
              <a:t>REACH Hub </a:t>
            </a:r>
            <a:r>
              <a:rPr lang="en-US" sz="2400" dirty="0">
                <a:latin typeface="Poppins" panose="00000500000000000000" pitchFamily="2" charset="0"/>
                <a:cs typeface="Poppins" panose="00000500000000000000" pitchFamily="2" charset="0"/>
              </a:rPr>
              <a:t>| Making it </a:t>
            </a:r>
            <a:r>
              <a:rPr lang="en-US" sz="2400" dirty="0" err="1">
                <a:latin typeface="Poppins" panose="00000500000000000000" pitchFamily="2" charset="0"/>
                <a:cs typeface="Poppins" panose="00000500000000000000" pitchFamily="2" charset="0"/>
              </a:rPr>
              <a:t>offical</a:t>
            </a:r>
            <a:endParaRPr lang="en-US" sz="2400" dirty="0">
              <a:latin typeface="Poppins" panose="00000500000000000000" pitchFamily="2" charset="0"/>
              <a:cs typeface="Poppins" panose="00000500000000000000" pitchFamily="2" charset="0"/>
            </a:endParaRPr>
          </a:p>
        </p:txBody>
      </p:sp>
      <p:sp>
        <p:nvSpPr>
          <p:cNvPr id="5" name="TextBox 4">
            <a:extLst>
              <a:ext uri="{FF2B5EF4-FFF2-40B4-BE49-F238E27FC236}">
                <a16:creationId xmlns:a16="http://schemas.microsoft.com/office/drawing/2014/main" id="{0F4FED25-224C-D90F-8A0C-F9EAC2FC0095}"/>
              </a:ext>
            </a:extLst>
          </p:cNvPr>
          <p:cNvSpPr txBox="1"/>
          <p:nvPr/>
        </p:nvSpPr>
        <p:spPr>
          <a:xfrm>
            <a:off x="242565" y="1713830"/>
            <a:ext cx="8714222" cy="1015663"/>
          </a:xfrm>
          <a:prstGeom prst="rect">
            <a:avLst/>
          </a:prstGeom>
          <a:noFill/>
        </p:spPr>
        <p:txBody>
          <a:bodyPr wrap="square" rtlCol="0">
            <a:spAutoFit/>
          </a:bodyPr>
          <a:lstStyle/>
          <a:p>
            <a:pPr algn="ctr"/>
            <a:r>
              <a:rPr lang="en-US" sz="2000" dirty="0">
                <a:cs typeface="Poppins" panose="00000500000000000000" pitchFamily="2" charset="0"/>
              </a:rPr>
              <a:t>Establishing a banking relationship involves not just opening an account for your business but choosing the correct bank and building a relationship with key people at that bank.</a:t>
            </a:r>
          </a:p>
        </p:txBody>
      </p:sp>
      <p:sp>
        <p:nvSpPr>
          <p:cNvPr id="3" name="TextBox 2">
            <a:extLst>
              <a:ext uri="{FF2B5EF4-FFF2-40B4-BE49-F238E27FC236}">
                <a16:creationId xmlns:a16="http://schemas.microsoft.com/office/drawing/2014/main" id="{831F2838-9F36-1394-CDDB-4505B88E1242}"/>
              </a:ext>
            </a:extLst>
          </p:cNvPr>
          <p:cNvSpPr txBox="1"/>
          <p:nvPr/>
        </p:nvSpPr>
        <p:spPr>
          <a:xfrm>
            <a:off x="187214" y="3470545"/>
            <a:ext cx="8769573" cy="830997"/>
          </a:xfrm>
          <a:prstGeom prst="rect">
            <a:avLst/>
          </a:prstGeom>
          <a:noFill/>
        </p:spPr>
        <p:txBody>
          <a:bodyPr wrap="square" rtlCol="0">
            <a:spAutoFit/>
          </a:bodyPr>
          <a:lstStyle/>
          <a:p>
            <a:pPr algn="ctr"/>
            <a:r>
              <a:rPr lang="en-US" sz="2400" b="1" dirty="0">
                <a:cs typeface="Poppins" panose="00000500000000000000" pitchFamily="2" charset="0"/>
              </a:rPr>
              <a:t>Why is a banking relationship important for a business?</a:t>
            </a:r>
            <a:endParaRPr lang="en-US" sz="2400" dirty="0">
              <a:cs typeface="Poppins" panose="00000500000000000000" pitchFamily="2" charset="0"/>
            </a:endParaRPr>
          </a:p>
        </p:txBody>
      </p:sp>
      <p:sp>
        <p:nvSpPr>
          <p:cNvPr id="4" name="TextBox 3">
            <a:extLst>
              <a:ext uri="{FF2B5EF4-FFF2-40B4-BE49-F238E27FC236}">
                <a16:creationId xmlns:a16="http://schemas.microsoft.com/office/drawing/2014/main" id="{94FA2A9A-A0A7-05C4-4A0A-9B18FEF13A19}"/>
              </a:ext>
            </a:extLst>
          </p:cNvPr>
          <p:cNvSpPr txBox="1"/>
          <p:nvPr/>
        </p:nvSpPr>
        <p:spPr>
          <a:xfrm>
            <a:off x="1510288" y="4479786"/>
            <a:ext cx="6123423" cy="1631216"/>
          </a:xfrm>
          <a:prstGeom prst="rect">
            <a:avLst/>
          </a:prstGeom>
          <a:noFill/>
        </p:spPr>
        <p:txBody>
          <a:bodyPr wrap="square" rtlCol="0">
            <a:spAutoFit/>
          </a:bodyPr>
          <a:lstStyle/>
          <a:p>
            <a:pPr algn="ctr"/>
            <a:r>
              <a:rPr lang="en-US" sz="2000" dirty="0">
                <a:cs typeface="Poppins" panose="00000500000000000000" pitchFamily="2" charset="0"/>
              </a:rPr>
              <a:t>Not just having a bank but maintaining a good relationship with a bank that fits your needs is a key way to support not just future growth but your ability to respond to problems when they come along.  </a:t>
            </a:r>
          </a:p>
        </p:txBody>
      </p:sp>
    </p:spTree>
    <p:extLst>
      <p:ext uri="{BB962C8B-B14F-4D97-AF65-F5344CB8AC3E}">
        <p14:creationId xmlns:p14="http://schemas.microsoft.com/office/powerpoint/2010/main" val="241877416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F4E3C94-9D8A-29E5-02B9-4AE894ACF4B0}"/>
              </a:ext>
            </a:extLst>
          </p:cNvPr>
          <p:cNvSpPr txBox="1"/>
          <p:nvPr/>
        </p:nvSpPr>
        <p:spPr>
          <a:xfrm>
            <a:off x="187213" y="559343"/>
            <a:ext cx="8769573" cy="461665"/>
          </a:xfrm>
          <a:prstGeom prst="rect">
            <a:avLst/>
          </a:prstGeom>
          <a:noFill/>
        </p:spPr>
        <p:txBody>
          <a:bodyPr wrap="square" rtlCol="0">
            <a:spAutoFit/>
          </a:bodyPr>
          <a:lstStyle/>
          <a:p>
            <a:pPr algn="ctr"/>
            <a:r>
              <a:rPr lang="en-US" sz="2400" b="1" dirty="0">
                <a:cs typeface="Poppins" panose="00000500000000000000" pitchFamily="2" charset="0"/>
              </a:rPr>
              <a:t>Choosing the right bank</a:t>
            </a:r>
          </a:p>
        </p:txBody>
      </p:sp>
      <p:sp>
        <p:nvSpPr>
          <p:cNvPr id="11" name="TextBox 10">
            <a:extLst>
              <a:ext uri="{FF2B5EF4-FFF2-40B4-BE49-F238E27FC236}">
                <a16:creationId xmlns:a16="http://schemas.microsoft.com/office/drawing/2014/main" id="{FAC10B19-698F-7E1C-6865-BDAE9624C24F}"/>
              </a:ext>
            </a:extLst>
          </p:cNvPr>
          <p:cNvSpPr txBox="1"/>
          <p:nvPr/>
        </p:nvSpPr>
        <p:spPr>
          <a:xfrm>
            <a:off x="0" y="0"/>
            <a:ext cx="9144000" cy="461665"/>
          </a:xfrm>
          <a:prstGeom prst="rect">
            <a:avLst/>
          </a:prstGeom>
          <a:gradFill flip="none" rotWithShape="1">
            <a:gsLst>
              <a:gs pos="90000">
                <a:srgbClr val="233973"/>
              </a:gs>
              <a:gs pos="28000">
                <a:srgbClr val="C1CA2F"/>
              </a:gs>
              <a:gs pos="50000">
                <a:srgbClr val="67ACBC"/>
              </a:gs>
              <a:gs pos="76000">
                <a:srgbClr val="558E8E">
                  <a:lumMod val="96000"/>
                  <a:lumOff val="4000"/>
                </a:srgbClr>
              </a:gs>
              <a:gs pos="0">
                <a:srgbClr val="F7AF21"/>
              </a:gs>
            </a:gsLst>
            <a:lin ang="0" scaled="1"/>
            <a:tileRect/>
          </a:gradFill>
        </p:spPr>
        <p:txBody>
          <a:bodyPr wrap="square" rtlCol="0">
            <a:spAutoFit/>
          </a:bodyPr>
          <a:lstStyle/>
          <a:p>
            <a:r>
              <a:rPr lang="en-US" sz="2400" b="1" dirty="0">
                <a:latin typeface="Poppins" panose="00000500000000000000" pitchFamily="2" charset="0"/>
                <a:cs typeface="Poppins" panose="00000500000000000000" pitchFamily="2" charset="0"/>
              </a:rPr>
              <a:t>REACH Hub </a:t>
            </a:r>
            <a:r>
              <a:rPr lang="en-US" sz="2400" dirty="0">
                <a:latin typeface="Poppins" panose="00000500000000000000" pitchFamily="2" charset="0"/>
                <a:cs typeface="Poppins" panose="00000500000000000000" pitchFamily="2" charset="0"/>
              </a:rPr>
              <a:t>| Making it </a:t>
            </a:r>
            <a:r>
              <a:rPr lang="en-US" sz="2400" dirty="0" err="1">
                <a:latin typeface="Poppins" panose="00000500000000000000" pitchFamily="2" charset="0"/>
                <a:cs typeface="Poppins" panose="00000500000000000000" pitchFamily="2" charset="0"/>
              </a:rPr>
              <a:t>offical</a:t>
            </a:r>
            <a:endParaRPr lang="en-US" sz="2400" dirty="0">
              <a:latin typeface="Poppins" panose="00000500000000000000" pitchFamily="2" charset="0"/>
              <a:cs typeface="Poppins" panose="00000500000000000000" pitchFamily="2" charset="0"/>
            </a:endParaRPr>
          </a:p>
        </p:txBody>
      </p:sp>
      <p:sp>
        <p:nvSpPr>
          <p:cNvPr id="5" name="TextBox 4">
            <a:extLst>
              <a:ext uri="{FF2B5EF4-FFF2-40B4-BE49-F238E27FC236}">
                <a16:creationId xmlns:a16="http://schemas.microsoft.com/office/drawing/2014/main" id="{0F4FED25-224C-D90F-8A0C-F9EAC2FC0095}"/>
              </a:ext>
            </a:extLst>
          </p:cNvPr>
          <p:cNvSpPr txBox="1"/>
          <p:nvPr/>
        </p:nvSpPr>
        <p:spPr>
          <a:xfrm>
            <a:off x="242564" y="1107072"/>
            <a:ext cx="8714222" cy="5262979"/>
          </a:xfrm>
          <a:prstGeom prst="rect">
            <a:avLst/>
          </a:prstGeom>
          <a:noFill/>
        </p:spPr>
        <p:txBody>
          <a:bodyPr wrap="square" rtlCol="0">
            <a:spAutoFit/>
          </a:bodyPr>
          <a:lstStyle/>
          <a:p>
            <a:r>
              <a:rPr lang="en-US" sz="1400" dirty="0">
                <a:cs typeface="Poppins" panose="00000500000000000000" pitchFamily="2" charset="0"/>
              </a:rPr>
              <a:t>The first step in establishing a banking relationship is choosing the right bank, there are important considerations, including:</a:t>
            </a:r>
          </a:p>
          <a:p>
            <a:pPr marL="285750" indent="-285750">
              <a:buFont typeface="Arial" panose="020B0604020202020204" pitchFamily="34" charset="0"/>
              <a:buChar char="•"/>
            </a:pPr>
            <a:endParaRPr lang="en-US" sz="1400" dirty="0">
              <a:cs typeface="Poppins" panose="00000500000000000000" pitchFamily="2" charset="0"/>
            </a:endParaRPr>
          </a:p>
          <a:p>
            <a:pPr marL="285750" indent="-285750">
              <a:buFont typeface="Arial" panose="020B0604020202020204" pitchFamily="34" charset="0"/>
              <a:buChar char="•"/>
            </a:pPr>
            <a:r>
              <a:rPr lang="en-US" sz="1400" b="1" dirty="0">
                <a:cs typeface="Poppins" panose="00000500000000000000" pitchFamily="2" charset="0"/>
              </a:rPr>
              <a:t>Banking services and offerings</a:t>
            </a:r>
            <a:r>
              <a:rPr lang="en-US" sz="1400" dirty="0">
                <a:cs typeface="Poppins" panose="00000500000000000000" pitchFamily="2" charset="0"/>
              </a:rPr>
              <a:t>: Consider the availability of key aspects of service including business checking/savings accounts, business credit cards, the accessibility of ATMS and online banking, and the quality and extent of customer service;</a:t>
            </a:r>
          </a:p>
          <a:p>
            <a:pPr marL="285750" indent="-285750">
              <a:buFont typeface="Arial" panose="020B0604020202020204" pitchFamily="34" charset="0"/>
              <a:buChar char="•"/>
            </a:pPr>
            <a:endParaRPr lang="en-US" sz="1400" dirty="0">
              <a:cs typeface="Poppins" panose="00000500000000000000" pitchFamily="2" charset="0"/>
            </a:endParaRPr>
          </a:p>
          <a:p>
            <a:pPr marL="285750" indent="-285750">
              <a:buFont typeface="Arial" panose="020B0604020202020204" pitchFamily="34" charset="0"/>
              <a:buChar char="•"/>
            </a:pPr>
            <a:r>
              <a:rPr lang="en-US" sz="1400" b="1" dirty="0">
                <a:cs typeface="Poppins" panose="00000500000000000000" pitchFamily="2" charset="0"/>
              </a:rPr>
              <a:t>Bank reputation and stability</a:t>
            </a:r>
            <a:r>
              <a:rPr lang="en-US" sz="1400" dirty="0">
                <a:cs typeface="Poppins" panose="00000500000000000000" pitchFamily="2" charset="0"/>
              </a:rPr>
              <a:t>: Choosing the most widely known or well-established banks might not be necessary or desirable – and there are many excellent local and community-based banks, but be sure to investigate the bank’s history, financial strength, and ratings;</a:t>
            </a:r>
          </a:p>
          <a:p>
            <a:pPr marL="285750" indent="-285750">
              <a:buFont typeface="Arial" panose="020B0604020202020204" pitchFamily="34" charset="0"/>
              <a:buChar char="•"/>
            </a:pPr>
            <a:endParaRPr lang="en-US" sz="1400" dirty="0">
              <a:cs typeface="Poppins" panose="00000500000000000000" pitchFamily="2" charset="0"/>
            </a:endParaRPr>
          </a:p>
          <a:p>
            <a:pPr marL="285750" indent="-285750">
              <a:buFont typeface="Arial" panose="020B0604020202020204" pitchFamily="34" charset="0"/>
              <a:buChar char="•"/>
            </a:pPr>
            <a:r>
              <a:rPr lang="en-US" sz="1400" b="1" dirty="0">
                <a:cs typeface="Poppins" panose="00000500000000000000" pitchFamily="2" charset="0"/>
              </a:rPr>
              <a:t>Costs and fees</a:t>
            </a:r>
            <a:r>
              <a:rPr lang="en-US" sz="1400" dirty="0">
                <a:cs typeface="Poppins" panose="00000500000000000000" pitchFamily="2" charset="0"/>
              </a:rPr>
              <a:t>: Key costs and fees to be aware of are monthly maintenance fees, transaction limits and associated costs, fees for overdrafts, wires, and other services, and minimum balance requirements;</a:t>
            </a:r>
          </a:p>
          <a:p>
            <a:pPr marL="285750" indent="-285750">
              <a:buFont typeface="Arial" panose="020B0604020202020204" pitchFamily="34" charset="0"/>
              <a:buChar char="•"/>
            </a:pPr>
            <a:endParaRPr lang="en-US" sz="1400" dirty="0">
              <a:cs typeface="Poppins" panose="00000500000000000000" pitchFamily="2" charset="0"/>
            </a:endParaRPr>
          </a:p>
          <a:p>
            <a:pPr marL="285750" indent="-285750">
              <a:buFont typeface="Arial" panose="020B0604020202020204" pitchFamily="34" charset="0"/>
              <a:buChar char="•"/>
            </a:pPr>
            <a:r>
              <a:rPr lang="en-US" sz="1400" b="1" dirty="0">
                <a:cs typeface="Poppins" panose="00000500000000000000" pitchFamily="2" charset="0"/>
              </a:rPr>
              <a:t>Loan and credit opportunities</a:t>
            </a:r>
            <a:r>
              <a:rPr lang="en-US" sz="1400" dirty="0">
                <a:cs typeface="Poppins" panose="00000500000000000000" pitchFamily="2" charset="0"/>
              </a:rPr>
              <a:t>: It is important to consider the types of loans and credit lines offered, whether interest rates are competitive, the approval and pre-approval process, and experience with SBA- or industry-specific financing;</a:t>
            </a:r>
          </a:p>
          <a:p>
            <a:pPr marL="285750" indent="-285750">
              <a:buFont typeface="Arial" panose="020B0604020202020204" pitchFamily="34" charset="0"/>
              <a:buChar char="•"/>
            </a:pPr>
            <a:endParaRPr lang="en-US" sz="1400" dirty="0">
              <a:cs typeface="Poppins" panose="00000500000000000000" pitchFamily="2" charset="0"/>
            </a:endParaRPr>
          </a:p>
          <a:p>
            <a:pPr marL="285750" indent="-285750">
              <a:buFont typeface="Arial" panose="020B0604020202020204" pitchFamily="34" charset="0"/>
              <a:buChar char="•"/>
            </a:pPr>
            <a:r>
              <a:rPr lang="en-US" sz="1400" b="1" dirty="0">
                <a:cs typeface="Poppins" panose="00000500000000000000" pitchFamily="2" charset="0"/>
              </a:rPr>
              <a:t>Industry expertise</a:t>
            </a:r>
            <a:r>
              <a:rPr lang="en-US" sz="1400" dirty="0">
                <a:cs typeface="Poppins" panose="00000500000000000000" pitchFamily="2" charset="0"/>
              </a:rPr>
              <a:t>: Businesses in different industries have different patterns and needs – be sure to work with a bank that has worked positively with businesses in your industry;</a:t>
            </a:r>
          </a:p>
          <a:p>
            <a:pPr marL="285750" indent="-285750">
              <a:buFont typeface="Arial" panose="020B0604020202020204" pitchFamily="34" charset="0"/>
              <a:buChar char="•"/>
            </a:pPr>
            <a:endParaRPr lang="en-US" sz="1400" dirty="0">
              <a:cs typeface="Poppins" panose="00000500000000000000" pitchFamily="2" charset="0"/>
            </a:endParaRPr>
          </a:p>
          <a:p>
            <a:pPr marL="285750" indent="-285750">
              <a:buFont typeface="Arial" panose="020B0604020202020204" pitchFamily="34" charset="0"/>
              <a:buChar char="•"/>
            </a:pPr>
            <a:r>
              <a:rPr lang="en-US" sz="1400" b="1" dirty="0">
                <a:cs typeface="Poppins" panose="00000500000000000000" pitchFamily="2" charset="0"/>
              </a:rPr>
              <a:t>Special business support</a:t>
            </a:r>
            <a:r>
              <a:rPr lang="en-US" sz="1400" dirty="0">
                <a:cs typeface="Poppins" panose="00000500000000000000" pitchFamily="2" charset="0"/>
              </a:rPr>
              <a:t>: Important forms of support for businesses include the following – see the next slide.</a:t>
            </a:r>
          </a:p>
        </p:txBody>
      </p:sp>
    </p:spTree>
    <p:extLst>
      <p:ext uri="{BB962C8B-B14F-4D97-AF65-F5344CB8AC3E}">
        <p14:creationId xmlns:p14="http://schemas.microsoft.com/office/powerpoint/2010/main" val="410213391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F4E3C94-9D8A-29E5-02B9-4AE894ACF4B0}"/>
              </a:ext>
            </a:extLst>
          </p:cNvPr>
          <p:cNvSpPr txBox="1"/>
          <p:nvPr/>
        </p:nvSpPr>
        <p:spPr>
          <a:xfrm>
            <a:off x="187213" y="559343"/>
            <a:ext cx="8769573" cy="461665"/>
          </a:xfrm>
          <a:prstGeom prst="rect">
            <a:avLst/>
          </a:prstGeom>
          <a:noFill/>
        </p:spPr>
        <p:txBody>
          <a:bodyPr wrap="square" rtlCol="0">
            <a:spAutoFit/>
          </a:bodyPr>
          <a:lstStyle/>
          <a:p>
            <a:pPr algn="ctr"/>
            <a:r>
              <a:rPr lang="en-US" sz="2400" b="1" dirty="0">
                <a:cs typeface="Poppins" panose="00000500000000000000" pitchFamily="2" charset="0"/>
              </a:rPr>
              <a:t>Choosing the right bank</a:t>
            </a:r>
          </a:p>
        </p:txBody>
      </p:sp>
      <p:sp>
        <p:nvSpPr>
          <p:cNvPr id="11" name="TextBox 10">
            <a:extLst>
              <a:ext uri="{FF2B5EF4-FFF2-40B4-BE49-F238E27FC236}">
                <a16:creationId xmlns:a16="http://schemas.microsoft.com/office/drawing/2014/main" id="{FAC10B19-698F-7E1C-6865-BDAE9624C24F}"/>
              </a:ext>
            </a:extLst>
          </p:cNvPr>
          <p:cNvSpPr txBox="1"/>
          <p:nvPr/>
        </p:nvSpPr>
        <p:spPr>
          <a:xfrm>
            <a:off x="0" y="0"/>
            <a:ext cx="9144000" cy="461665"/>
          </a:xfrm>
          <a:prstGeom prst="rect">
            <a:avLst/>
          </a:prstGeom>
          <a:gradFill flip="none" rotWithShape="1">
            <a:gsLst>
              <a:gs pos="90000">
                <a:srgbClr val="233973"/>
              </a:gs>
              <a:gs pos="28000">
                <a:srgbClr val="C1CA2F"/>
              </a:gs>
              <a:gs pos="50000">
                <a:srgbClr val="67ACBC"/>
              </a:gs>
              <a:gs pos="76000">
                <a:srgbClr val="558E8E">
                  <a:lumMod val="96000"/>
                  <a:lumOff val="4000"/>
                </a:srgbClr>
              </a:gs>
              <a:gs pos="0">
                <a:srgbClr val="F7AF21"/>
              </a:gs>
            </a:gsLst>
            <a:lin ang="0" scaled="1"/>
            <a:tileRect/>
          </a:gradFill>
        </p:spPr>
        <p:txBody>
          <a:bodyPr wrap="square" rtlCol="0">
            <a:spAutoFit/>
          </a:bodyPr>
          <a:lstStyle/>
          <a:p>
            <a:r>
              <a:rPr lang="en-US" sz="2400" b="1" dirty="0">
                <a:latin typeface="Poppins" panose="00000500000000000000" pitchFamily="2" charset="0"/>
                <a:cs typeface="Poppins" panose="00000500000000000000" pitchFamily="2" charset="0"/>
              </a:rPr>
              <a:t>REACH Hub </a:t>
            </a:r>
            <a:r>
              <a:rPr lang="en-US" sz="2400" dirty="0">
                <a:latin typeface="Poppins" panose="00000500000000000000" pitchFamily="2" charset="0"/>
                <a:cs typeface="Poppins" panose="00000500000000000000" pitchFamily="2" charset="0"/>
              </a:rPr>
              <a:t>| Making it </a:t>
            </a:r>
            <a:r>
              <a:rPr lang="en-US" sz="2400" dirty="0" err="1">
                <a:latin typeface="Poppins" panose="00000500000000000000" pitchFamily="2" charset="0"/>
                <a:cs typeface="Poppins" panose="00000500000000000000" pitchFamily="2" charset="0"/>
              </a:rPr>
              <a:t>offical</a:t>
            </a:r>
            <a:endParaRPr lang="en-US" sz="2400" dirty="0">
              <a:latin typeface="Poppins" panose="00000500000000000000" pitchFamily="2" charset="0"/>
              <a:cs typeface="Poppins" panose="00000500000000000000" pitchFamily="2" charset="0"/>
            </a:endParaRPr>
          </a:p>
        </p:txBody>
      </p:sp>
      <p:sp>
        <p:nvSpPr>
          <p:cNvPr id="5" name="TextBox 4">
            <a:extLst>
              <a:ext uri="{FF2B5EF4-FFF2-40B4-BE49-F238E27FC236}">
                <a16:creationId xmlns:a16="http://schemas.microsoft.com/office/drawing/2014/main" id="{0F4FED25-224C-D90F-8A0C-F9EAC2FC0095}"/>
              </a:ext>
            </a:extLst>
          </p:cNvPr>
          <p:cNvSpPr txBox="1"/>
          <p:nvPr/>
        </p:nvSpPr>
        <p:spPr>
          <a:xfrm>
            <a:off x="242564" y="1107072"/>
            <a:ext cx="8714222" cy="5262979"/>
          </a:xfrm>
          <a:prstGeom prst="rect">
            <a:avLst/>
          </a:prstGeom>
          <a:noFill/>
        </p:spPr>
        <p:txBody>
          <a:bodyPr wrap="square" rtlCol="0">
            <a:spAutoFit/>
          </a:bodyPr>
          <a:lstStyle/>
          <a:p>
            <a:r>
              <a:rPr lang="en-US" sz="1400" dirty="0">
                <a:cs typeface="Poppins" panose="00000500000000000000" pitchFamily="2" charset="0"/>
              </a:rPr>
              <a:t>The first step in establishing a banking relationship is choosing the right bank, there are important considerations, including:</a:t>
            </a:r>
          </a:p>
          <a:p>
            <a:pPr marL="285750" indent="-285750">
              <a:buFont typeface="Arial" panose="020B0604020202020204" pitchFamily="34" charset="0"/>
              <a:buChar char="•"/>
            </a:pPr>
            <a:endParaRPr lang="en-US" sz="1400" dirty="0">
              <a:cs typeface="Poppins" panose="00000500000000000000" pitchFamily="2" charset="0"/>
            </a:endParaRPr>
          </a:p>
          <a:p>
            <a:pPr marL="285750" indent="-285750">
              <a:buFont typeface="Arial" panose="020B0604020202020204" pitchFamily="34" charset="0"/>
              <a:buChar char="•"/>
            </a:pPr>
            <a:r>
              <a:rPr lang="en-US" sz="1400" b="1" dirty="0">
                <a:cs typeface="Poppins" panose="00000500000000000000" pitchFamily="2" charset="0"/>
              </a:rPr>
              <a:t>Banking services and offerings</a:t>
            </a:r>
            <a:r>
              <a:rPr lang="en-US" sz="1400" dirty="0">
                <a:cs typeface="Poppins" panose="00000500000000000000" pitchFamily="2" charset="0"/>
              </a:rPr>
              <a:t>: Consider the availability of key aspects of service including business checking/savings accounts, business credit cards, the accessibility of ATMS and online banking, and the quality and extent of customer service;</a:t>
            </a:r>
          </a:p>
          <a:p>
            <a:pPr marL="285750" indent="-285750">
              <a:buFont typeface="Arial" panose="020B0604020202020204" pitchFamily="34" charset="0"/>
              <a:buChar char="•"/>
            </a:pPr>
            <a:endParaRPr lang="en-US" sz="1400" dirty="0">
              <a:cs typeface="Poppins" panose="00000500000000000000" pitchFamily="2" charset="0"/>
            </a:endParaRPr>
          </a:p>
          <a:p>
            <a:pPr marL="285750" indent="-285750">
              <a:buFont typeface="Arial" panose="020B0604020202020204" pitchFamily="34" charset="0"/>
              <a:buChar char="•"/>
            </a:pPr>
            <a:r>
              <a:rPr lang="en-US" sz="1400" b="1" dirty="0">
                <a:cs typeface="Poppins" panose="00000500000000000000" pitchFamily="2" charset="0"/>
              </a:rPr>
              <a:t>Bank reputation and stability</a:t>
            </a:r>
            <a:r>
              <a:rPr lang="en-US" sz="1400" dirty="0">
                <a:cs typeface="Poppins" panose="00000500000000000000" pitchFamily="2" charset="0"/>
              </a:rPr>
              <a:t>: Choosing the most widely known or well-established banks might not be necessary or desirable – and there are many excellent local and community-based banks, but be sure to investigate the bank’s history, financial strength, and ratings;</a:t>
            </a:r>
          </a:p>
          <a:p>
            <a:pPr marL="285750" indent="-285750">
              <a:buFont typeface="Arial" panose="020B0604020202020204" pitchFamily="34" charset="0"/>
              <a:buChar char="•"/>
            </a:pPr>
            <a:endParaRPr lang="en-US" sz="1400" dirty="0">
              <a:cs typeface="Poppins" panose="00000500000000000000" pitchFamily="2" charset="0"/>
            </a:endParaRPr>
          </a:p>
          <a:p>
            <a:pPr marL="285750" indent="-285750">
              <a:buFont typeface="Arial" panose="020B0604020202020204" pitchFamily="34" charset="0"/>
              <a:buChar char="•"/>
            </a:pPr>
            <a:r>
              <a:rPr lang="en-US" sz="1400" b="1" dirty="0">
                <a:cs typeface="Poppins" panose="00000500000000000000" pitchFamily="2" charset="0"/>
              </a:rPr>
              <a:t>Costs and fees</a:t>
            </a:r>
            <a:r>
              <a:rPr lang="en-US" sz="1400" dirty="0">
                <a:cs typeface="Poppins" panose="00000500000000000000" pitchFamily="2" charset="0"/>
              </a:rPr>
              <a:t>: Key costs and fees to be aware of are monthly maintenance fees, transaction limits and associated costs, fees for overdrafts, wires, and other services, and minimum balance requirements;</a:t>
            </a:r>
          </a:p>
          <a:p>
            <a:pPr marL="285750" indent="-285750">
              <a:buFont typeface="Arial" panose="020B0604020202020204" pitchFamily="34" charset="0"/>
              <a:buChar char="•"/>
            </a:pPr>
            <a:endParaRPr lang="en-US" sz="1400" dirty="0">
              <a:cs typeface="Poppins" panose="00000500000000000000" pitchFamily="2" charset="0"/>
            </a:endParaRPr>
          </a:p>
          <a:p>
            <a:pPr marL="285750" indent="-285750">
              <a:buFont typeface="Arial" panose="020B0604020202020204" pitchFamily="34" charset="0"/>
              <a:buChar char="•"/>
            </a:pPr>
            <a:r>
              <a:rPr lang="en-US" sz="1400" b="1" dirty="0">
                <a:cs typeface="Poppins" panose="00000500000000000000" pitchFamily="2" charset="0"/>
              </a:rPr>
              <a:t>Loan and credit opportunities</a:t>
            </a:r>
            <a:r>
              <a:rPr lang="en-US" sz="1400" dirty="0">
                <a:cs typeface="Poppins" panose="00000500000000000000" pitchFamily="2" charset="0"/>
              </a:rPr>
              <a:t>: It is important to consider the types of loans and credit lines offered, whether interest rates are competitive, the approval and pre-approval process, and experience with SBA- or industry-specific financing;</a:t>
            </a:r>
          </a:p>
          <a:p>
            <a:pPr marL="285750" indent="-285750">
              <a:buFont typeface="Arial" panose="020B0604020202020204" pitchFamily="34" charset="0"/>
              <a:buChar char="•"/>
            </a:pPr>
            <a:endParaRPr lang="en-US" sz="1400" dirty="0">
              <a:cs typeface="Poppins" panose="00000500000000000000" pitchFamily="2" charset="0"/>
            </a:endParaRPr>
          </a:p>
          <a:p>
            <a:pPr marL="285750" indent="-285750">
              <a:buFont typeface="Arial" panose="020B0604020202020204" pitchFamily="34" charset="0"/>
              <a:buChar char="•"/>
            </a:pPr>
            <a:r>
              <a:rPr lang="en-US" sz="1400" b="1" dirty="0">
                <a:cs typeface="Poppins" panose="00000500000000000000" pitchFamily="2" charset="0"/>
              </a:rPr>
              <a:t>Industry expertise</a:t>
            </a:r>
            <a:r>
              <a:rPr lang="en-US" sz="1400" dirty="0">
                <a:cs typeface="Poppins" panose="00000500000000000000" pitchFamily="2" charset="0"/>
              </a:rPr>
              <a:t>: Businesses in different industries have different patterns and needs – be sure to work with a bank that has worked positively with businesses in your industry;</a:t>
            </a:r>
          </a:p>
          <a:p>
            <a:pPr marL="285750" indent="-285750">
              <a:buFont typeface="Arial" panose="020B0604020202020204" pitchFamily="34" charset="0"/>
              <a:buChar char="•"/>
            </a:pPr>
            <a:endParaRPr lang="en-US" sz="1400" dirty="0">
              <a:cs typeface="Poppins" panose="00000500000000000000" pitchFamily="2" charset="0"/>
            </a:endParaRPr>
          </a:p>
          <a:p>
            <a:pPr marL="285750" indent="-285750">
              <a:buFont typeface="Arial" panose="020B0604020202020204" pitchFamily="34" charset="0"/>
              <a:buChar char="•"/>
            </a:pPr>
            <a:r>
              <a:rPr lang="en-US" sz="1400" b="1" dirty="0">
                <a:cs typeface="Poppins" panose="00000500000000000000" pitchFamily="2" charset="0"/>
              </a:rPr>
              <a:t>Special business support</a:t>
            </a:r>
            <a:r>
              <a:rPr lang="en-US" sz="1400" dirty="0">
                <a:cs typeface="Poppins" panose="00000500000000000000" pitchFamily="2" charset="0"/>
              </a:rPr>
              <a:t>: Important forms of support for businesses include the following – see the next slide.</a:t>
            </a:r>
          </a:p>
        </p:txBody>
      </p:sp>
      <p:sp>
        <p:nvSpPr>
          <p:cNvPr id="7" name="Rectangle 6">
            <a:extLst>
              <a:ext uri="{FF2B5EF4-FFF2-40B4-BE49-F238E27FC236}">
                <a16:creationId xmlns:a16="http://schemas.microsoft.com/office/drawing/2014/main" id="{E03C845D-C82A-10DA-CDAF-43E1BDD30F45}"/>
              </a:ext>
            </a:extLst>
          </p:cNvPr>
          <p:cNvSpPr/>
          <p:nvPr/>
        </p:nvSpPr>
        <p:spPr>
          <a:xfrm>
            <a:off x="0" y="0"/>
            <a:ext cx="9144000" cy="6886564"/>
          </a:xfrm>
          <a:prstGeom prst="rect">
            <a:avLst/>
          </a:prstGeom>
          <a:solidFill>
            <a:schemeClr val="tx1">
              <a:lumMod val="95000"/>
              <a:lumOff val="5000"/>
              <a:alpha val="72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3EE4E2BF-92C8-E83E-7FFB-90C3EB17BC45}"/>
              </a:ext>
            </a:extLst>
          </p:cNvPr>
          <p:cNvSpPr/>
          <p:nvPr/>
        </p:nvSpPr>
        <p:spPr>
          <a:xfrm>
            <a:off x="2457450" y="1161580"/>
            <a:ext cx="4229100" cy="4589348"/>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18999F13-28FE-63AC-A786-2A1DC90E6953}"/>
              </a:ext>
            </a:extLst>
          </p:cNvPr>
          <p:cNvSpPr txBox="1"/>
          <p:nvPr/>
        </p:nvSpPr>
        <p:spPr>
          <a:xfrm>
            <a:off x="2607775" y="2711579"/>
            <a:ext cx="3945812" cy="2800767"/>
          </a:xfrm>
          <a:prstGeom prst="rect">
            <a:avLst/>
          </a:prstGeom>
          <a:noFill/>
        </p:spPr>
        <p:txBody>
          <a:bodyPr wrap="square">
            <a:spAutoFit/>
          </a:bodyPr>
          <a:lstStyle/>
          <a:p>
            <a:pPr algn="ctr"/>
            <a:r>
              <a:rPr lang="en-US" sz="1600" b="1" dirty="0">
                <a:latin typeface="Poppins" panose="00000500000000000000" pitchFamily="2" charset="0"/>
                <a:cs typeface="Poppins" panose="00000500000000000000" pitchFamily="2" charset="0"/>
              </a:rPr>
              <a:t>Gather information effectively</a:t>
            </a:r>
          </a:p>
          <a:p>
            <a:pPr algn="ctr"/>
            <a:r>
              <a:rPr lang="en-US" sz="1600" dirty="0">
                <a:latin typeface="Poppins" panose="00000500000000000000" pitchFamily="2" charset="0"/>
                <a:cs typeface="Poppins" panose="00000500000000000000" pitchFamily="2" charset="0"/>
              </a:rPr>
              <a:t>Figuring out the right bank for you can be a complex task, and there’s no guarantee that the bank will tell you the full story. Gather information proactively and creatively. For example, you might use online reviews but go farther, find businesses similar to yours and find out what they like and don’t like about their banks.</a:t>
            </a:r>
            <a:endParaRPr lang="en-US" sz="1600" dirty="0">
              <a:solidFill>
                <a:schemeClr val="tx1"/>
              </a:solidFill>
              <a:latin typeface="Poppins" panose="00000500000000000000" pitchFamily="2" charset="0"/>
              <a:cs typeface="Poppins" panose="00000500000000000000" pitchFamily="2" charset="0"/>
            </a:endParaRPr>
          </a:p>
        </p:txBody>
      </p:sp>
      <p:pic>
        <p:nvPicPr>
          <p:cNvPr id="6" name="Picture 5" descr="A person standing on a wave&#10;&#10;Description automatically generated">
            <a:extLst>
              <a:ext uri="{FF2B5EF4-FFF2-40B4-BE49-F238E27FC236}">
                <a16:creationId xmlns:a16="http://schemas.microsoft.com/office/drawing/2014/main" id="{BB7A529B-741B-0C77-5F75-592D0FA530A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96642" y="1334524"/>
            <a:ext cx="1678045" cy="1249115"/>
          </a:xfrm>
          <a:prstGeom prst="rect">
            <a:avLst/>
          </a:prstGeom>
        </p:spPr>
      </p:pic>
    </p:spTree>
    <p:extLst>
      <p:ext uri="{BB962C8B-B14F-4D97-AF65-F5344CB8AC3E}">
        <p14:creationId xmlns:p14="http://schemas.microsoft.com/office/powerpoint/2010/main" val="190615882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F4E3C94-9D8A-29E5-02B9-4AE894ACF4B0}"/>
              </a:ext>
            </a:extLst>
          </p:cNvPr>
          <p:cNvSpPr txBox="1"/>
          <p:nvPr/>
        </p:nvSpPr>
        <p:spPr>
          <a:xfrm>
            <a:off x="187213" y="559343"/>
            <a:ext cx="8769573" cy="461665"/>
          </a:xfrm>
          <a:prstGeom prst="rect">
            <a:avLst/>
          </a:prstGeom>
          <a:noFill/>
        </p:spPr>
        <p:txBody>
          <a:bodyPr wrap="square" rtlCol="0">
            <a:spAutoFit/>
          </a:bodyPr>
          <a:lstStyle/>
          <a:p>
            <a:pPr algn="ctr"/>
            <a:r>
              <a:rPr lang="en-US" sz="2400" b="1" dirty="0">
                <a:cs typeface="Poppins" panose="00000500000000000000" pitchFamily="2" charset="0"/>
              </a:rPr>
              <a:t>Choosing the right bank – part 2</a:t>
            </a:r>
          </a:p>
        </p:txBody>
      </p:sp>
      <p:sp>
        <p:nvSpPr>
          <p:cNvPr id="11" name="TextBox 10">
            <a:extLst>
              <a:ext uri="{FF2B5EF4-FFF2-40B4-BE49-F238E27FC236}">
                <a16:creationId xmlns:a16="http://schemas.microsoft.com/office/drawing/2014/main" id="{FAC10B19-698F-7E1C-6865-BDAE9624C24F}"/>
              </a:ext>
            </a:extLst>
          </p:cNvPr>
          <p:cNvSpPr txBox="1"/>
          <p:nvPr/>
        </p:nvSpPr>
        <p:spPr>
          <a:xfrm>
            <a:off x="0" y="0"/>
            <a:ext cx="9144000" cy="461665"/>
          </a:xfrm>
          <a:prstGeom prst="rect">
            <a:avLst/>
          </a:prstGeom>
          <a:gradFill flip="none" rotWithShape="1">
            <a:gsLst>
              <a:gs pos="90000">
                <a:srgbClr val="233973"/>
              </a:gs>
              <a:gs pos="28000">
                <a:srgbClr val="C1CA2F"/>
              </a:gs>
              <a:gs pos="50000">
                <a:srgbClr val="67ACBC"/>
              </a:gs>
              <a:gs pos="76000">
                <a:srgbClr val="558E8E">
                  <a:lumMod val="96000"/>
                  <a:lumOff val="4000"/>
                </a:srgbClr>
              </a:gs>
              <a:gs pos="0">
                <a:srgbClr val="F7AF21"/>
              </a:gs>
            </a:gsLst>
            <a:lin ang="0" scaled="1"/>
            <a:tileRect/>
          </a:gradFill>
        </p:spPr>
        <p:txBody>
          <a:bodyPr wrap="square" rtlCol="0">
            <a:spAutoFit/>
          </a:bodyPr>
          <a:lstStyle/>
          <a:p>
            <a:r>
              <a:rPr lang="en-US" sz="2400" b="1" dirty="0">
                <a:latin typeface="Poppins" panose="00000500000000000000" pitchFamily="2" charset="0"/>
                <a:cs typeface="Poppins" panose="00000500000000000000" pitchFamily="2" charset="0"/>
              </a:rPr>
              <a:t>REACH Hub </a:t>
            </a:r>
            <a:r>
              <a:rPr lang="en-US" sz="2400" dirty="0">
                <a:latin typeface="Poppins" panose="00000500000000000000" pitchFamily="2" charset="0"/>
                <a:cs typeface="Poppins" panose="00000500000000000000" pitchFamily="2" charset="0"/>
              </a:rPr>
              <a:t>| Making it </a:t>
            </a:r>
            <a:r>
              <a:rPr lang="en-US" sz="2400" dirty="0" err="1">
                <a:latin typeface="Poppins" panose="00000500000000000000" pitchFamily="2" charset="0"/>
                <a:cs typeface="Poppins" panose="00000500000000000000" pitchFamily="2" charset="0"/>
              </a:rPr>
              <a:t>offical</a:t>
            </a:r>
            <a:endParaRPr lang="en-US" sz="2400" dirty="0">
              <a:latin typeface="Poppins" panose="00000500000000000000" pitchFamily="2" charset="0"/>
              <a:cs typeface="Poppins" panose="00000500000000000000" pitchFamily="2" charset="0"/>
            </a:endParaRPr>
          </a:p>
        </p:txBody>
      </p:sp>
      <p:sp>
        <p:nvSpPr>
          <p:cNvPr id="5" name="TextBox 4">
            <a:extLst>
              <a:ext uri="{FF2B5EF4-FFF2-40B4-BE49-F238E27FC236}">
                <a16:creationId xmlns:a16="http://schemas.microsoft.com/office/drawing/2014/main" id="{0F4FED25-224C-D90F-8A0C-F9EAC2FC0095}"/>
              </a:ext>
            </a:extLst>
          </p:cNvPr>
          <p:cNvSpPr txBox="1"/>
          <p:nvPr/>
        </p:nvSpPr>
        <p:spPr>
          <a:xfrm>
            <a:off x="0" y="1107072"/>
            <a:ext cx="8956786" cy="5478423"/>
          </a:xfrm>
          <a:prstGeom prst="rect">
            <a:avLst/>
          </a:prstGeom>
          <a:noFill/>
        </p:spPr>
        <p:txBody>
          <a:bodyPr wrap="square" rtlCol="0">
            <a:spAutoFit/>
          </a:bodyPr>
          <a:lstStyle/>
          <a:p>
            <a:pPr marL="285750" indent="-285750">
              <a:buFont typeface="Arial" panose="020B0604020202020204" pitchFamily="34" charset="0"/>
              <a:buChar char="•"/>
            </a:pPr>
            <a:r>
              <a:rPr lang="en-US" sz="1400" b="1" dirty="0">
                <a:cs typeface="Poppins" panose="00000500000000000000" pitchFamily="2" charset="0"/>
              </a:rPr>
              <a:t>Special business support</a:t>
            </a:r>
            <a:r>
              <a:rPr lang="en-US" sz="1400" dirty="0">
                <a:cs typeface="Poppins" panose="00000500000000000000" pitchFamily="2" charset="0"/>
              </a:rPr>
              <a:t>: Important forms of support for businesses include the following:</a:t>
            </a:r>
          </a:p>
          <a:p>
            <a:pPr marL="742950" lvl="1" indent="-285750">
              <a:buFont typeface="Arial" panose="020B0604020202020204" pitchFamily="34" charset="0"/>
              <a:buChar char="•"/>
            </a:pPr>
            <a:endParaRPr lang="en-US" sz="1400" dirty="0">
              <a:cs typeface="Poppins" panose="00000500000000000000" pitchFamily="2" charset="0"/>
            </a:endParaRPr>
          </a:p>
          <a:p>
            <a:pPr marL="742950" lvl="1" indent="-285750">
              <a:buFont typeface="Courier New" panose="02070309020205020404" pitchFamily="49" charset="0"/>
              <a:buChar char="o"/>
            </a:pPr>
            <a:r>
              <a:rPr lang="en-US" sz="1400" dirty="0">
                <a:cs typeface="Poppins" panose="00000500000000000000" pitchFamily="2" charset="0"/>
              </a:rPr>
              <a:t>Merchant services – tools for accepting card payments online, in-person, or via mobile;</a:t>
            </a:r>
          </a:p>
          <a:p>
            <a:pPr marL="742950" lvl="1" indent="-285750">
              <a:buFont typeface="Courier New" panose="02070309020205020404" pitchFamily="49" charset="0"/>
              <a:buChar char="o"/>
            </a:pPr>
            <a:endParaRPr lang="en-US" sz="1400" dirty="0">
              <a:cs typeface="Poppins" panose="00000500000000000000" pitchFamily="2" charset="0"/>
            </a:endParaRPr>
          </a:p>
          <a:p>
            <a:pPr marL="742950" lvl="1" indent="-285750">
              <a:buFont typeface="Courier New" panose="02070309020205020404" pitchFamily="49" charset="0"/>
              <a:buChar char="o"/>
            </a:pPr>
            <a:r>
              <a:rPr lang="en-US" sz="1400" dirty="0">
                <a:cs typeface="Poppins" panose="00000500000000000000" pitchFamily="2" charset="0"/>
              </a:rPr>
              <a:t>Cash management services – direct deposit and electronic payments for payroll and vendor payments (automated clearing house [ACH] transfers);</a:t>
            </a:r>
          </a:p>
          <a:p>
            <a:pPr lvl="1"/>
            <a:endParaRPr lang="en-US" sz="1400" dirty="0">
              <a:cs typeface="Poppins" panose="00000500000000000000" pitchFamily="2" charset="0"/>
            </a:endParaRPr>
          </a:p>
          <a:p>
            <a:pPr marL="742950" lvl="1" indent="-285750">
              <a:buFont typeface="Courier New" panose="02070309020205020404" pitchFamily="49" charset="0"/>
              <a:buChar char="o"/>
            </a:pPr>
            <a:r>
              <a:rPr lang="en-US" sz="1400" dirty="0">
                <a:cs typeface="Poppins" panose="00000500000000000000" pitchFamily="2" charset="0"/>
              </a:rPr>
              <a:t>Payroll services – including helping to handle employee payments, tax filings, and benefits distributions;</a:t>
            </a:r>
          </a:p>
          <a:p>
            <a:pPr marL="742950" lvl="1" indent="-285750">
              <a:buFont typeface="Courier New" panose="02070309020205020404" pitchFamily="49" charset="0"/>
              <a:buChar char="o"/>
            </a:pPr>
            <a:endParaRPr lang="en-US" sz="1400" dirty="0">
              <a:cs typeface="Poppins" panose="00000500000000000000" pitchFamily="2" charset="0"/>
            </a:endParaRPr>
          </a:p>
          <a:p>
            <a:pPr marL="742950" lvl="1" indent="-285750">
              <a:buFont typeface="Courier New" panose="02070309020205020404" pitchFamily="49" charset="0"/>
              <a:buChar char="o"/>
            </a:pPr>
            <a:r>
              <a:rPr lang="en-US" sz="1400" dirty="0">
                <a:cs typeface="Poppins" panose="00000500000000000000" pitchFamily="2" charset="0"/>
              </a:rPr>
              <a:t>Treasury management – tools for managing accounts receivable and payable more efficiently;</a:t>
            </a:r>
          </a:p>
          <a:p>
            <a:pPr marL="742950" lvl="1" indent="-285750">
              <a:buFont typeface="Courier New" panose="02070309020205020404" pitchFamily="49" charset="0"/>
              <a:buChar char="o"/>
            </a:pPr>
            <a:endParaRPr lang="en-US" sz="1400" dirty="0">
              <a:cs typeface="Poppins" panose="00000500000000000000" pitchFamily="2" charset="0"/>
            </a:endParaRPr>
          </a:p>
          <a:p>
            <a:pPr marL="742950" lvl="1" indent="-285750">
              <a:buFont typeface="Courier New" panose="02070309020205020404" pitchFamily="49" charset="0"/>
              <a:buChar char="o"/>
            </a:pPr>
            <a:r>
              <a:rPr lang="en-US" sz="1400" dirty="0">
                <a:cs typeface="Poppins" panose="00000500000000000000" pitchFamily="2" charset="0"/>
              </a:rPr>
              <a:t>Digital banking – real-time accounting monitoring and fund transfers plus compatibility with other online accounting systems;</a:t>
            </a:r>
          </a:p>
          <a:p>
            <a:pPr marL="742950" lvl="1" indent="-285750">
              <a:buFont typeface="Courier New" panose="02070309020205020404" pitchFamily="49" charset="0"/>
              <a:buChar char="o"/>
            </a:pPr>
            <a:endParaRPr lang="en-US" sz="1400" dirty="0">
              <a:cs typeface="Poppins" panose="00000500000000000000" pitchFamily="2" charset="0"/>
            </a:endParaRPr>
          </a:p>
          <a:p>
            <a:pPr marL="742950" lvl="1" indent="-285750">
              <a:buFont typeface="Courier New" panose="02070309020205020404" pitchFamily="49" charset="0"/>
              <a:buChar char="o"/>
            </a:pPr>
            <a:r>
              <a:rPr lang="en-US" sz="1400" dirty="0">
                <a:cs typeface="Poppins" panose="00000500000000000000" pitchFamily="2" charset="0"/>
              </a:rPr>
              <a:t>International banking – foreign exchange services, letters of credit, and export financing;</a:t>
            </a:r>
          </a:p>
          <a:p>
            <a:pPr marL="742950" lvl="1" indent="-285750">
              <a:buFont typeface="Courier New" panose="02070309020205020404" pitchFamily="49" charset="0"/>
              <a:buChar char="o"/>
            </a:pPr>
            <a:endParaRPr lang="en-US" sz="1400" dirty="0">
              <a:cs typeface="Poppins" panose="00000500000000000000" pitchFamily="2" charset="0"/>
            </a:endParaRPr>
          </a:p>
          <a:p>
            <a:pPr marL="742950" lvl="1" indent="-285750">
              <a:buFont typeface="Courier New" panose="02070309020205020404" pitchFamily="49" charset="0"/>
              <a:buChar char="o"/>
            </a:pPr>
            <a:r>
              <a:rPr lang="en-US" sz="1400" dirty="0">
                <a:cs typeface="Poppins" panose="00000500000000000000" pitchFamily="2" charset="0"/>
              </a:rPr>
              <a:t>Financial advisory services – guidance on scaling operations, entering new markets, or improving profitability;</a:t>
            </a:r>
          </a:p>
          <a:p>
            <a:pPr marL="742950" lvl="1" indent="-285750">
              <a:buFont typeface="Courier New" panose="02070309020205020404" pitchFamily="49" charset="0"/>
              <a:buChar char="o"/>
            </a:pPr>
            <a:endParaRPr lang="en-US" sz="1400" dirty="0">
              <a:cs typeface="Poppins" panose="00000500000000000000" pitchFamily="2" charset="0"/>
            </a:endParaRPr>
          </a:p>
          <a:p>
            <a:pPr marL="742950" lvl="1" indent="-285750">
              <a:buFont typeface="Courier New" panose="02070309020205020404" pitchFamily="49" charset="0"/>
              <a:buChar char="o"/>
            </a:pPr>
            <a:r>
              <a:rPr lang="en-US" sz="1400" dirty="0">
                <a:cs typeface="Poppins" panose="00000500000000000000" pitchFamily="2" charset="0"/>
              </a:rPr>
              <a:t>Collateral management – provision of asset-based lending and collateral valuation;</a:t>
            </a:r>
          </a:p>
          <a:p>
            <a:pPr marL="742950" lvl="1" indent="-285750">
              <a:buFont typeface="Courier New" panose="02070309020205020404" pitchFamily="49" charset="0"/>
              <a:buChar char="o"/>
            </a:pPr>
            <a:endParaRPr lang="en-US" sz="1400" dirty="0">
              <a:cs typeface="Poppins" panose="00000500000000000000" pitchFamily="2" charset="0"/>
            </a:endParaRPr>
          </a:p>
          <a:p>
            <a:pPr marL="742950" lvl="1" indent="-285750">
              <a:buFont typeface="Courier New" panose="02070309020205020404" pitchFamily="49" charset="0"/>
              <a:buChar char="o"/>
            </a:pPr>
            <a:r>
              <a:rPr lang="en-US" sz="1400" dirty="0">
                <a:cs typeface="Poppins" panose="00000500000000000000" pitchFamily="2" charset="0"/>
              </a:rPr>
              <a:t>Financial security – real-time alerts for suspicious activity on accounts, multi-factor authentication, and coverage against cyberattacks.</a:t>
            </a:r>
          </a:p>
        </p:txBody>
      </p:sp>
    </p:spTree>
    <p:extLst>
      <p:ext uri="{BB962C8B-B14F-4D97-AF65-F5344CB8AC3E}">
        <p14:creationId xmlns:p14="http://schemas.microsoft.com/office/powerpoint/2010/main" val="388053873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F4E3C94-9D8A-29E5-02B9-4AE894ACF4B0}"/>
              </a:ext>
            </a:extLst>
          </p:cNvPr>
          <p:cNvSpPr txBox="1"/>
          <p:nvPr/>
        </p:nvSpPr>
        <p:spPr>
          <a:xfrm>
            <a:off x="187213" y="559343"/>
            <a:ext cx="8769573" cy="461665"/>
          </a:xfrm>
          <a:prstGeom prst="rect">
            <a:avLst/>
          </a:prstGeom>
          <a:noFill/>
        </p:spPr>
        <p:txBody>
          <a:bodyPr wrap="square" rtlCol="0">
            <a:spAutoFit/>
          </a:bodyPr>
          <a:lstStyle/>
          <a:p>
            <a:pPr algn="ctr"/>
            <a:r>
              <a:rPr lang="en-US" sz="2400" b="1" dirty="0">
                <a:cs typeface="Poppins" panose="00000500000000000000" pitchFamily="2" charset="0"/>
              </a:rPr>
              <a:t>After you’ve chosen a bank</a:t>
            </a:r>
          </a:p>
        </p:txBody>
      </p:sp>
      <p:sp>
        <p:nvSpPr>
          <p:cNvPr id="11" name="TextBox 10">
            <a:extLst>
              <a:ext uri="{FF2B5EF4-FFF2-40B4-BE49-F238E27FC236}">
                <a16:creationId xmlns:a16="http://schemas.microsoft.com/office/drawing/2014/main" id="{FAC10B19-698F-7E1C-6865-BDAE9624C24F}"/>
              </a:ext>
            </a:extLst>
          </p:cNvPr>
          <p:cNvSpPr txBox="1"/>
          <p:nvPr/>
        </p:nvSpPr>
        <p:spPr>
          <a:xfrm>
            <a:off x="0" y="0"/>
            <a:ext cx="9144000" cy="461665"/>
          </a:xfrm>
          <a:prstGeom prst="rect">
            <a:avLst/>
          </a:prstGeom>
          <a:gradFill flip="none" rotWithShape="1">
            <a:gsLst>
              <a:gs pos="90000">
                <a:srgbClr val="233973"/>
              </a:gs>
              <a:gs pos="28000">
                <a:srgbClr val="C1CA2F"/>
              </a:gs>
              <a:gs pos="50000">
                <a:srgbClr val="67ACBC"/>
              </a:gs>
              <a:gs pos="76000">
                <a:srgbClr val="558E8E">
                  <a:lumMod val="96000"/>
                  <a:lumOff val="4000"/>
                </a:srgbClr>
              </a:gs>
              <a:gs pos="0">
                <a:srgbClr val="F7AF21"/>
              </a:gs>
            </a:gsLst>
            <a:lin ang="0" scaled="1"/>
            <a:tileRect/>
          </a:gradFill>
        </p:spPr>
        <p:txBody>
          <a:bodyPr wrap="square" rtlCol="0">
            <a:spAutoFit/>
          </a:bodyPr>
          <a:lstStyle/>
          <a:p>
            <a:r>
              <a:rPr lang="en-US" sz="2400" b="1" dirty="0">
                <a:latin typeface="Poppins" panose="00000500000000000000" pitchFamily="2" charset="0"/>
                <a:cs typeface="Poppins" panose="00000500000000000000" pitchFamily="2" charset="0"/>
              </a:rPr>
              <a:t>REACH Hub </a:t>
            </a:r>
            <a:r>
              <a:rPr lang="en-US" sz="2400" dirty="0">
                <a:latin typeface="Poppins" panose="00000500000000000000" pitchFamily="2" charset="0"/>
                <a:cs typeface="Poppins" panose="00000500000000000000" pitchFamily="2" charset="0"/>
              </a:rPr>
              <a:t>| Making it </a:t>
            </a:r>
            <a:r>
              <a:rPr lang="en-US" sz="2400" dirty="0" err="1">
                <a:latin typeface="Poppins" panose="00000500000000000000" pitchFamily="2" charset="0"/>
                <a:cs typeface="Poppins" panose="00000500000000000000" pitchFamily="2" charset="0"/>
              </a:rPr>
              <a:t>offical</a:t>
            </a:r>
            <a:endParaRPr lang="en-US" sz="2400" dirty="0">
              <a:latin typeface="Poppins" panose="00000500000000000000" pitchFamily="2" charset="0"/>
              <a:cs typeface="Poppins" panose="00000500000000000000" pitchFamily="2" charset="0"/>
            </a:endParaRPr>
          </a:p>
        </p:txBody>
      </p:sp>
      <p:sp>
        <p:nvSpPr>
          <p:cNvPr id="5" name="TextBox 4">
            <a:extLst>
              <a:ext uri="{FF2B5EF4-FFF2-40B4-BE49-F238E27FC236}">
                <a16:creationId xmlns:a16="http://schemas.microsoft.com/office/drawing/2014/main" id="{0F4FED25-224C-D90F-8A0C-F9EAC2FC0095}"/>
              </a:ext>
            </a:extLst>
          </p:cNvPr>
          <p:cNvSpPr txBox="1"/>
          <p:nvPr/>
        </p:nvSpPr>
        <p:spPr>
          <a:xfrm>
            <a:off x="187212" y="1118686"/>
            <a:ext cx="8769573" cy="5509200"/>
          </a:xfrm>
          <a:prstGeom prst="rect">
            <a:avLst/>
          </a:prstGeom>
          <a:noFill/>
        </p:spPr>
        <p:txBody>
          <a:bodyPr wrap="square" rtlCol="0">
            <a:spAutoFit/>
          </a:bodyPr>
          <a:lstStyle/>
          <a:p>
            <a:r>
              <a:rPr lang="en-US" sz="1600" dirty="0">
                <a:cs typeface="Poppins" panose="00000500000000000000" pitchFamily="2" charset="0"/>
              </a:rPr>
              <a:t>Choosing a bank is just the start of the banking relationship, it is important to:</a:t>
            </a:r>
          </a:p>
          <a:p>
            <a:endParaRPr lang="en-US" sz="1600" dirty="0">
              <a:cs typeface="Poppins" panose="00000500000000000000" pitchFamily="2" charset="0"/>
            </a:endParaRPr>
          </a:p>
          <a:p>
            <a:pPr marL="342900" indent="-342900">
              <a:buFont typeface="+mj-lt"/>
              <a:buAutoNum type="arabicPeriod"/>
            </a:pPr>
            <a:r>
              <a:rPr lang="en-US" sz="1600" b="1" dirty="0">
                <a:cs typeface="Poppins" panose="00000500000000000000" pitchFamily="2" charset="0"/>
              </a:rPr>
              <a:t>Build a relationship early</a:t>
            </a:r>
            <a:r>
              <a:rPr lang="en-US" sz="1600" dirty="0">
                <a:cs typeface="Poppins" panose="00000500000000000000" pitchFamily="2" charset="0"/>
              </a:rPr>
              <a:t>: often a bank’s willingness to work with you or even provide a loan is directly or indirectly related to the relationship you have with one or more key personnel at the bank – choose one or more key point people to begin, and sustain, that relationship with;</a:t>
            </a:r>
          </a:p>
          <a:p>
            <a:pPr marL="342900" indent="-342900">
              <a:buFont typeface="+mj-lt"/>
              <a:buAutoNum type="arabicPeriod"/>
            </a:pPr>
            <a:endParaRPr lang="en-US" sz="1600" dirty="0">
              <a:cs typeface="Poppins" panose="00000500000000000000" pitchFamily="2" charset="0"/>
            </a:endParaRPr>
          </a:p>
          <a:p>
            <a:pPr marL="342900" indent="-342900">
              <a:buFont typeface="+mj-lt"/>
              <a:buAutoNum type="arabicPeriod"/>
            </a:pPr>
            <a:r>
              <a:rPr lang="en-US" sz="1600" b="1" dirty="0">
                <a:cs typeface="Poppins" panose="00000500000000000000" pitchFamily="2" charset="0"/>
              </a:rPr>
              <a:t>Communicate openly and proactively: </a:t>
            </a:r>
            <a:r>
              <a:rPr lang="en-US" sz="1600" dirty="0">
                <a:cs typeface="Poppins" panose="00000500000000000000" pitchFamily="2" charset="0"/>
              </a:rPr>
              <a:t>Inform the bank of major changes, or of planned changes, to your business and if there are financial difficulties, let them know so that you can work through these issues as early as possible;</a:t>
            </a:r>
          </a:p>
          <a:p>
            <a:pPr marL="342900" indent="-342900">
              <a:buFont typeface="+mj-lt"/>
              <a:buAutoNum type="arabicPeriod"/>
            </a:pPr>
            <a:endParaRPr lang="en-US" sz="1600" b="1" dirty="0">
              <a:cs typeface="Poppins" panose="00000500000000000000" pitchFamily="2" charset="0"/>
            </a:endParaRPr>
          </a:p>
          <a:p>
            <a:pPr marL="342900" indent="-342900">
              <a:buFont typeface="+mj-lt"/>
              <a:buAutoNum type="arabicPeriod"/>
            </a:pPr>
            <a:r>
              <a:rPr lang="en-US" sz="1600" b="1" dirty="0">
                <a:cs typeface="Poppins" panose="00000500000000000000" pitchFamily="2" charset="0"/>
              </a:rPr>
              <a:t>Keep organized and accurate records</a:t>
            </a:r>
            <a:r>
              <a:rPr lang="en-US" sz="1600" dirty="0">
                <a:cs typeface="Poppins" panose="00000500000000000000" pitchFamily="2" charset="0"/>
              </a:rPr>
              <a:t>: See the Bookkeeping presentation for more information, but this is an important step in helping to ensure you are able to work effectively with your bank;</a:t>
            </a:r>
          </a:p>
          <a:p>
            <a:pPr marL="342900" indent="-342900">
              <a:buFont typeface="+mj-lt"/>
              <a:buAutoNum type="arabicPeriod"/>
            </a:pPr>
            <a:endParaRPr lang="en-US" sz="1600" b="1" dirty="0">
              <a:cs typeface="Poppins" panose="00000500000000000000" pitchFamily="2" charset="0"/>
            </a:endParaRPr>
          </a:p>
          <a:p>
            <a:pPr marL="342900" indent="-342900">
              <a:buFont typeface="+mj-lt"/>
              <a:buAutoNum type="arabicPeriod"/>
            </a:pPr>
            <a:r>
              <a:rPr lang="en-US" sz="1600" b="1" dirty="0">
                <a:cs typeface="Poppins" panose="00000500000000000000" pitchFamily="2" charset="0"/>
              </a:rPr>
              <a:t>Leverage the bank’s resources:</a:t>
            </a:r>
            <a:r>
              <a:rPr lang="en-US" sz="1600" dirty="0">
                <a:cs typeface="Poppins" panose="00000500000000000000" pitchFamily="2" charset="0"/>
              </a:rPr>
              <a:t> Banks have networks, advice, workshops, and tools that you can take advantage of if you are aware of them and proactive in utilizing them.</a:t>
            </a:r>
          </a:p>
          <a:p>
            <a:pPr marL="342900" indent="-342900">
              <a:buFont typeface="+mj-lt"/>
              <a:buAutoNum type="arabicPeriod"/>
            </a:pPr>
            <a:endParaRPr lang="en-US" sz="1600" b="1" dirty="0">
              <a:cs typeface="Poppins" panose="00000500000000000000" pitchFamily="2" charset="0"/>
            </a:endParaRPr>
          </a:p>
          <a:p>
            <a:pPr marL="342900" indent="-342900">
              <a:buFont typeface="+mj-lt"/>
              <a:buAutoNum type="arabicPeriod"/>
            </a:pPr>
            <a:r>
              <a:rPr lang="en-US" sz="1600" b="1" dirty="0">
                <a:cs typeface="Poppins" panose="00000500000000000000" pitchFamily="2" charset="0"/>
              </a:rPr>
              <a:t>Be prepared for periodic reviews: </a:t>
            </a:r>
            <a:r>
              <a:rPr lang="en-US" sz="1600" dirty="0">
                <a:cs typeface="Poppins" panose="00000500000000000000" pitchFamily="2" charset="0"/>
              </a:rPr>
              <a:t>Banks will periodically review (audit) your financial health – so be ready for this to happen and ensure you are always in compliance with the bank’s policies.</a:t>
            </a:r>
            <a:endParaRPr lang="en-US" sz="1600" b="1" dirty="0">
              <a:cs typeface="Poppins" panose="00000500000000000000" pitchFamily="2" charset="0"/>
            </a:endParaRPr>
          </a:p>
        </p:txBody>
      </p:sp>
    </p:spTree>
    <p:extLst>
      <p:ext uri="{BB962C8B-B14F-4D97-AF65-F5344CB8AC3E}">
        <p14:creationId xmlns:p14="http://schemas.microsoft.com/office/powerpoint/2010/main" val="328064835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11BF71-25B9-7FF2-1906-28C9101878F5}"/>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71ED02CE-538A-50B6-2AE0-2BBEB8E9CDDE}"/>
              </a:ext>
            </a:extLst>
          </p:cNvPr>
          <p:cNvSpPr txBox="1"/>
          <p:nvPr/>
        </p:nvSpPr>
        <p:spPr>
          <a:xfrm>
            <a:off x="187213" y="596545"/>
            <a:ext cx="8769573" cy="5958041"/>
          </a:xfrm>
          <a:prstGeom prst="rect">
            <a:avLst/>
          </a:prstGeom>
          <a:noFill/>
        </p:spPr>
        <p:txBody>
          <a:bodyPr wrap="square" rtlCol="0">
            <a:spAutoFit/>
          </a:bodyPr>
          <a:lstStyle/>
          <a:p>
            <a:pPr algn="ctr"/>
            <a:r>
              <a:rPr lang="en-US" sz="2400" b="1" dirty="0">
                <a:latin typeface="Poppins" panose="00000500000000000000" pitchFamily="2" charset="0"/>
                <a:cs typeface="Poppins" panose="00000500000000000000" pitchFamily="2" charset="0"/>
              </a:rPr>
              <a:t>Overview</a:t>
            </a:r>
            <a:endParaRPr lang="en-US" sz="2000" dirty="0">
              <a:latin typeface="Poppins" panose="00000500000000000000" pitchFamily="2" charset="0"/>
              <a:cs typeface="Poppins" panose="00000500000000000000" pitchFamily="2" charset="0"/>
            </a:endParaRPr>
          </a:p>
          <a:p>
            <a:pPr>
              <a:lnSpc>
                <a:spcPct val="150000"/>
              </a:lnSpc>
            </a:pPr>
            <a:endParaRPr lang="en-US" sz="2000" dirty="0">
              <a:latin typeface="Poppins" panose="00000500000000000000" pitchFamily="2" charset="0"/>
              <a:cs typeface="Poppins" panose="00000500000000000000" pitchFamily="2" charset="0"/>
            </a:endParaRPr>
          </a:p>
          <a:p>
            <a:pPr marL="514350" indent="-514350">
              <a:lnSpc>
                <a:spcPct val="150000"/>
              </a:lnSpc>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How do you officially start a business?</a:t>
            </a:r>
          </a:p>
          <a:p>
            <a:pPr marL="514350" indent="-514350">
              <a:lnSpc>
                <a:spcPct val="150000"/>
              </a:lnSpc>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What types of business structures are there?</a:t>
            </a:r>
          </a:p>
          <a:p>
            <a:pPr marL="514350" indent="-514350">
              <a:lnSpc>
                <a:spcPct val="150000"/>
              </a:lnSpc>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Considerations for popular options</a:t>
            </a:r>
          </a:p>
          <a:p>
            <a:pPr marL="514350" indent="-514350">
              <a:lnSpc>
                <a:spcPct val="150000"/>
              </a:lnSpc>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Paperwork for popular options</a:t>
            </a:r>
          </a:p>
          <a:p>
            <a:pPr marL="514350" indent="-514350">
              <a:lnSpc>
                <a:spcPct val="150000"/>
              </a:lnSpc>
              <a:buFontTx/>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Registering your business and licenses/permits</a:t>
            </a:r>
          </a:p>
          <a:p>
            <a:pPr marL="514350" indent="-514350">
              <a:lnSpc>
                <a:spcPct val="150000"/>
              </a:lnSpc>
              <a:buFontTx/>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Examples of registration/licensing/certification</a:t>
            </a:r>
          </a:p>
          <a:p>
            <a:pPr marL="514350" indent="-514350">
              <a:lnSpc>
                <a:spcPct val="150000"/>
              </a:lnSpc>
              <a:buFontTx/>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Certifications</a:t>
            </a:r>
          </a:p>
          <a:p>
            <a:pPr marL="514350" indent="-514350">
              <a:lnSpc>
                <a:spcPct val="150000"/>
              </a:lnSpc>
              <a:buFontTx/>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Working with attorneys</a:t>
            </a:r>
          </a:p>
          <a:p>
            <a:pPr marL="514350" indent="-514350">
              <a:lnSpc>
                <a:spcPct val="150000"/>
              </a:lnSpc>
              <a:buFontTx/>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Establishing a banking relationship</a:t>
            </a:r>
          </a:p>
          <a:p>
            <a:pPr marL="514350" indent="-514350">
              <a:lnSpc>
                <a:spcPct val="150000"/>
              </a:lnSpc>
              <a:buAutoNum type="arabicPeriod"/>
            </a:pPr>
            <a:r>
              <a:rPr lang="en-US" sz="2000" dirty="0">
                <a:latin typeface="Poppins" panose="00000500000000000000" pitchFamily="2" charset="0"/>
                <a:cs typeface="Poppins" panose="00000500000000000000" pitchFamily="2" charset="0"/>
              </a:rPr>
              <a:t>Summary</a:t>
            </a:r>
          </a:p>
          <a:p>
            <a:pPr marL="514350" indent="-514350">
              <a:lnSpc>
                <a:spcPct val="150000"/>
              </a:lnSpc>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What’s next</a:t>
            </a:r>
          </a:p>
        </p:txBody>
      </p:sp>
      <p:sp>
        <p:nvSpPr>
          <p:cNvPr id="4" name="TextBox 3">
            <a:extLst>
              <a:ext uri="{FF2B5EF4-FFF2-40B4-BE49-F238E27FC236}">
                <a16:creationId xmlns:a16="http://schemas.microsoft.com/office/drawing/2014/main" id="{E66F8F19-3BF0-797E-6AEF-A93FE79CF1B1}"/>
              </a:ext>
            </a:extLst>
          </p:cNvPr>
          <p:cNvSpPr txBox="1"/>
          <p:nvPr/>
        </p:nvSpPr>
        <p:spPr>
          <a:xfrm>
            <a:off x="0" y="0"/>
            <a:ext cx="9144000" cy="461665"/>
          </a:xfrm>
          <a:prstGeom prst="rect">
            <a:avLst/>
          </a:prstGeom>
          <a:gradFill flip="none" rotWithShape="1">
            <a:gsLst>
              <a:gs pos="90000">
                <a:srgbClr val="233973"/>
              </a:gs>
              <a:gs pos="28000">
                <a:srgbClr val="C1CA2F"/>
              </a:gs>
              <a:gs pos="50000">
                <a:srgbClr val="67ACBC"/>
              </a:gs>
              <a:gs pos="76000">
                <a:srgbClr val="558E8E">
                  <a:lumMod val="96000"/>
                  <a:lumOff val="4000"/>
                </a:srgbClr>
              </a:gs>
              <a:gs pos="0">
                <a:srgbClr val="F7AF21"/>
              </a:gs>
            </a:gsLst>
            <a:lin ang="0" scaled="1"/>
            <a:tileRect/>
          </a:gradFill>
        </p:spPr>
        <p:txBody>
          <a:bodyPr wrap="square" rtlCol="0">
            <a:spAutoFit/>
          </a:bodyPr>
          <a:lstStyle/>
          <a:p>
            <a:r>
              <a:rPr lang="en-US" sz="2400" b="1" dirty="0">
                <a:latin typeface="Poppins" panose="00000500000000000000" pitchFamily="2" charset="0"/>
                <a:cs typeface="Poppins" panose="00000500000000000000" pitchFamily="2" charset="0"/>
              </a:rPr>
              <a:t>REACH Hub </a:t>
            </a:r>
            <a:r>
              <a:rPr lang="en-US" sz="2400" dirty="0">
                <a:latin typeface="Poppins" panose="00000500000000000000" pitchFamily="2" charset="0"/>
                <a:cs typeface="Poppins" panose="00000500000000000000" pitchFamily="2" charset="0"/>
              </a:rPr>
              <a:t>| Making it official</a:t>
            </a:r>
          </a:p>
        </p:txBody>
      </p:sp>
    </p:spTree>
    <p:extLst>
      <p:ext uri="{BB962C8B-B14F-4D97-AF65-F5344CB8AC3E}">
        <p14:creationId xmlns:p14="http://schemas.microsoft.com/office/powerpoint/2010/main" val="363911041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F4E3C94-9D8A-29E5-02B9-4AE894ACF4B0}"/>
              </a:ext>
            </a:extLst>
          </p:cNvPr>
          <p:cNvSpPr txBox="1"/>
          <p:nvPr/>
        </p:nvSpPr>
        <p:spPr>
          <a:xfrm>
            <a:off x="187213" y="596545"/>
            <a:ext cx="8769573" cy="400110"/>
          </a:xfrm>
          <a:prstGeom prst="rect">
            <a:avLst/>
          </a:prstGeom>
          <a:noFill/>
        </p:spPr>
        <p:txBody>
          <a:bodyPr wrap="square" rtlCol="0">
            <a:spAutoFit/>
          </a:bodyPr>
          <a:lstStyle/>
          <a:p>
            <a:pPr algn="ctr"/>
            <a:r>
              <a:rPr lang="en-US" sz="2000" b="1" dirty="0">
                <a:latin typeface="Poppins" panose="00000500000000000000" pitchFamily="2" charset="0"/>
                <a:cs typeface="Poppins" panose="00000500000000000000" pitchFamily="2" charset="0"/>
              </a:rPr>
              <a:t>Summary</a:t>
            </a:r>
          </a:p>
        </p:txBody>
      </p:sp>
      <p:sp>
        <p:nvSpPr>
          <p:cNvPr id="4" name="TextBox 3">
            <a:extLst>
              <a:ext uri="{FF2B5EF4-FFF2-40B4-BE49-F238E27FC236}">
                <a16:creationId xmlns:a16="http://schemas.microsoft.com/office/drawing/2014/main" id="{CF819E95-7AB0-1963-423C-65CAD429FF7F}"/>
              </a:ext>
            </a:extLst>
          </p:cNvPr>
          <p:cNvSpPr txBox="1"/>
          <p:nvPr/>
        </p:nvSpPr>
        <p:spPr>
          <a:xfrm>
            <a:off x="0" y="0"/>
            <a:ext cx="9144000" cy="461665"/>
          </a:xfrm>
          <a:prstGeom prst="rect">
            <a:avLst/>
          </a:prstGeom>
          <a:gradFill flip="none" rotWithShape="1">
            <a:gsLst>
              <a:gs pos="90000">
                <a:srgbClr val="233973"/>
              </a:gs>
              <a:gs pos="28000">
                <a:srgbClr val="C1CA2F"/>
              </a:gs>
              <a:gs pos="50000">
                <a:srgbClr val="67ACBC"/>
              </a:gs>
              <a:gs pos="76000">
                <a:srgbClr val="558E8E">
                  <a:lumMod val="96000"/>
                  <a:lumOff val="4000"/>
                </a:srgbClr>
              </a:gs>
              <a:gs pos="0">
                <a:srgbClr val="F7AF21"/>
              </a:gs>
            </a:gsLst>
            <a:lin ang="0" scaled="1"/>
            <a:tileRect/>
          </a:gradFill>
        </p:spPr>
        <p:txBody>
          <a:bodyPr wrap="square" rtlCol="0">
            <a:spAutoFit/>
          </a:bodyPr>
          <a:lstStyle/>
          <a:p>
            <a:r>
              <a:rPr lang="en-US" sz="2400" b="1" dirty="0">
                <a:latin typeface="Poppins" panose="00000500000000000000" pitchFamily="2" charset="0"/>
                <a:cs typeface="Poppins" panose="00000500000000000000" pitchFamily="2" charset="0"/>
              </a:rPr>
              <a:t>REACH Hub </a:t>
            </a:r>
            <a:r>
              <a:rPr lang="en-US" sz="2400" dirty="0">
                <a:latin typeface="Poppins" panose="00000500000000000000" pitchFamily="2" charset="0"/>
                <a:cs typeface="Poppins" panose="00000500000000000000" pitchFamily="2" charset="0"/>
              </a:rPr>
              <a:t>| Making it official</a:t>
            </a:r>
          </a:p>
        </p:txBody>
      </p:sp>
      <p:sp>
        <p:nvSpPr>
          <p:cNvPr id="7" name="TextBox 6">
            <a:extLst>
              <a:ext uri="{FF2B5EF4-FFF2-40B4-BE49-F238E27FC236}">
                <a16:creationId xmlns:a16="http://schemas.microsoft.com/office/drawing/2014/main" id="{3DE12EB6-550A-B14A-0A03-492461C75FE7}"/>
              </a:ext>
            </a:extLst>
          </p:cNvPr>
          <p:cNvSpPr txBox="1"/>
          <p:nvPr/>
        </p:nvSpPr>
        <p:spPr>
          <a:xfrm>
            <a:off x="307974" y="1131535"/>
            <a:ext cx="8528049" cy="5509200"/>
          </a:xfrm>
          <a:prstGeom prst="rect">
            <a:avLst/>
          </a:prstGeom>
          <a:noFill/>
        </p:spPr>
        <p:txBody>
          <a:bodyPr wrap="square">
            <a:spAutoFit/>
          </a:bodyPr>
          <a:lstStyle/>
          <a:p>
            <a:pPr marL="342900" indent="-342900">
              <a:buFont typeface="Arial" panose="020B0604020202020204" pitchFamily="34" charset="0"/>
              <a:buChar char="•"/>
            </a:pPr>
            <a:r>
              <a:rPr lang="en-US" sz="1600" b="1" dirty="0">
                <a:latin typeface="Poppins" panose="00000500000000000000" pitchFamily="2" charset="0"/>
                <a:cs typeface="Poppins" panose="00000500000000000000" pitchFamily="2" charset="0"/>
              </a:rPr>
              <a:t>Starting a business </a:t>
            </a:r>
            <a:r>
              <a:rPr lang="en-US" sz="1600" dirty="0">
                <a:latin typeface="Poppins" panose="00000500000000000000" pitchFamily="2" charset="0"/>
                <a:cs typeface="Poppins" panose="00000500000000000000" pitchFamily="2" charset="0"/>
              </a:rPr>
              <a:t>involves, among other things: choosing an entity structure, doing the necessary documentation, and then registering your business and applying for the necessary licenses/permits;</a:t>
            </a:r>
          </a:p>
          <a:p>
            <a:endParaRPr lang="en-US" sz="1600" dirty="0">
              <a:latin typeface="Poppins" panose="00000500000000000000" pitchFamily="2" charset="0"/>
              <a:cs typeface="Poppins" panose="00000500000000000000" pitchFamily="2" charset="0"/>
            </a:endParaRPr>
          </a:p>
          <a:p>
            <a:pPr marL="342900" indent="-342900">
              <a:buFont typeface="Arial" panose="020B0604020202020204" pitchFamily="34" charset="0"/>
              <a:buChar char="•"/>
            </a:pPr>
            <a:r>
              <a:rPr lang="en-US" sz="1600" dirty="0">
                <a:latin typeface="Poppins" panose="00000500000000000000" pitchFamily="2" charset="0"/>
                <a:cs typeface="Poppins" panose="00000500000000000000" pitchFamily="2" charset="0"/>
              </a:rPr>
              <a:t>The most popular options for many entrepreneurs are </a:t>
            </a:r>
            <a:r>
              <a:rPr lang="en-US" sz="1600" b="1" dirty="0">
                <a:latin typeface="Poppins" panose="00000500000000000000" pitchFamily="2" charset="0"/>
                <a:cs typeface="Poppins" panose="00000500000000000000" pitchFamily="2" charset="0"/>
              </a:rPr>
              <a:t>limited liability companies (LLCs), S-corporations, and c-corporations</a:t>
            </a:r>
            <a:r>
              <a:rPr lang="en-US" sz="1600" dirty="0">
                <a:latin typeface="Poppins" panose="00000500000000000000" pitchFamily="2" charset="0"/>
                <a:cs typeface="Poppins" panose="00000500000000000000" pitchFamily="2" charset="0"/>
              </a:rPr>
              <a:t>; in general:</a:t>
            </a:r>
          </a:p>
          <a:p>
            <a:pPr marL="800100" lvl="1" indent="-342900">
              <a:buFont typeface="Arial" panose="020B0604020202020204" pitchFamily="34" charset="0"/>
              <a:buChar char="•"/>
            </a:pPr>
            <a:r>
              <a:rPr lang="en-US" sz="1600" dirty="0">
                <a:latin typeface="Poppins" panose="00000500000000000000" pitchFamily="2" charset="0"/>
                <a:cs typeface="Poppins" panose="00000500000000000000" pitchFamily="2" charset="0"/>
              </a:rPr>
              <a:t>LLCs are relatively easy to create and manage;</a:t>
            </a:r>
          </a:p>
          <a:p>
            <a:pPr marL="800100" lvl="1" indent="-342900">
              <a:buFont typeface="Arial" panose="020B0604020202020204" pitchFamily="34" charset="0"/>
              <a:buChar char="•"/>
            </a:pPr>
            <a:r>
              <a:rPr lang="en-US" sz="1600" dirty="0">
                <a:latin typeface="Poppins" panose="00000500000000000000" pitchFamily="2" charset="0"/>
                <a:cs typeface="Poppins" panose="00000500000000000000" pitchFamily="2" charset="0"/>
              </a:rPr>
              <a:t>C-corporations are ideal for raising money from investors; and</a:t>
            </a:r>
          </a:p>
          <a:p>
            <a:pPr marL="800100" lvl="1" indent="-342900">
              <a:buFont typeface="Arial" panose="020B0604020202020204" pitchFamily="34" charset="0"/>
              <a:buChar char="•"/>
            </a:pPr>
            <a:r>
              <a:rPr lang="en-US" sz="1600" dirty="0">
                <a:latin typeface="Poppins" panose="00000500000000000000" pitchFamily="2" charset="0"/>
                <a:cs typeface="Poppins" panose="00000500000000000000" pitchFamily="2" charset="0"/>
              </a:rPr>
              <a:t>S-corporations are most relevant for businesses in certain types of industries and professions.</a:t>
            </a:r>
          </a:p>
          <a:p>
            <a:pPr marL="800100" lvl="1" indent="-342900">
              <a:buFont typeface="Arial" panose="020B0604020202020204" pitchFamily="34" charset="0"/>
              <a:buChar char="•"/>
            </a:pPr>
            <a:endParaRPr lang="en-US" sz="1600" dirty="0">
              <a:latin typeface="Poppins" panose="00000500000000000000" pitchFamily="2" charset="0"/>
              <a:cs typeface="Poppins" panose="00000500000000000000" pitchFamily="2" charset="0"/>
            </a:endParaRPr>
          </a:p>
          <a:p>
            <a:pPr marL="285750" indent="-285750">
              <a:buFont typeface="Arial" panose="020B0604020202020204" pitchFamily="34" charset="0"/>
              <a:buChar char="•"/>
            </a:pPr>
            <a:r>
              <a:rPr lang="en-US" sz="1600" dirty="0">
                <a:latin typeface="Poppins" panose="00000500000000000000" pitchFamily="2" charset="0"/>
                <a:cs typeface="Poppins" panose="00000500000000000000" pitchFamily="2" charset="0"/>
              </a:rPr>
              <a:t>LLCs, S-corporations, and c-corporations require </a:t>
            </a:r>
            <a:r>
              <a:rPr lang="en-US" sz="1600" b="1" dirty="0">
                <a:latin typeface="Poppins" panose="00000500000000000000" pitchFamily="2" charset="0"/>
                <a:cs typeface="Poppins" panose="00000500000000000000" pitchFamily="2" charset="0"/>
              </a:rPr>
              <a:t>different types of documentation</a:t>
            </a:r>
            <a:r>
              <a:rPr lang="en-US" sz="1600" dirty="0">
                <a:latin typeface="Poppins" panose="00000500000000000000" pitchFamily="2" charset="0"/>
                <a:cs typeface="Poppins" panose="00000500000000000000" pitchFamily="2" charset="0"/>
              </a:rPr>
              <a:t> that defines how the business is managed and its ownership.</a:t>
            </a:r>
          </a:p>
          <a:p>
            <a:pPr marL="285750" indent="-285750">
              <a:buFont typeface="Arial" panose="020B0604020202020204" pitchFamily="34" charset="0"/>
              <a:buChar char="•"/>
            </a:pPr>
            <a:endParaRPr lang="en-US" sz="1600" dirty="0">
              <a:latin typeface="Poppins" panose="00000500000000000000" pitchFamily="2" charset="0"/>
              <a:cs typeface="Poppins" panose="00000500000000000000" pitchFamily="2" charset="0"/>
            </a:endParaRPr>
          </a:p>
          <a:p>
            <a:pPr marL="285750" indent="-285750">
              <a:buFont typeface="Arial" panose="020B0604020202020204" pitchFamily="34" charset="0"/>
              <a:buChar char="•"/>
            </a:pPr>
            <a:r>
              <a:rPr lang="en-US" sz="1600" b="1" dirty="0">
                <a:latin typeface="Poppins" panose="00000500000000000000" pitchFamily="2" charset="0"/>
                <a:cs typeface="Poppins" panose="00000500000000000000" pitchFamily="2" charset="0"/>
              </a:rPr>
              <a:t>Business certifications </a:t>
            </a:r>
            <a:r>
              <a:rPr lang="en-US" sz="1600" dirty="0">
                <a:latin typeface="Poppins" panose="00000500000000000000" pitchFamily="2" charset="0"/>
                <a:cs typeface="Poppins" panose="00000500000000000000" pitchFamily="2" charset="0"/>
              </a:rPr>
              <a:t>can be an important way to gain access to large corporate and government contracts – but it is important to ensure you are qualified and take advantage of such certifications.</a:t>
            </a:r>
          </a:p>
          <a:p>
            <a:pPr marL="285750" indent="-285750">
              <a:buFont typeface="Arial" panose="020B0604020202020204" pitchFamily="34" charset="0"/>
              <a:buChar char="•"/>
            </a:pPr>
            <a:endParaRPr lang="en-US" sz="1600" dirty="0">
              <a:latin typeface="Poppins" panose="00000500000000000000" pitchFamily="2" charset="0"/>
              <a:cs typeface="Poppins" panose="00000500000000000000" pitchFamily="2" charset="0"/>
            </a:endParaRPr>
          </a:p>
          <a:p>
            <a:pPr marL="285750" indent="-285750">
              <a:buFont typeface="Arial" panose="020B0604020202020204" pitchFamily="34" charset="0"/>
              <a:buChar char="•"/>
            </a:pPr>
            <a:r>
              <a:rPr lang="en-US" sz="1600" b="1" dirty="0">
                <a:latin typeface="Poppins" panose="00000500000000000000" pitchFamily="2" charset="0"/>
                <a:cs typeface="Poppins" panose="00000500000000000000" pitchFamily="2" charset="0"/>
              </a:rPr>
              <a:t>Retaining an attorney </a:t>
            </a:r>
            <a:r>
              <a:rPr lang="en-US" sz="1600" dirty="0">
                <a:latin typeface="Poppins" panose="00000500000000000000" pitchFamily="2" charset="0"/>
                <a:cs typeface="Poppins" panose="00000500000000000000" pitchFamily="2" charset="0"/>
              </a:rPr>
              <a:t>is often a critical step in registering your business – and in other important decisions and contractual arrangements; but there are important considerations about what sort of attorney to use and how best to work with them to lower costs.</a:t>
            </a:r>
          </a:p>
        </p:txBody>
      </p:sp>
    </p:spTree>
    <p:extLst>
      <p:ext uri="{BB962C8B-B14F-4D97-AF65-F5344CB8AC3E}">
        <p14:creationId xmlns:p14="http://schemas.microsoft.com/office/powerpoint/2010/main" val="375726316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6C57B0-0443-0C41-06A2-6E9C72F3C8BA}"/>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E5816A48-A9F0-04E6-7374-1002C6E5E319}"/>
              </a:ext>
            </a:extLst>
          </p:cNvPr>
          <p:cNvSpPr txBox="1"/>
          <p:nvPr/>
        </p:nvSpPr>
        <p:spPr>
          <a:xfrm>
            <a:off x="187213" y="596545"/>
            <a:ext cx="8769573" cy="5958041"/>
          </a:xfrm>
          <a:prstGeom prst="rect">
            <a:avLst/>
          </a:prstGeom>
          <a:noFill/>
        </p:spPr>
        <p:txBody>
          <a:bodyPr wrap="square" rtlCol="0">
            <a:spAutoFit/>
          </a:bodyPr>
          <a:lstStyle/>
          <a:p>
            <a:pPr algn="ctr"/>
            <a:r>
              <a:rPr lang="en-US" sz="2400" b="1" dirty="0">
                <a:latin typeface="Poppins" panose="00000500000000000000" pitchFamily="2" charset="0"/>
                <a:cs typeface="Poppins" panose="00000500000000000000" pitchFamily="2" charset="0"/>
              </a:rPr>
              <a:t>Overview</a:t>
            </a:r>
            <a:endParaRPr lang="en-US" sz="2000" dirty="0">
              <a:latin typeface="Poppins" panose="00000500000000000000" pitchFamily="2" charset="0"/>
              <a:cs typeface="Poppins" panose="00000500000000000000" pitchFamily="2" charset="0"/>
            </a:endParaRPr>
          </a:p>
          <a:p>
            <a:pPr>
              <a:lnSpc>
                <a:spcPct val="150000"/>
              </a:lnSpc>
            </a:pPr>
            <a:endParaRPr lang="en-US" sz="2000" dirty="0">
              <a:latin typeface="Poppins" panose="00000500000000000000" pitchFamily="2" charset="0"/>
              <a:cs typeface="Poppins" panose="00000500000000000000" pitchFamily="2" charset="0"/>
            </a:endParaRPr>
          </a:p>
          <a:p>
            <a:pPr marL="514350" indent="-514350">
              <a:lnSpc>
                <a:spcPct val="150000"/>
              </a:lnSpc>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How do you officially start a business?</a:t>
            </a:r>
          </a:p>
          <a:p>
            <a:pPr marL="514350" indent="-514350">
              <a:lnSpc>
                <a:spcPct val="150000"/>
              </a:lnSpc>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What types of business structures are there?</a:t>
            </a:r>
          </a:p>
          <a:p>
            <a:pPr marL="514350" indent="-514350">
              <a:lnSpc>
                <a:spcPct val="150000"/>
              </a:lnSpc>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Considerations for popular options</a:t>
            </a:r>
          </a:p>
          <a:p>
            <a:pPr marL="514350" indent="-514350">
              <a:lnSpc>
                <a:spcPct val="150000"/>
              </a:lnSpc>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Paperwork for popular options</a:t>
            </a:r>
          </a:p>
          <a:p>
            <a:pPr marL="514350" indent="-514350">
              <a:lnSpc>
                <a:spcPct val="150000"/>
              </a:lnSpc>
              <a:buFontTx/>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Registering your business and licenses/permits</a:t>
            </a:r>
          </a:p>
          <a:p>
            <a:pPr marL="514350" indent="-514350">
              <a:lnSpc>
                <a:spcPct val="150000"/>
              </a:lnSpc>
              <a:buFontTx/>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Examples of registration/licensing/certification</a:t>
            </a:r>
          </a:p>
          <a:p>
            <a:pPr marL="514350" indent="-514350">
              <a:lnSpc>
                <a:spcPct val="150000"/>
              </a:lnSpc>
              <a:buFontTx/>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Certifications</a:t>
            </a:r>
          </a:p>
          <a:p>
            <a:pPr marL="514350" indent="-514350">
              <a:lnSpc>
                <a:spcPct val="150000"/>
              </a:lnSpc>
              <a:buFontTx/>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Working with attorneys</a:t>
            </a:r>
          </a:p>
          <a:p>
            <a:pPr marL="514350" indent="-514350">
              <a:lnSpc>
                <a:spcPct val="150000"/>
              </a:lnSpc>
              <a:buFontTx/>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Establishing a banking relationship</a:t>
            </a:r>
          </a:p>
          <a:p>
            <a:pPr marL="514350" indent="-514350">
              <a:lnSpc>
                <a:spcPct val="150000"/>
              </a:lnSpc>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Summary</a:t>
            </a:r>
          </a:p>
          <a:p>
            <a:pPr marL="514350" indent="-514350">
              <a:lnSpc>
                <a:spcPct val="150000"/>
              </a:lnSpc>
              <a:buAutoNum type="arabicPeriod"/>
            </a:pPr>
            <a:r>
              <a:rPr lang="en-US" sz="2000" dirty="0">
                <a:latin typeface="Poppins" panose="00000500000000000000" pitchFamily="2" charset="0"/>
                <a:cs typeface="Poppins" panose="00000500000000000000" pitchFamily="2" charset="0"/>
              </a:rPr>
              <a:t>What’s next</a:t>
            </a:r>
          </a:p>
        </p:txBody>
      </p:sp>
      <p:sp>
        <p:nvSpPr>
          <p:cNvPr id="4" name="TextBox 3">
            <a:extLst>
              <a:ext uri="{FF2B5EF4-FFF2-40B4-BE49-F238E27FC236}">
                <a16:creationId xmlns:a16="http://schemas.microsoft.com/office/drawing/2014/main" id="{EEC6157B-86FA-4C8C-A66E-BA877655496B}"/>
              </a:ext>
            </a:extLst>
          </p:cNvPr>
          <p:cNvSpPr txBox="1"/>
          <p:nvPr/>
        </p:nvSpPr>
        <p:spPr>
          <a:xfrm>
            <a:off x="0" y="0"/>
            <a:ext cx="9144000" cy="461665"/>
          </a:xfrm>
          <a:prstGeom prst="rect">
            <a:avLst/>
          </a:prstGeom>
          <a:gradFill flip="none" rotWithShape="1">
            <a:gsLst>
              <a:gs pos="90000">
                <a:srgbClr val="233973"/>
              </a:gs>
              <a:gs pos="28000">
                <a:srgbClr val="C1CA2F"/>
              </a:gs>
              <a:gs pos="50000">
                <a:srgbClr val="67ACBC"/>
              </a:gs>
              <a:gs pos="76000">
                <a:srgbClr val="558E8E">
                  <a:lumMod val="96000"/>
                  <a:lumOff val="4000"/>
                </a:srgbClr>
              </a:gs>
              <a:gs pos="0">
                <a:srgbClr val="F7AF21"/>
              </a:gs>
            </a:gsLst>
            <a:lin ang="0" scaled="1"/>
            <a:tileRect/>
          </a:gradFill>
        </p:spPr>
        <p:txBody>
          <a:bodyPr wrap="square" rtlCol="0">
            <a:spAutoFit/>
          </a:bodyPr>
          <a:lstStyle/>
          <a:p>
            <a:r>
              <a:rPr lang="en-US" sz="2400" b="1" dirty="0">
                <a:latin typeface="Poppins" panose="00000500000000000000" pitchFamily="2" charset="0"/>
                <a:cs typeface="Poppins" panose="00000500000000000000" pitchFamily="2" charset="0"/>
              </a:rPr>
              <a:t>REACH Hub </a:t>
            </a:r>
            <a:r>
              <a:rPr lang="en-US" sz="2400" dirty="0">
                <a:latin typeface="Poppins" panose="00000500000000000000" pitchFamily="2" charset="0"/>
                <a:cs typeface="Poppins" panose="00000500000000000000" pitchFamily="2" charset="0"/>
              </a:rPr>
              <a:t>| Making it official</a:t>
            </a:r>
          </a:p>
        </p:txBody>
      </p:sp>
    </p:spTree>
    <p:extLst>
      <p:ext uri="{BB962C8B-B14F-4D97-AF65-F5344CB8AC3E}">
        <p14:creationId xmlns:p14="http://schemas.microsoft.com/office/powerpoint/2010/main" val="35637775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3D57D71-E93C-A3B7-6ACB-1C35EE2EA99F}"/>
              </a:ext>
            </a:extLst>
          </p:cNvPr>
          <p:cNvSpPr txBox="1"/>
          <p:nvPr/>
        </p:nvSpPr>
        <p:spPr>
          <a:xfrm>
            <a:off x="0" y="0"/>
            <a:ext cx="9144000" cy="461665"/>
          </a:xfrm>
          <a:prstGeom prst="rect">
            <a:avLst/>
          </a:prstGeom>
          <a:gradFill flip="none" rotWithShape="1">
            <a:gsLst>
              <a:gs pos="90000">
                <a:srgbClr val="233973"/>
              </a:gs>
              <a:gs pos="28000">
                <a:srgbClr val="C1CA2F"/>
              </a:gs>
              <a:gs pos="50000">
                <a:srgbClr val="67ACBC"/>
              </a:gs>
              <a:gs pos="76000">
                <a:srgbClr val="558E8E">
                  <a:lumMod val="96000"/>
                  <a:lumOff val="4000"/>
                </a:srgbClr>
              </a:gs>
              <a:gs pos="0">
                <a:srgbClr val="F7AF21"/>
              </a:gs>
            </a:gsLst>
            <a:lin ang="0" scaled="1"/>
            <a:tileRect/>
          </a:gradFill>
        </p:spPr>
        <p:txBody>
          <a:bodyPr wrap="square" rtlCol="0">
            <a:spAutoFit/>
          </a:bodyPr>
          <a:lstStyle/>
          <a:p>
            <a:r>
              <a:rPr lang="en-US" sz="2400" b="1" dirty="0">
                <a:latin typeface="Poppins" panose="00000500000000000000" pitchFamily="2" charset="0"/>
                <a:cs typeface="Poppins" panose="00000500000000000000" pitchFamily="2" charset="0"/>
              </a:rPr>
              <a:t>REACH Hub </a:t>
            </a:r>
            <a:r>
              <a:rPr lang="en-US" sz="2400" dirty="0">
                <a:latin typeface="Poppins" panose="00000500000000000000" pitchFamily="2" charset="0"/>
                <a:cs typeface="Poppins" panose="00000500000000000000" pitchFamily="2" charset="0"/>
              </a:rPr>
              <a:t>| Making it official</a:t>
            </a:r>
          </a:p>
        </p:txBody>
      </p:sp>
      <p:sp>
        <p:nvSpPr>
          <p:cNvPr id="80" name="Oval 79">
            <a:extLst>
              <a:ext uri="{FF2B5EF4-FFF2-40B4-BE49-F238E27FC236}">
                <a16:creationId xmlns:a16="http://schemas.microsoft.com/office/drawing/2014/main" id="{146C4D92-29EB-8F74-D4E5-6933DBA8A0BB}"/>
              </a:ext>
            </a:extLst>
          </p:cNvPr>
          <p:cNvSpPr/>
          <p:nvPr/>
        </p:nvSpPr>
        <p:spPr>
          <a:xfrm>
            <a:off x="3868888" y="5845234"/>
            <a:ext cx="1406221" cy="829160"/>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DCAC4DBB-7A61-62BE-8813-209076C6C25E}"/>
              </a:ext>
            </a:extLst>
          </p:cNvPr>
          <p:cNvSpPr txBox="1"/>
          <p:nvPr/>
        </p:nvSpPr>
        <p:spPr>
          <a:xfrm>
            <a:off x="4117846" y="5936648"/>
            <a:ext cx="908304" cy="646331"/>
          </a:xfrm>
          <a:prstGeom prst="rect">
            <a:avLst/>
          </a:prstGeom>
          <a:noFill/>
        </p:spPr>
        <p:txBody>
          <a:bodyPr wrap="square" rtlCol="0">
            <a:spAutoFit/>
          </a:bodyPr>
          <a:lstStyle/>
          <a:p>
            <a:pPr algn="ctr"/>
            <a:r>
              <a:rPr lang="en-US" sz="1200" dirty="0"/>
              <a:t>Business idea sketch</a:t>
            </a:r>
          </a:p>
        </p:txBody>
      </p:sp>
      <p:sp>
        <p:nvSpPr>
          <p:cNvPr id="6" name="Oval 5">
            <a:extLst>
              <a:ext uri="{FF2B5EF4-FFF2-40B4-BE49-F238E27FC236}">
                <a16:creationId xmlns:a16="http://schemas.microsoft.com/office/drawing/2014/main" id="{6F5F76A1-9A6D-5DE1-26B7-6D3BD91823CD}"/>
              </a:ext>
            </a:extLst>
          </p:cNvPr>
          <p:cNvSpPr/>
          <p:nvPr/>
        </p:nvSpPr>
        <p:spPr>
          <a:xfrm>
            <a:off x="3868888" y="4772821"/>
            <a:ext cx="1406221" cy="829160"/>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91C9F91C-22F0-FAD3-4DE6-A57A2DC7AB3A}"/>
              </a:ext>
            </a:extLst>
          </p:cNvPr>
          <p:cNvSpPr txBox="1"/>
          <p:nvPr/>
        </p:nvSpPr>
        <p:spPr>
          <a:xfrm>
            <a:off x="4117846" y="4956568"/>
            <a:ext cx="908304" cy="461665"/>
          </a:xfrm>
          <a:prstGeom prst="rect">
            <a:avLst/>
          </a:prstGeom>
          <a:noFill/>
        </p:spPr>
        <p:txBody>
          <a:bodyPr wrap="square" rtlCol="0">
            <a:spAutoFit/>
          </a:bodyPr>
          <a:lstStyle/>
          <a:p>
            <a:pPr algn="ctr"/>
            <a:r>
              <a:rPr lang="en-US" sz="1200" dirty="0"/>
              <a:t>Business pitch</a:t>
            </a:r>
          </a:p>
        </p:txBody>
      </p:sp>
      <p:sp>
        <p:nvSpPr>
          <p:cNvPr id="8" name="Oval 7">
            <a:extLst>
              <a:ext uri="{FF2B5EF4-FFF2-40B4-BE49-F238E27FC236}">
                <a16:creationId xmlns:a16="http://schemas.microsoft.com/office/drawing/2014/main" id="{75A1CCBE-EA54-62E0-9372-F156FB93FB0A}"/>
              </a:ext>
            </a:extLst>
          </p:cNvPr>
          <p:cNvSpPr/>
          <p:nvPr/>
        </p:nvSpPr>
        <p:spPr>
          <a:xfrm>
            <a:off x="3868888" y="3700408"/>
            <a:ext cx="1406221" cy="829160"/>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618B6AD-1713-35BB-0E60-BF4313071536}"/>
              </a:ext>
            </a:extLst>
          </p:cNvPr>
          <p:cNvSpPr txBox="1"/>
          <p:nvPr/>
        </p:nvSpPr>
        <p:spPr>
          <a:xfrm>
            <a:off x="4117846" y="3884155"/>
            <a:ext cx="908304" cy="461665"/>
          </a:xfrm>
          <a:prstGeom prst="rect">
            <a:avLst/>
          </a:prstGeom>
          <a:noFill/>
        </p:spPr>
        <p:txBody>
          <a:bodyPr wrap="square" rtlCol="0">
            <a:spAutoFit/>
          </a:bodyPr>
          <a:lstStyle/>
          <a:p>
            <a:pPr algn="ctr"/>
            <a:r>
              <a:rPr lang="en-US" sz="1200" dirty="0"/>
              <a:t>Business plan</a:t>
            </a:r>
          </a:p>
        </p:txBody>
      </p:sp>
      <p:sp>
        <p:nvSpPr>
          <p:cNvPr id="10" name="Oval 9">
            <a:extLst>
              <a:ext uri="{FF2B5EF4-FFF2-40B4-BE49-F238E27FC236}">
                <a16:creationId xmlns:a16="http://schemas.microsoft.com/office/drawing/2014/main" id="{FAAB7DBC-E0D9-E778-7F3E-9259FA48A6D3}"/>
              </a:ext>
            </a:extLst>
          </p:cNvPr>
          <p:cNvSpPr/>
          <p:nvPr/>
        </p:nvSpPr>
        <p:spPr>
          <a:xfrm>
            <a:off x="3868888" y="1566052"/>
            <a:ext cx="1406221" cy="829160"/>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a:extLst>
              <a:ext uri="{FF2B5EF4-FFF2-40B4-BE49-F238E27FC236}">
                <a16:creationId xmlns:a16="http://schemas.microsoft.com/office/drawing/2014/main" id="{7BD019CB-E838-081F-E4D0-48D3E2EE9C4F}"/>
              </a:ext>
            </a:extLst>
          </p:cNvPr>
          <p:cNvSpPr txBox="1"/>
          <p:nvPr/>
        </p:nvSpPr>
        <p:spPr>
          <a:xfrm>
            <a:off x="3993367" y="1738245"/>
            <a:ext cx="1157262" cy="461665"/>
          </a:xfrm>
          <a:prstGeom prst="rect">
            <a:avLst/>
          </a:prstGeom>
          <a:noFill/>
        </p:spPr>
        <p:txBody>
          <a:bodyPr wrap="square" rtlCol="0">
            <a:spAutoFit/>
          </a:bodyPr>
          <a:lstStyle/>
          <a:p>
            <a:pPr algn="ctr"/>
            <a:r>
              <a:rPr lang="en-US" sz="1200" dirty="0"/>
              <a:t>Introduction to financing</a:t>
            </a:r>
          </a:p>
        </p:txBody>
      </p:sp>
      <p:sp>
        <p:nvSpPr>
          <p:cNvPr id="12" name="Oval 11">
            <a:extLst>
              <a:ext uri="{FF2B5EF4-FFF2-40B4-BE49-F238E27FC236}">
                <a16:creationId xmlns:a16="http://schemas.microsoft.com/office/drawing/2014/main" id="{3594EC54-7CFD-739C-72D1-168E58CC2834}"/>
              </a:ext>
            </a:extLst>
          </p:cNvPr>
          <p:cNvSpPr/>
          <p:nvPr/>
        </p:nvSpPr>
        <p:spPr>
          <a:xfrm>
            <a:off x="5926288" y="3700407"/>
            <a:ext cx="1406221" cy="829160"/>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a:extLst>
              <a:ext uri="{FF2B5EF4-FFF2-40B4-BE49-F238E27FC236}">
                <a16:creationId xmlns:a16="http://schemas.microsoft.com/office/drawing/2014/main" id="{F943DE94-6991-417E-BC35-935E276136A4}"/>
              </a:ext>
            </a:extLst>
          </p:cNvPr>
          <p:cNvSpPr txBox="1"/>
          <p:nvPr/>
        </p:nvSpPr>
        <p:spPr>
          <a:xfrm>
            <a:off x="6078258" y="3884155"/>
            <a:ext cx="1105330" cy="461665"/>
          </a:xfrm>
          <a:prstGeom prst="rect">
            <a:avLst/>
          </a:prstGeom>
          <a:noFill/>
        </p:spPr>
        <p:txBody>
          <a:bodyPr wrap="square" rtlCol="0">
            <a:spAutoFit/>
          </a:bodyPr>
          <a:lstStyle/>
          <a:p>
            <a:pPr algn="ctr"/>
            <a:r>
              <a:rPr lang="en-US" sz="1200" dirty="0"/>
              <a:t>Basics of bookkeeping</a:t>
            </a:r>
          </a:p>
        </p:txBody>
      </p:sp>
      <p:sp>
        <p:nvSpPr>
          <p:cNvPr id="14" name="Oval 13">
            <a:extLst>
              <a:ext uri="{FF2B5EF4-FFF2-40B4-BE49-F238E27FC236}">
                <a16:creationId xmlns:a16="http://schemas.microsoft.com/office/drawing/2014/main" id="{8DD2E983-DB6B-E22E-B81D-F77884F82219}"/>
              </a:ext>
            </a:extLst>
          </p:cNvPr>
          <p:cNvSpPr/>
          <p:nvPr/>
        </p:nvSpPr>
        <p:spPr>
          <a:xfrm>
            <a:off x="1682925" y="3700407"/>
            <a:ext cx="1406221" cy="829160"/>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a:extLst>
              <a:ext uri="{FF2B5EF4-FFF2-40B4-BE49-F238E27FC236}">
                <a16:creationId xmlns:a16="http://schemas.microsoft.com/office/drawing/2014/main" id="{C6AD9289-8053-896B-3D53-15C563A45C3D}"/>
              </a:ext>
            </a:extLst>
          </p:cNvPr>
          <p:cNvSpPr txBox="1"/>
          <p:nvPr/>
        </p:nvSpPr>
        <p:spPr>
          <a:xfrm>
            <a:off x="1926922" y="3800139"/>
            <a:ext cx="908304" cy="646331"/>
          </a:xfrm>
          <a:prstGeom prst="rect">
            <a:avLst/>
          </a:prstGeom>
          <a:noFill/>
        </p:spPr>
        <p:txBody>
          <a:bodyPr wrap="square" rtlCol="0">
            <a:spAutoFit/>
          </a:bodyPr>
          <a:lstStyle/>
          <a:p>
            <a:pPr algn="ctr"/>
            <a:r>
              <a:rPr lang="en-US" sz="1200" dirty="0"/>
              <a:t>Making it official &amp; attorneys</a:t>
            </a:r>
          </a:p>
        </p:txBody>
      </p:sp>
      <p:sp>
        <p:nvSpPr>
          <p:cNvPr id="17" name="Oval 16">
            <a:extLst>
              <a:ext uri="{FF2B5EF4-FFF2-40B4-BE49-F238E27FC236}">
                <a16:creationId xmlns:a16="http://schemas.microsoft.com/office/drawing/2014/main" id="{A59F4209-0F48-FCBE-0077-CAECF930BD03}"/>
              </a:ext>
            </a:extLst>
          </p:cNvPr>
          <p:cNvSpPr/>
          <p:nvPr/>
        </p:nvSpPr>
        <p:spPr>
          <a:xfrm>
            <a:off x="7183588" y="2594708"/>
            <a:ext cx="1406221" cy="829160"/>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a:extLst>
              <a:ext uri="{FF2B5EF4-FFF2-40B4-BE49-F238E27FC236}">
                <a16:creationId xmlns:a16="http://schemas.microsoft.com/office/drawing/2014/main" id="{866B6604-F38E-FE07-6824-25F13115F96B}"/>
              </a:ext>
            </a:extLst>
          </p:cNvPr>
          <p:cNvSpPr txBox="1"/>
          <p:nvPr/>
        </p:nvSpPr>
        <p:spPr>
          <a:xfrm>
            <a:off x="7308067" y="2700878"/>
            <a:ext cx="1157262" cy="646331"/>
          </a:xfrm>
          <a:prstGeom prst="rect">
            <a:avLst/>
          </a:prstGeom>
          <a:noFill/>
        </p:spPr>
        <p:txBody>
          <a:bodyPr wrap="square" rtlCol="0">
            <a:spAutoFit/>
          </a:bodyPr>
          <a:lstStyle/>
          <a:p>
            <a:pPr algn="ctr"/>
            <a:r>
              <a:rPr lang="en-US" sz="1200" dirty="0"/>
              <a:t>Accounting basics: tax &amp; audits</a:t>
            </a:r>
          </a:p>
        </p:txBody>
      </p:sp>
      <p:sp>
        <p:nvSpPr>
          <p:cNvPr id="19" name="Oval 18">
            <a:extLst>
              <a:ext uri="{FF2B5EF4-FFF2-40B4-BE49-F238E27FC236}">
                <a16:creationId xmlns:a16="http://schemas.microsoft.com/office/drawing/2014/main" id="{A364F28E-45C8-1713-FFA3-CE8C60FA3B0B}"/>
              </a:ext>
            </a:extLst>
          </p:cNvPr>
          <p:cNvSpPr/>
          <p:nvPr/>
        </p:nvSpPr>
        <p:spPr>
          <a:xfrm>
            <a:off x="1682921" y="2395212"/>
            <a:ext cx="1406221" cy="829160"/>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a:extLst>
              <a:ext uri="{FF2B5EF4-FFF2-40B4-BE49-F238E27FC236}">
                <a16:creationId xmlns:a16="http://schemas.microsoft.com/office/drawing/2014/main" id="{2DDDCB09-EAE1-BC0B-44B4-FEE35B1330F9}"/>
              </a:ext>
            </a:extLst>
          </p:cNvPr>
          <p:cNvSpPr txBox="1"/>
          <p:nvPr/>
        </p:nvSpPr>
        <p:spPr>
          <a:xfrm>
            <a:off x="1774562" y="2671293"/>
            <a:ext cx="1153432" cy="276999"/>
          </a:xfrm>
          <a:prstGeom prst="rect">
            <a:avLst/>
          </a:prstGeom>
          <a:noFill/>
        </p:spPr>
        <p:txBody>
          <a:bodyPr wrap="square" rtlCol="0">
            <a:spAutoFit/>
          </a:bodyPr>
          <a:lstStyle/>
          <a:p>
            <a:pPr algn="ctr"/>
            <a:r>
              <a:rPr lang="en-US" sz="1200" dirty="0"/>
              <a:t>Contracts</a:t>
            </a:r>
          </a:p>
        </p:txBody>
      </p:sp>
      <p:cxnSp>
        <p:nvCxnSpPr>
          <p:cNvPr id="81" name="Straight Arrow Connector 80">
            <a:extLst>
              <a:ext uri="{FF2B5EF4-FFF2-40B4-BE49-F238E27FC236}">
                <a16:creationId xmlns:a16="http://schemas.microsoft.com/office/drawing/2014/main" id="{E158276D-0313-0C27-4C2C-9C9F5A6AB824}"/>
              </a:ext>
            </a:extLst>
          </p:cNvPr>
          <p:cNvCxnSpPr>
            <a:cxnSpLocks/>
            <a:stCxn id="80" idx="0"/>
            <a:endCxn id="6" idx="4"/>
          </p:cNvCxnSpPr>
          <p:nvPr/>
        </p:nvCxnSpPr>
        <p:spPr>
          <a:xfrm flipV="1">
            <a:off x="4571999" y="5601981"/>
            <a:ext cx="0" cy="243253"/>
          </a:xfrm>
          <a:prstGeom prst="straightConnector1">
            <a:avLst/>
          </a:prstGeom>
          <a:ln>
            <a:solidFill>
              <a:schemeClr val="tx1"/>
            </a:solidFill>
            <a:tailEnd type="triangle" w="lg" len="lg"/>
          </a:ln>
        </p:spPr>
        <p:style>
          <a:lnRef idx="2">
            <a:schemeClr val="accent1"/>
          </a:lnRef>
          <a:fillRef idx="0">
            <a:schemeClr val="accent1"/>
          </a:fillRef>
          <a:effectRef idx="1">
            <a:schemeClr val="accent1"/>
          </a:effectRef>
          <a:fontRef idx="minor">
            <a:schemeClr val="tx1"/>
          </a:fontRef>
        </p:style>
      </p:cxnSp>
      <p:cxnSp>
        <p:nvCxnSpPr>
          <p:cNvPr id="27" name="Straight Arrow Connector 26">
            <a:extLst>
              <a:ext uri="{FF2B5EF4-FFF2-40B4-BE49-F238E27FC236}">
                <a16:creationId xmlns:a16="http://schemas.microsoft.com/office/drawing/2014/main" id="{0313CD6B-B460-A644-9C45-A026EE4BD582}"/>
              </a:ext>
            </a:extLst>
          </p:cNvPr>
          <p:cNvCxnSpPr>
            <a:cxnSpLocks/>
            <a:stCxn id="6" idx="0"/>
            <a:endCxn id="8" idx="4"/>
          </p:cNvCxnSpPr>
          <p:nvPr/>
        </p:nvCxnSpPr>
        <p:spPr>
          <a:xfrm flipV="1">
            <a:off x="4571999" y="4529568"/>
            <a:ext cx="0" cy="243253"/>
          </a:xfrm>
          <a:prstGeom prst="straightConnector1">
            <a:avLst/>
          </a:prstGeom>
          <a:ln>
            <a:solidFill>
              <a:schemeClr val="tx1"/>
            </a:solidFill>
            <a:tailEnd type="triangle" w="lg" len="lg"/>
          </a:ln>
        </p:spPr>
        <p:style>
          <a:lnRef idx="2">
            <a:schemeClr val="accent1"/>
          </a:lnRef>
          <a:fillRef idx="0">
            <a:schemeClr val="accent1"/>
          </a:fillRef>
          <a:effectRef idx="1">
            <a:schemeClr val="accent1"/>
          </a:effectRef>
          <a:fontRef idx="minor">
            <a:schemeClr val="tx1"/>
          </a:fontRef>
        </p:style>
      </p:cxnSp>
      <p:cxnSp>
        <p:nvCxnSpPr>
          <p:cNvPr id="30" name="Straight Arrow Connector 29">
            <a:extLst>
              <a:ext uri="{FF2B5EF4-FFF2-40B4-BE49-F238E27FC236}">
                <a16:creationId xmlns:a16="http://schemas.microsoft.com/office/drawing/2014/main" id="{E045049F-FD44-BFB7-27E5-AD77307F51DB}"/>
              </a:ext>
            </a:extLst>
          </p:cNvPr>
          <p:cNvCxnSpPr>
            <a:cxnSpLocks/>
            <a:stCxn id="8" idx="0"/>
            <a:endCxn id="73" idx="4"/>
          </p:cNvCxnSpPr>
          <p:nvPr/>
        </p:nvCxnSpPr>
        <p:spPr>
          <a:xfrm flipV="1">
            <a:off x="4571999" y="3446722"/>
            <a:ext cx="0" cy="253686"/>
          </a:xfrm>
          <a:prstGeom prst="straightConnector1">
            <a:avLst/>
          </a:prstGeom>
          <a:ln>
            <a:solidFill>
              <a:schemeClr val="tx1"/>
            </a:solidFill>
            <a:tailEnd type="triangle" w="lg" len="lg"/>
          </a:ln>
        </p:spPr>
        <p:style>
          <a:lnRef idx="2">
            <a:schemeClr val="accent1"/>
          </a:lnRef>
          <a:fillRef idx="0">
            <a:schemeClr val="accent1"/>
          </a:fillRef>
          <a:effectRef idx="1">
            <a:schemeClr val="accent1"/>
          </a:effectRef>
          <a:fontRef idx="minor">
            <a:schemeClr val="tx1"/>
          </a:fontRef>
        </p:style>
      </p:cxnSp>
      <p:cxnSp>
        <p:nvCxnSpPr>
          <p:cNvPr id="33" name="Straight Arrow Connector 32">
            <a:extLst>
              <a:ext uri="{FF2B5EF4-FFF2-40B4-BE49-F238E27FC236}">
                <a16:creationId xmlns:a16="http://schemas.microsoft.com/office/drawing/2014/main" id="{D8D9C376-27CE-F964-2345-2A7420FF9670}"/>
              </a:ext>
            </a:extLst>
          </p:cNvPr>
          <p:cNvCxnSpPr>
            <a:cxnSpLocks/>
            <a:stCxn id="10" idx="7"/>
            <a:endCxn id="65" idx="4"/>
          </p:cNvCxnSpPr>
          <p:nvPr/>
        </p:nvCxnSpPr>
        <p:spPr>
          <a:xfrm flipV="1">
            <a:off x="5069173" y="1387650"/>
            <a:ext cx="985682" cy="299830"/>
          </a:xfrm>
          <a:prstGeom prst="straightConnector1">
            <a:avLst/>
          </a:prstGeom>
          <a:ln>
            <a:solidFill>
              <a:schemeClr val="tx1"/>
            </a:solidFill>
            <a:tailEnd type="triangle" w="lg" len="lg"/>
          </a:ln>
        </p:spPr>
        <p:style>
          <a:lnRef idx="2">
            <a:schemeClr val="accent1"/>
          </a:lnRef>
          <a:fillRef idx="0">
            <a:schemeClr val="accent1"/>
          </a:fillRef>
          <a:effectRef idx="1">
            <a:schemeClr val="accent1"/>
          </a:effectRef>
          <a:fontRef idx="minor">
            <a:schemeClr val="tx1"/>
          </a:fontRef>
        </p:style>
      </p:cxnSp>
      <p:cxnSp>
        <p:nvCxnSpPr>
          <p:cNvPr id="36" name="Straight Arrow Connector 35">
            <a:extLst>
              <a:ext uri="{FF2B5EF4-FFF2-40B4-BE49-F238E27FC236}">
                <a16:creationId xmlns:a16="http://schemas.microsoft.com/office/drawing/2014/main" id="{BA311F0E-1896-80EE-0329-6AC83F91CC46}"/>
              </a:ext>
            </a:extLst>
          </p:cNvPr>
          <p:cNvCxnSpPr>
            <a:cxnSpLocks/>
            <a:stCxn id="10" idx="1"/>
            <a:endCxn id="63" idx="4"/>
          </p:cNvCxnSpPr>
          <p:nvPr/>
        </p:nvCxnSpPr>
        <p:spPr>
          <a:xfrm flipH="1" flipV="1">
            <a:off x="3089146" y="1387650"/>
            <a:ext cx="985678" cy="299830"/>
          </a:xfrm>
          <a:prstGeom prst="straightConnector1">
            <a:avLst/>
          </a:prstGeom>
          <a:ln>
            <a:solidFill>
              <a:schemeClr val="tx1"/>
            </a:solidFill>
            <a:tailEnd type="triangle" w="lg" len="lg"/>
          </a:ln>
        </p:spPr>
        <p:style>
          <a:lnRef idx="2">
            <a:schemeClr val="accent1"/>
          </a:lnRef>
          <a:fillRef idx="0">
            <a:schemeClr val="accent1"/>
          </a:fillRef>
          <a:effectRef idx="1">
            <a:schemeClr val="accent1"/>
          </a:effectRef>
          <a:fontRef idx="minor">
            <a:schemeClr val="tx1"/>
          </a:fontRef>
        </p:style>
      </p:cxnSp>
      <p:cxnSp>
        <p:nvCxnSpPr>
          <p:cNvPr id="39" name="Straight Arrow Connector 38">
            <a:extLst>
              <a:ext uri="{FF2B5EF4-FFF2-40B4-BE49-F238E27FC236}">
                <a16:creationId xmlns:a16="http://schemas.microsoft.com/office/drawing/2014/main" id="{53855602-24F4-444B-0784-E8479690EB16}"/>
              </a:ext>
            </a:extLst>
          </p:cNvPr>
          <p:cNvCxnSpPr>
            <a:cxnSpLocks/>
            <a:stCxn id="8" idx="2"/>
            <a:endCxn id="14" idx="6"/>
          </p:cNvCxnSpPr>
          <p:nvPr/>
        </p:nvCxnSpPr>
        <p:spPr>
          <a:xfrm flipH="1" flipV="1">
            <a:off x="3089146" y="4114987"/>
            <a:ext cx="779742" cy="1"/>
          </a:xfrm>
          <a:prstGeom prst="straightConnector1">
            <a:avLst/>
          </a:prstGeom>
          <a:ln>
            <a:solidFill>
              <a:schemeClr val="tx1"/>
            </a:solidFill>
            <a:tailEnd type="triangle" w="lg" len="lg"/>
          </a:ln>
        </p:spPr>
        <p:style>
          <a:lnRef idx="2">
            <a:schemeClr val="accent1"/>
          </a:lnRef>
          <a:fillRef idx="0">
            <a:schemeClr val="accent1"/>
          </a:fillRef>
          <a:effectRef idx="1">
            <a:schemeClr val="accent1"/>
          </a:effectRef>
          <a:fontRef idx="minor">
            <a:schemeClr val="tx1"/>
          </a:fontRef>
        </p:style>
      </p:cxnSp>
      <p:cxnSp>
        <p:nvCxnSpPr>
          <p:cNvPr id="42" name="Straight Arrow Connector 41">
            <a:extLst>
              <a:ext uri="{FF2B5EF4-FFF2-40B4-BE49-F238E27FC236}">
                <a16:creationId xmlns:a16="http://schemas.microsoft.com/office/drawing/2014/main" id="{46A5599B-29A7-4A5C-F647-85FF858977DC}"/>
              </a:ext>
            </a:extLst>
          </p:cNvPr>
          <p:cNvCxnSpPr>
            <a:cxnSpLocks/>
            <a:stCxn id="73" idx="5"/>
            <a:endCxn id="12" idx="2"/>
          </p:cNvCxnSpPr>
          <p:nvPr/>
        </p:nvCxnSpPr>
        <p:spPr>
          <a:xfrm>
            <a:off x="5069173" y="3325294"/>
            <a:ext cx="857115" cy="789693"/>
          </a:xfrm>
          <a:prstGeom prst="straightConnector1">
            <a:avLst/>
          </a:prstGeom>
          <a:ln>
            <a:solidFill>
              <a:schemeClr val="tx1"/>
            </a:solidFill>
            <a:tailEnd type="triangle" w="lg" len="lg"/>
          </a:ln>
        </p:spPr>
        <p:style>
          <a:lnRef idx="2">
            <a:schemeClr val="accent1"/>
          </a:lnRef>
          <a:fillRef idx="0">
            <a:schemeClr val="accent1"/>
          </a:fillRef>
          <a:effectRef idx="1">
            <a:schemeClr val="accent1"/>
          </a:effectRef>
          <a:fontRef idx="minor">
            <a:schemeClr val="tx1"/>
          </a:fontRef>
        </p:style>
      </p:cxnSp>
      <p:cxnSp>
        <p:nvCxnSpPr>
          <p:cNvPr id="45" name="Straight Arrow Connector 44">
            <a:extLst>
              <a:ext uri="{FF2B5EF4-FFF2-40B4-BE49-F238E27FC236}">
                <a16:creationId xmlns:a16="http://schemas.microsoft.com/office/drawing/2014/main" id="{C7310F97-675F-E3D6-13D9-803866210149}"/>
              </a:ext>
            </a:extLst>
          </p:cNvPr>
          <p:cNvCxnSpPr>
            <a:cxnSpLocks/>
            <a:stCxn id="12" idx="6"/>
            <a:endCxn id="17" idx="4"/>
          </p:cNvCxnSpPr>
          <p:nvPr/>
        </p:nvCxnSpPr>
        <p:spPr>
          <a:xfrm flipV="1">
            <a:off x="7332509" y="3423868"/>
            <a:ext cx="554190" cy="691119"/>
          </a:xfrm>
          <a:prstGeom prst="straightConnector1">
            <a:avLst/>
          </a:prstGeom>
          <a:ln>
            <a:solidFill>
              <a:schemeClr val="tx1"/>
            </a:solidFill>
            <a:tailEnd type="triangle" w="lg" len="lg"/>
          </a:ln>
        </p:spPr>
        <p:style>
          <a:lnRef idx="2">
            <a:schemeClr val="accent1"/>
          </a:lnRef>
          <a:fillRef idx="0">
            <a:schemeClr val="accent1"/>
          </a:fillRef>
          <a:effectRef idx="1">
            <a:schemeClr val="accent1"/>
          </a:effectRef>
          <a:fontRef idx="minor">
            <a:schemeClr val="tx1"/>
          </a:fontRef>
        </p:style>
      </p:cxnSp>
      <p:cxnSp>
        <p:nvCxnSpPr>
          <p:cNvPr id="48" name="Straight Arrow Connector 47">
            <a:extLst>
              <a:ext uri="{FF2B5EF4-FFF2-40B4-BE49-F238E27FC236}">
                <a16:creationId xmlns:a16="http://schemas.microsoft.com/office/drawing/2014/main" id="{993AF84D-4AF6-5197-3FBA-D15F7DA88EB5}"/>
              </a:ext>
            </a:extLst>
          </p:cNvPr>
          <p:cNvCxnSpPr>
            <a:cxnSpLocks/>
            <a:stCxn id="14" idx="0"/>
            <a:endCxn id="19" idx="4"/>
          </p:cNvCxnSpPr>
          <p:nvPr/>
        </p:nvCxnSpPr>
        <p:spPr>
          <a:xfrm flipH="1" flipV="1">
            <a:off x="2386032" y="3224372"/>
            <a:ext cx="4" cy="476035"/>
          </a:xfrm>
          <a:prstGeom prst="straightConnector1">
            <a:avLst/>
          </a:prstGeom>
          <a:ln>
            <a:solidFill>
              <a:schemeClr val="tx1"/>
            </a:solidFill>
            <a:tailEnd type="triangle" w="lg" len="lg"/>
          </a:ln>
        </p:spPr>
        <p:style>
          <a:lnRef idx="2">
            <a:schemeClr val="accent1"/>
          </a:lnRef>
          <a:fillRef idx="0">
            <a:schemeClr val="accent1"/>
          </a:fillRef>
          <a:effectRef idx="1">
            <a:schemeClr val="accent1"/>
          </a:effectRef>
          <a:fontRef idx="minor">
            <a:schemeClr val="tx1"/>
          </a:fontRef>
        </p:style>
      </p:cxnSp>
      <p:cxnSp>
        <p:nvCxnSpPr>
          <p:cNvPr id="51" name="Straight Arrow Connector 50">
            <a:extLst>
              <a:ext uri="{FF2B5EF4-FFF2-40B4-BE49-F238E27FC236}">
                <a16:creationId xmlns:a16="http://schemas.microsoft.com/office/drawing/2014/main" id="{DA668B86-D055-DAB0-91FC-B111F9B5129A}"/>
              </a:ext>
            </a:extLst>
          </p:cNvPr>
          <p:cNvCxnSpPr>
            <a:cxnSpLocks/>
            <a:stCxn id="19" idx="7"/>
            <a:endCxn id="10" idx="2"/>
          </p:cNvCxnSpPr>
          <p:nvPr/>
        </p:nvCxnSpPr>
        <p:spPr>
          <a:xfrm flipV="1">
            <a:off x="2883206" y="1980632"/>
            <a:ext cx="985682" cy="536008"/>
          </a:xfrm>
          <a:prstGeom prst="straightConnector1">
            <a:avLst/>
          </a:prstGeom>
          <a:ln>
            <a:solidFill>
              <a:schemeClr val="tx1"/>
            </a:solidFill>
            <a:tailEnd type="triangle" w="lg" len="lg"/>
          </a:ln>
        </p:spPr>
        <p:style>
          <a:lnRef idx="2">
            <a:schemeClr val="accent1"/>
          </a:lnRef>
          <a:fillRef idx="0">
            <a:schemeClr val="accent1"/>
          </a:fillRef>
          <a:effectRef idx="1">
            <a:schemeClr val="accent1"/>
          </a:effectRef>
          <a:fontRef idx="minor">
            <a:schemeClr val="tx1"/>
          </a:fontRef>
        </p:style>
      </p:cxnSp>
      <p:cxnSp>
        <p:nvCxnSpPr>
          <p:cNvPr id="58" name="Straight Arrow Connector 57">
            <a:extLst>
              <a:ext uri="{FF2B5EF4-FFF2-40B4-BE49-F238E27FC236}">
                <a16:creationId xmlns:a16="http://schemas.microsoft.com/office/drawing/2014/main" id="{D1E82FDA-B77B-0B22-EBDC-F883CA62CFCD}"/>
              </a:ext>
            </a:extLst>
          </p:cNvPr>
          <p:cNvCxnSpPr>
            <a:cxnSpLocks/>
            <a:stCxn id="17" idx="2"/>
            <a:endCxn id="79" idx="3"/>
          </p:cNvCxnSpPr>
          <p:nvPr/>
        </p:nvCxnSpPr>
        <p:spPr>
          <a:xfrm flipH="1" flipV="1">
            <a:off x="5246483" y="2990720"/>
            <a:ext cx="1937105" cy="18568"/>
          </a:xfrm>
          <a:prstGeom prst="straightConnector1">
            <a:avLst/>
          </a:prstGeom>
          <a:ln>
            <a:solidFill>
              <a:schemeClr val="tx1"/>
            </a:solidFill>
            <a:headEnd type="triangle" w="lg" len="lg"/>
            <a:tailEnd type="triangle" w="lg" len="lg"/>
          </a:ln>
        </p:spPr>
        <p:style>
          <a:lnRef idx="2">
            <a:schemeClr val="accent1"/>
          </a:lnRef>
          <a:fillRef idx="0">
            <a:schemeClr val="accent1"/>
          </a:fillRef>
          <a:effectRef idx="1">
            <a:schemeClr val="accent1"/>
          </a:effectRef>
          <a:fontRef idx="minor">
            <a:schemeClr val="tx1"/>
          </a:fontRef>
        </p:style>
      </p:cxnSp>
      <p:sp>
        <p:nvSpPr>
          <p:cNvPr id="63" name="Oval 62">
            <a:extLst>
              <a:ext uri="{FF2B5EF4-FFF2-40B4-BE49-F238E27FC236}">
                <a16:creationId xmlns:a16="http://schemas.microsoft.com/office/drawing/2014/main" id="{DC89C1E8-292C-8D46-FCC3-8A849A787EC1}"/>
              </a:ext>
            </a:extLst>
          </p:cNvPr>
          <p:cNvSpPr/>
          <p:nvPr/>
        </p:nvSpPr>
        <p:spPr>
          <a:xfrm>
            <a:off x="2386035" y="558490"/>
            <a:ext cx="1406221" cy="829160"/>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extBox 63">
            <a:extLst>
              <a:ext uri="{FF2B5EF4-FFF2-40B4-BE49-F238E27FC236}">
                <a16:creationId xmlns:a16="http://schemas.microsoft.com/office/drawing/2014/main" id="{FECE5419-F925-790F-A4A7-D067E81D05B6}"/>
              </a:ext>
            </a:extLst>
          </p:cNvPr>
          <p:cNvSpPr txBox="1"/>
          <p:nvPr/>
        </p:nvSpPr>
        <p:spPr>
          <a:xfrm>
            <a:off x="2439577" y="750765"/>
            <a:ext cx="1279826" cy="461665"/>
          </a:xfrm>
          <a:prstGeom prst="rect">
            <a:avLst/>
          </a:prstGeom>
          <a:noFill/>
        </p:spPr>
        <p:txBody>
          <a:bodyPr wrap="square" rtlCol="0">
            <a:spAutoFit/>
          </a:bodyPr>
          <a:lstStyle/>
          <a:p>
            <a:pPr algn="ctr"/>
            <a:r>
              <a:rPr lang="en-US" sz="1200" dirty="0"/>
              <a:t>Equity-based</a:t>
            </a:r>
          </a:p>
          <a:p>
            <a:pPr algn="ctr"/>
            <a:r>
              <a:rPr lang="en-US" sz="1200" dirty="0"/>
              <a:t>investment</a:t>
            </a:r>
          </a:p>
        </p:txBody>
      </p:sp>
      <p:sp>
        <p:nvSpPr>
          <p:cNvPr id="65" name="Oval 64">
            <a:extLst>
              <a:ext uri="{FF2B5EF4-FFF2-40B4-BE49-F238E27FC236}">
                <a16:creationId xmlns:a16="http://schemas.microsoft.com/office/drawing/2014/main" id="{38921A5C-D62B-9018-C4D6-1F0542D1B7D6}"/>
              </a:ext>
            </a:extLst>
          </p:cNvPr>
          <p:cNvSpPr/>
          <p:nvPr/>
        </p:nvSpPr>
        <p:spPr>
          <a:xfrm>
            <a:off x="5351744" y="558490"/>
            <a:ext cx="1406221" cy="829160"/>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Oval 72">
            <a:extLst>
              <a:ext uri="{FF2B5EF4-FFF2-40B4-BE49-F238E27FC236}">
                <a16:creationId xmlns:a16="http://schemas.microsoft.com/office/drawing/2014/main" id="{953A2372-8009-B939-EFD3-4381D443844F}"/>
              </a:ext>
            </a:extLst>
          </p:cNvPr>
          <p:cNvSpPr/>
          <p:nvPr/>
        </p:nvSpPr>
        <p:spPr>
          <a:xfrm>
            <a:off x="3868888" y="2617562"/>
            <a:ext cx="1406221" cy="829160"/>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75" name="Straight Arrow Connector 74">
            <a:extLst>
              <a:ext uri="{FF2B5EF4-FFF2-40B4-BE49-F238E27FC236}">
                <a16:creationId xmlns:a16="http://schemas.microsoft.com/office/drawing/2014/main" id="{9A82748C-4751-038C-01C9-F8804FD6D4B5}"/>
              </a:ext>
            </a:extLst>
          </p:cNvPr>
          <p:cNvCxnSpPr>
            <a:cxnSpLocks/>
            <a:stCxn id="73" idx="0"/>
            <a:endCxn id="10" idx="4"/>
          </p:cNvCxnSpPr>
          <p:nvPr/>
        </p:nvCxnSpPr>
        <p:spPr>
          <a:xfrm flipV="1">
            <a:off x="4571999" y="2395212"/>
            <a:ext cx="0" cy="222350"/>
          </a:xfrm>
          <a:prstGeom prst="straightConnector1">
            <a:avLst/>
          </a:prstGeom>
          <a:ln>
            <a:solidFill>
              <a:schemeClr val="tx1"/>
            </a:solidFill>
            <a:tailEnd type="triangle" w="lg" len="lg"/>
          </a:ln>
        </p:spPr>
        <p:style>
          <a:lnRef idx="2">
            <a:schemeClr val="accent1"/>
          </a:lnRef>
          <a:fillRef idx="0">
            <a:schemeClr val="accent1"/>
          </a:fillRef>
          <a:effectRef idx="1">
            <a:schemeClr val="accent1"/>
          </a:effectRef>
          <a:fontRef idx="minor">
            <a:schemeClr val="tx1"/>
          </a:fontRef>
        </p:style>
      </p:cxnSp>
      <p:sp>
        <p:nvSpPr>
          <p:cNvPr id="79" name="TextBox 78">
            <a:extLst>
              <a:ext uri="{FF2B5EF4-FFF2-40B4-BE49-F238E27FC236}">
                <a16:creationId xmlns:a16="http://schemas.microsoft.com/office/drawing/2014/main" id="{CE0B9295-E848-AE3B-2EC4-0DBC979E7263}"/>
              </a:ext>
            </a:extLst>
          </p:cNvPr>
          <p:cNvSpPr txBox="1"/>
          <p:nvPr/>
        </p:nvSpPr>
        <p:spPr>
          <a:xfrm>
            <a:off x="3897513" y="2759887"/>
            <a:ext cx="1348970" cy="461665"/>
          </a:xfrm>
          <a:prstGeom prst="rect">
            <a:avLst/>
          </a:prstGeom>
          <a:noFill/>
        </p:spPr>
        <p:txBody>
          <a:bodyPr wrap="square" rtlCol="0">
            <a:spAutoFit/>
          </a:bodyPr>
          <a:lstStyle/>
          <a:p>
            <a:pPr algn="ctr"/>
            <a:r>
              <a:rPr lang="en-US" sz="1200" dirty="0"/>
              <a:t>Financial management</a:t>
            </a:r>
          </a:p>
        </p:txBody>
      </p:sp>
      <p:cxnSp>
        <p:nvCxnSpPr>
          <p:cNvPr id="84" name="Straight Arrow Connector 83">
            <a:extLst>
              <a:ext uri="{FF2B5EF4-FFF2-40B4-BE49-F238E27FC236}">
                <a16:creationId xmlns:a16="http://schemas.microsoft.com/office/drawing/2014/main" id="{A49E4854-45CD-E962-D8C3-C773E6F881BD}"/>
              </a:ext>
            </a:extLst>
          </p:cNvPr>
          <p:cNvCxnSpPr>
            <a:cxnSpLocks/>
            <a:stCxn id="17" idx="1"/>
            <a:endCxn id="10" idx="6"/>
          </p:cNvCxnSpPr>
          <p:nvPr/>
        </p:nvCxnSpPr>
        <p:spPr>
          <a:xfrm flipH="1" flipV="1">
            <a:off x="5275109" y="1980632"/>
            <a:ext cx="2114415" cy="735504"/>
          </a:xfrm>
          <a:prstGeom prst="straightConnector1">
            <a:avLst/>
          </a:prstGeom>
          <a:ln>
            <a:solidFill>
              <a:schemeClr val="tx1"/>
            </a:solidFill>
            <a:tailEnd type="triangle" w="lg" len="lg"/>
          </a:ln>
        </p:spPr>
        <p:style>
          <a:lnRef idx="2">
            <a:schemeClr val="accent1"/>
          </a:lnRef>
          <a:fillRef idx="0">
            <a:schemeClr val="accent1"/>
          </a:fillRef>
          <a:effectRef idx="1">
            <a:schemeClr val="accent1"/>
          </a:effectRef>
          <a:fontRef idx="minor">
            <a:schemeClr val="tx1"/>
          </a:fontRef>
        </p:style>
      </p:cxnSp>
      <p:sp>
        <p:nvSpPr>
          <p:cNvPr id="2" name="TextBox 1">
            <a:extLst>
              <a:ext uri="{FF2B5EF4-FFF2-40B4-BE49-F238E27FC236}">
                <a16:creationId xmlns:a16="http://schemas.microsoft.com/office/drawing/2014/main" id="{904A60E7-C0B4-2E52-C028-E0EEC98226F8}"/>
              </a:ext>
            </a:extLst>
          </p:cNvPr>
          <p:cNvSpPr txBox="1"/>
          <p:nvPr/>
        </p:nvSpPr>
        <p:spPr>
          <a:xfrm>
            <a:off x="5414941" y="758481"/>
            <a:ext cx="1279826" cy="646331"/>
          </a:xfrm>
          <a:prstGeom prst="rect">
            <a:avLst/>
          </a:prstGeom>
          <a:noFill/>
        </p:spPr>
        <p:txBody>
          <a:bodyPr wrap="square" rtlCol="0">
            <a:spAutoFit/>
          </a:bodyPr>
          <a:lstStyle/>
          <a:p>
            <a:pPr algn="ctr"/>
            <a:r>
              <a:rPr lang="en-US" sz="1200" dirty="0"/>
              <a:t>Debt- and other financing</a:t>
            </a:r>
          </a:p>
        </p:txBody>
      </p:sp>
      <p:sp>
        <p:nvSpPr>
          <p:cNvPr id="5" name="Oval 4">
            <a:extLst>
              <a:ext uri="{FF2B5EF4-FFF2-40B4-BE49-F238E27FC236}">
                <a16:creationId xmlns:a16="http://schemas.microsoft.com/office/drawing/2014/main" id="{82841BCA-5E78-5A6A-EE53-C0F32A4CD64E}"/>
              </a:ext>
            </a:extLst>
          </p:cNvPr>
          <p:cNvSpPr/>
          <p:nvPr/>
        </p:nvSpPr>
        <p:spPr>
          <a:xfrm>
            <a:off x="276700" y="1692998"/>
            <a:ext cx="1406221" cy="829160"/>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6" name="Straight Arrow Connector 15">
            <a:extLst>
              <a:ext uri="{FF2B5EF4-FFF2-40B4-BE49-F238E27FC236}">
                <a16:creationId xmlns:a16="http://schemas.microsoft.com/office/drawing/2014/main" id="{F425CE02-F4ED-AE3D-7B19-067E7727B68C}"/>
              </a:ext>
            </a:extLst>
          </p:cNvPr>
          <p:cNvCxnSpPr>
            <a:cxnSpLocks/>
            <a:stCxn id="63" idx="3"/>
            <a:endCxn id="5" idx="7"/>
          </p:cNvCxnSpPr>
          <p:nvPr/>
        </p:nvCxnSpPr>
        <p:spPr>
          <a:xfrm flipH="1">
            <a:off x="1476985" y="1266222"/>
            <a:ext cx="1114986" cy="548204"/>
          </a:xfrm>
          <a:prstGeom prst="straightConnector1">
            <a:avLst/>
          </a:prstGeom>
          <a:ln>
            <a:solidFill>
              <a:schemeClr val="tx1"/>
            </a:solidFill>
            <a:headEnd type="triangle" w="lg" len="lg"/>
            <a:tailEnd type="triangle" w="lg" len="lg"/>
          </a:ln>
        </p:spPr>
        <p:style>
          <a:lnRef idx="2">
            <a:schemeClr val="accent1"/>
          </a:lnRef>
          <a:fillRef idx="0">
            <a:schemeClr val="accent1"/>
          </a:fillRef>
          <a:effectRef idx="1">
            <a:schemeClr val="accent1"/>
          </a:effectRef>
          <a:fontRef idx="minor">
            <a:schemeClr val="tx1"/>
          </a:fontRef>
        </p:style>
      </p:cxnSp>
      <p:sp>
        <p:nvSpPr>
          <p:cNvPr id="23" name="TextBox 22">
            <a:extLst>
              <a:ext uri="{FF2B5EF4-FFF2-40B4-BE49-F238E27FC236}">
                <a16:creationId xmlns:a16="http://schemas.microsoft.com/office/drawing/2014/main" id="{84A5303F-6C43-8D18-EAA5-85571D07D207}"/>
              </a:ext>
            </a:extLst>
          </p:cNvPr>
          <p:cNvSpPr txBox="1"/>
          <p:nvPr/>
        </p:nvSpPr>
        <p:spPr>
          <a:xfrm>
            <a:off x="398011" y="1969078"/>
            <a:ext cx="1153432" cy="276999"/>
          </a:xfrm>
          <a:prstGeom prst="rect">
            <a:avLst/>
          </a:prstGeom>
          <a:noFill/>
        </p:spPr>
        <p:txBody>
          <a:bodyPr wrap="square" rtlCol="0">
            <a:spAutoFit/>
          </a:bodyPr>
          <a:lstStyle/>
          <a:p>
            <a:pPr algn="ctr"/>
            <a:r>
              <a:rPr lang="en-US" sz="1200" dirty="0"/>
              <a:t>ESOPs</a:t>
            </a:r>
          </a:p>
        </p:txBody>
      </p:sp>
      <p:cxnSp>
        <p:nvCxnSpPr>
          <p:cNvPr id="32" name="Straight Arrow Connector 31">
            <a:extLst>
              <a:ext uri="{FF2B5EF4-FFF2-40B4-BE49-F238E27FC236}">
                <a16:creationId xmlns:a16="http://schemas.microsoft.com/office/drawing/2014/main" id="{BA942150-676C-8EF7-3B09-3C495D80D6CF}"/>
              </a:ext>
            </a:extLst>
          </p:cNvPr>
          <p:cNvCxnSpPr>
            <a:cxnSpLocks/>
            <a:stCxn id="14" idx="2"/>
            <a:endCxn id="5" idx="4"/>
          </p:cNvCxnSpPr>
          <p:nvPr/>
        </p:nvCxnSpPr>
        <p:spPr>
          <a:xfrm flipH="1" flipV="1">
            <a:off x="979811" y="2522158"/>
            <a:ext cx="703114" cy="1592829"/>
          </a:xfrm>
          <a:prstGeom prst="straightConnector1">
            <a:avLst/>
          </a:prstGeom>
          <a:ln>
            <a:solidFill>
              <a:schemeClr val="tx1"/>
            </a:solidFill>
            <a:tailEnd type="triangle" w="lg" len="lg"/>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5652891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3D57D71-E93C-A3B7-6ACB-1C35EE2EA99F}"/>
              </a:ext>
            </a:extLst>
          </p:cNvPr>
          <p:cNvSpPr txBox="1"/>
          <p:nvPr/>
        </p:nvSpPr>
        <p:spPr>
          <a:xfrm>
            <a:off x="0" y="0"/>
            <a:ext cx="9144000" cy="461665"/>
          </a:xfrm>
          <a:prstGeom prst="rect">
            <a:avLst/>
          </a:prstGeom>
          <a:gradFill flip="none" rotWithShape="1">
            <a:gsLst>
              <a:gs pos="90000">
                <a:srgbClr val="233973"/>
              </a:gs>
              <a:gs pos="28000">
                <a:srgbClr val="C1CA2F"/>
              </a:gs>
              <a:gs pos="50000">
                <a:srgbClr val="67ACBC"/>
              </a:gs>
              <a:gs pos="76000">
                <a:srgbClr val="558E8E">
                  <a:lumMod val="96000"/>
                  <a:lumOff val="4000"/>
                </a:srgbClr>
              </a:gs>
              <a:gs pos="0">
                <a:srgbClr val="F7AF21"/>
              </a:gs>
            </a:gsLst>
            <a:lin ang="0" scaled="1"/>
            <a:tileRect/>
          </a:gradFill>
        </p:spPr>
        <p:txBody>
          <a:bodyPr wrap="square" rtlCol="0">
            <a:spAutoFit/>
          </a:bodyPr>
          <a:lstStyle/>
          <a:p>
            <a:r>
              <a:rPr lang="en-US" sz="2400" b="1" dirty="0">
                <a:latin typeface="Poppins" panose="00000500000000000000" pitchFamily="2" charset="0"/>
                <a:cs typeface="Poppins" panose="00000500000000000000" pitchFamily="2" charset="0"/>
              </a:rPr>
              <a:t>REACH Hub </a:t>
            </a:r>
            <a:r>
              <a:rPr lang="en-US" sz="2400" dirty="0">
                <a:latin typeface="Poppins" panose="00000500000000000000" pitchFamily="2" charset="0"/>
                <a:cs typeface="Poppins" panose="00000500000000000000" pitchFamily="2" charset="0"/>
              </a:rPr>
              <a:t>| Making it official</a:t>
            </a:r>
          </a:p>
        </p:txBody>
      </p:sp>
      <p:sp>
        <p:nvSpPr>
          <p:cNvPr id="80" name="Oval 79">
            <a:extLst>
              <a:ext uri="{FF2B5EF4-FFF2-40B4-BE49-F238E27FC236}">
                <a16:creationId xmlns:a16="http://schemas.microsoft.com/office/drawing/2014/main" id="{146C4D92-29EB-8F74-D4E5-6933DBA8A0BB}"/>
              </a:ext>
            </a:extLst>
          </p:cNvPr>
          <p:cNvSpPr/>
          <p:nvPr/>
        </p:nvSpPr>
        <p:spPr>
          <a:xfrm>
            <a:off x="3868888" y="5845234"/>
            <a:ext cx="1406221" cy="829160"/>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DCAC4DBB-7A61-62BE-8813-209076C6C25E}"/>
              </a:ext>
            </a:extLst>
          </p:cNvPr>
          <p:cNvSpPr txBox="1"/>
          <p:nvPr/>
        </p:nvSpPr>
        <p:spPr>
          <a:xfrm>
            <a:off x="4117846" y="5936648"/>
            <a:ext cx="908304" cy="646331"/>
          </a:xfrm>
          <a:prstGeom prst="rect">
            <a:avLst/>
          </a:prstGeom>
          <a:noFill/>
        </p:spPr>
        <p:txBody>
          <a:bodyPr wrap="square" rtlCol="0">
            <a:spAutoFit/>
          </a:bodyPr>
          <a:lstStyle/>
          <a:p>
            <a:pPr algn="ctr"/>
            <a:r>
              <a:rPr lang="en-US" sz="1200" dirty="0"/>
              <a:t>Business idea sketch</a:t>
            </a:r>
          </a:p>
        </p:txBody>
      </p:sp>
      <p:sp>
        <p:nvSpPr>
          <p:cNvPr id="6" name="Oval 5">
            <a:extLst>
              <a:ext uri="{FF2B5EF4-FFF2-40B4-BE49-F238E27FC236}">
                <a16:creationId xmlns:a16="http://schemas.microsoft.com/office/drawing/2014/main" id="{6F5F76A1-9A6D-5DE1-26B7-6D3BD91823CD}"/>
              </a:ext>
            </a:extLst>
          </p:cNvPr>
          <p:cNvSpPr/>
          <p:nvPr/>
        </p:nvSpPr>
        <p:spPr>
          <a:xfrm>
            <a:off x="3868888" y="4772821"/>
            <a:ext cx="1406221" cy="829160"/>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91C9F91C-22F0-FAD3-4DE6-A57A2DC7AB3A}"/>
              </a:ext>
            </a:extLst>
          </p:cNvPr>
          <p:cNvSpPr txBox="1"/>
          <p:nvPr/>
        </p:nvSpPr>
        <p:spPr>
          <a:xfrm>
            <a:off x="4117846" y="4956568"/>
            <a:ext cx="908304" cy="461665"/>
          </a:xfrm>
          <a:prstGeom prst="rect">
            <a:avLst/>
          </a:prstGeom>
          <a:noFill/>
        </p:spPr>
        <p:txBody>
          <a:bodyPr wrap="square" rtlCol="0">
            <a:spAutoFit/>
          </a:bodyPr>
          <a:lstStyle/>
          <a:p>
            <a:pPr algn="ctr"/>
            <a:r>
              <a:rPr lang="en-US" sz="1200" dirty="0"/>
              <a:t>Business pitch</a:t>
            </a:r>
          </a:p>
        </p:txBody>
      </p:sp>
      <p:sp>
        <p:nvSpPr>
          <p:cNvPr id="8" name="Oval 7">
            <a:extLst>
              <a:ext uri="{FF2B5EF4-FFF2-40B4-BE49-F238E27FC236}">
                <a16:creationId xmlns:a16="http://schemas.microsoft.com/office/drawing/2014/main" id="{75A1CCBE-EA54-62E0-9372-F156FB93FB0A}"/>
              </a:ext>
            </a:extLst>
          </p:cNvPr>
          <p:cNvSpPr/>
          <p:nvPr/>
        </p:nvSpPr>
        <p:spPr>
          <a:xfrm>
            <a:off x="3868888" y="3700408"/>
            <a:ext cx="1406221" cy="829160"/>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618B6AD-1713-35BB-0E60-BF4313071536}"/>
              </a:ext>
            </a:extLst>
          </p:cNvPr>
          <p:cNvSpPr txBox="1"/>
          <p:nvPr/>
        </p:nvSpPr>
        <p:spPr>
          <a:xfrm>
            <a:off x="4117846" y="3884155"/>
            <a:ext cx="908304" cy="461665"/>
          </a:xfrm>
          <a:prstGeom prst="rect">
            <a:avLst/>
          </a:prstGeom>
          <a:noFill/>
        </p:spPr>
        <p:txBody>
          <a:bodyPr wrap="square" rtlCol="0">
            <a:spAutoFit/>
          </a:bodyPr>
          <a:lstStyle/>
          <a:p>
            <a:pPr algn="ctr"/>
            <a:r>
              <a:rPr lang="en-US" sz="1200" dirty="0"/>
              <a:t>Business plan</a:t>
            </a:r>
          </a:p>
        </p:txBody>
      </p:sp>
      <p:sp>
        <p:nvSpPr>
          <p:cNvPr id="12" name="Oval 11">
            <a:extLst>
              <a:ext uri="{FF2B5EF4-FFF2-40B4-BE49-F238E27FC236}">
                <a16:creationId xmlns:a16="http://schemas.microsoft.com/office/drawing/2014/main" id="{3594EC54-7CFD-739C-72D1-168E58CC2834}"/>
              </a:ext>
            </a:extLst>
          </p:cNvPr>
          <p:cNvSpPr/>
          <p:nvPr/>
        </p:nvSpPr>
        <p:spPr>
          <a:xfrm>
            <a:off x="5926288" y="3700407"/>
            <a:ext cx="1406221" cy="829160"/>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a:extLst>
              <a:ext uri="{FF2B5EF4-FFF2-40B4-BE49-F238E27FC236}">
                <a16:creationId xmlns:a16="http://schemas.microsoft.com/office/drawing/2014/main" id="{F943DE94-6991-417E-BC35-935E276136A4}"/>
              </a:ext>
            </a:extLst>
          </p:cNvPr>
          <p:cNvSpPr txBox="1"/>
          <p:nvPr/>
        </p:nvSpPr>
        <p:spPr>
          <a:xfrm>
            <a:off x="6078258" y="3884155"/>
            <a:ext cx="1105330" cy="461665"/>
          </a:xfrm>
          <a:prstGeom prst="rect">
            <a:avLst/>
          </a:prstGeom>
          <a:noFill/>
        </p:spPr>
        <p:txBody>
          <a:bodyPr wrap="square" rtlCol="0">
            <a:spAutoFit/>
          </a:bodyPr>
          <a:lstStyle/>
          <a:p>
            <a:pPr algn="ctr"/>
            <a:r>
              <a:rPr lang="en-US" sz="1200" dirty="0"/>
              <a:t>Basics of bookkeeping</a:t>
            </a:r>
          </a:p>
        </p:txBody>
      </p:sp>
      <p:sp>
        <p:nvSpPr>
          <p:cNvPr id="17" name="Oval 16">
            <a:extLst>
              <a:ext uri="{FF2B5EF4-FFF2-40B4-BE49-F238E27FC236}">
                <a16:creationId xmlns:a16="http://schemas.microsoft.com/office/drawing/2014/main" id="{A59F4209-0F48-FCBE-0077-CAECF930BD03}"/>
              </a:ext>
            </a:extLst>
          </p:cNvPr>
          <p:cNvSpPr/>
          <p:nvPr/>
        </p:nvSpPr>
        <p:spPr>
          <a:xfrm>
            <a:off x="7183588" y="2594708"/>
            <a:ext cx="1406221" cy="829160"/>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a:extLst>
              <a:ext uri="{FF2B5EF4-FFF2-40B4-BE49-F238E27FC236}">
                <a16:creationId xmlns:a16="http://schemas.microsoft.com/office/drawing/2014/main" id="{866B6604-F38E-FE07-6824-25F13115F96B}"/>
              </a:ext>
            </a:extLst>
          </p:cNvPr>
          <p:cNvSpPr txBox="1"/>
          <p:nvPr/>
        </p:nvSpPr>
        <p:spPr>
          <a:xfrm>
            <a:off x="7308067" y="2700878"/>
            <a:ext cx="1157262" cy="646331"/>
          </a:xfrm>
          <a:prstGeom prst="rect">
            <a:avLst/>
          </a:prstGeom>
          <a:noFill/>
        </p:spPr>
        <p:txBody>
          <a:bodyPr wrap="square" rtlCol="0">
            <a:spAutoFit/>
          </a:bodyPr>
          <a:lstStyle/>
          <a:p>
            <a:pPr algn="ctr"/>
            <a:r>
              <a:rPr lang="en-US" sz="1200" dirty="0"/>
              <a:t>Accounting basics: tax &amp; audits</a:t>
            </a:r>
          </a:p>
        </p:txBody>
      </p:sp>
      <p:cxnSp>
        <p:nvCxnSpPr>
          <p:cNvPr id="81" name="Straight Arrow Connector 80">
            <a:extLst>
              <a:ext uri="{FF2B5EF4-FFF2-40B4-BE49-F238E27FC236}">
                <a16:creationId xmlns:a16="http://schemas.microsoft.com/office/drawing/2014/main" id="{E158276D-0313-0C27-4C2C-9C9F5A6AB824}"/>
              </a:ext>
            </a:extLst>
          </p:cNvPr>
          <p:cNvCxnSpPr>
            <a:cxnSpLocks/>
            <a:stCxn id="80" idx="0"/>
            <a:endCxn id="6" idx="4"/>
          </p:cNvCxnSpPr>
          <p:nvPr/>
        </p:nvCxnSpPr>
        <p:spPr>
          <a:xfrm flipV="1">
            <a:off x="4571999" y="5601981"/>
            <a:ext cx="0" cy="243253"/>
          </a:xfrm>
          <a:prstGeom prst="straightConnector1">
            <a:avLst/>
          </a:prstGeom>
          <a:ln>
            <a:solidFill>
              <a:schemeClr val="tx1"/>
            </a:solidFill>
            <a:tailEnd type="triangle" w="lg" len="lg"/>
          </a:ln>
        </p:spPr>
        <p:style>
          <a:lnRef idx="2">
            <a:schemeClr val="accent1"/>
          </a:lnRef>
          <a:fillRef idx="0">
            <a:schemeClr val="accent1"/>
          </a:fillRef>
          <a:effectRef idx="1">
            <a:schemeClr val="accent1"/>
          </a:effectRef>
          <a:fontRef idx="minor">
            <a:schemeClr val="tx1"/>
          </a:fontRef>
        </p:style>
      </p:cxnSp>
      <p:cxnSp>
        <p:nvCxnSpPr>
          <p:cNvPr id="27" name="Straight Arrow Connector 26">
            <a:extLst>
              <a:ext uri="{FF2B5EF4-FFF2-40B4-BE49-F238E27FC236}">
                <a16:creationId xmlns:a16="http://schemas.microsoft.com/office/drawing/2014/main" id="{0313CD6B-B460-A644-9C45-A026EE4BD582}"/>
              </a:ext>
            </a:extLst>
          </p:cNvPr>
          <p:cNvCxnSpPr>
            <a:cxnSpLocks/>
            <a:stCxn id="6" idx="0"/>
            <a:endCxn id="8" idx="4"/>
          </p:cNvCxnSpPr>
          <p:nvPr/>
        </p:nvCxnSpPr>
        <p:spPr>
          <a:xfrm flipV="1">
            <a:off x="4571999" y="4529568"/>
            <a:ext cx="0" cy="243253"/>
          </a:xfrm>
          <a:prstGeom prst="straightConnector1">
            <a:avLst/>
          </a:prstGeom>
          <a:ln>
            <a:solidFill>
              <a:schemeClr val="tx1"/>
            </a:solidFill>
            <a:tailEnd type="triangle" w="lg" len="lg"/>
          </a:ln>
        </p:spPr>
        <p:style>
          <a:lnRef idx="2">
            <a:schemeClr val="accent1"/>
          </a:lnRef>
          <a:fillRef idx="0">
            <a:schemeClr val="accent1"/>
          </a:fillRef>
          <a:effectRef idx="1">
            <a:schemeClr val="accent1"/>
          </a:effectRef>
          <a:fontRef idx="minor">
            <a:schemeClr val="tx1"/>
          </a:fontRef>
        </p:style>
      </p:cxnSp>
      <p:cxnSp>
        <p:nvCxnSpPr>
          <p:cNvPr id="30" name="Straight Arrow Connector 29">
            <a:extLst>
              <a:ext uri="{FF2B5EF4-FFF2-40B4-BE49-F238E27FC236}">
                <a16:creationId xmlns:a16="http://schemas.microsoft.com/office/drawing/2014/main" id="{E045049F-FD44-BFB7-27E5-AD77307F51DB}"/>
              </a:ext>
            </a:extLst>
          </p:cNvPr>
          <p:cNvCxnSpPr>
            <a:cxnSpLocks/>
            <a:stCxn id="8" idx="0"/>
            <a:endCxn id="73" idx="4"/>
          </p:cNvCxnSpPr>
          <p:nvPr/>
        </p:nvCxnSpPr>
        <p:spPr>
          <a:xfrm flipV="1">
            <a:off x="4571999" y="3446722"/>
            <a:ext cx="0" cy="253686"/>
          </a:xfrm>
          <a:prstGeom prst="straightConnector1">
            <a:avLst/>
          </a:prstGeom>
          <a:ln>
            <a:solidFill>
              <a:schemeClr val="tx1"/>
            </a:solidFill>
            <a:tailEnd type="triangle" w="lg" len="lg"/>
          </a:ln>
        </p:spPr>
        <p:style>
          <a:lnRef idx="2">
            <a:schemeClr val="accent1"/>
          </a:lnRef>
          <a:fillRef idx="0">
            <a:schemeClr val="accent1"/>
          </a:fillRef>
          <a:effectRef idx="1">
            <a:schemeClr val="accent1"/>
          </a:effectRef>
          <a:fontRef idx="minor">
            <a:schemeClr val="tx1"/>
          </a:fontRef>
        </p:style>
      </p:cxnSp>
      <p:cxnSp>
        <p:nvCxnSpPr>
          <p:cNvPr id="33" name="Straight Arrow Connector 32">
            <a:extLst>
              <a:ext uri="{FF2B5EF4-FFF2-40B4-BE49-F238E27FC236}">
                <a16:creationId xmlns:a16="http://schemas.microsoft.com/office/drawing/2014/main" id="{D8D9C376-27CE-F964-2345-2A7420FF9670}"/>
              </a:ext>
            </a:extLst>
          </p:cNvPr>
          <p:cNvCxnSpPr>
            <a:cxnSpLocks/>
            <a:stCxn id="10" idx="7"/>
            <a:endCxn id="65" idx="4"/>
          </p:cNvCxnSpPr>
          <p:nvPr/>
        </p:nvCxnSpPr>
        <p:spPr>
          <a:xfrm flipV="1">
            <a:off x="5069173" y="1387650"/>
            <a:ext cx="985682" cy="299830"/>
          </a:xfrm>
          <a:prstGeom prst="straightConnector1">
            <a:avLst/>
          </a:prstGeom>
          <a:ln>
            <a:solidFill>
              <a:schemeClr val="tx1"/>
            </a:solidFill>
            <a:tailEnd type="triangle" w="lg" len="lg"/>
          </a:ln>
        </p:spPr>
        <p:style>
          <a:lnRef idx="2">
            <a:schemeClr val="accent1"/>
          </a:lnRef>
          <a:fillRef idx="0">
            <a:schemeClr val="accent1"/>
          </a:fillRef>
          <a:effectRef idx="1">
            <a:schemeClr val="accent1"/>
          </a:effectRef>
          <a:fontRef idx="minor">
            <a:schemeClr val="tx1"/>
          </a:fontRef>
        </p:style>
      </p:cxnSp>
      <p:cxnSp>
        <p:nvCxnSpPr>
          <p:cNvPr id="36" name="Straight Arrow Connector 35">
            <a:extLst>
              <a:ext uri="{FF2B5EF4-FFF2-40B4-BE49-F238E27FC236}">
                <a16:creationId xmlns:a16="http://schemas.microsoft.com/office/drawing/2014/main" id="{BA311F0E-1896-80EE-0329-6AC83F91CC46}"/>
              </a:ext>
            </a:extLst>
          </p:cNvPr>
          <p:cNvCxnSpPr>
            <a:cxnSpLocks/>
            <a:stCxn id="10" idx="1"/>
            <a:endCxn id="63" idx="4"/>
          </p:cNvCxnSpPr>
          <p:nvPr/>
        </p:nvCxnSpPr>
        <p:spPr>
          <a:xfrm flipH="1" flipV="1">
            <a:off x="3089146" y="1387650"/>
            <a:ext cx="985678" cy="299830"/>
          </a:xfrm>
          <a:prstGeom prst="straightConnector1">
            <a:avLst/>
          </a:prstGeom>
          <a:ln>
            <a:solidFill>
              <a:schemeClr val="tx1"/>
            </a:solidFill>
            <a:tailEnd type="triangle" w="lg" len="lg"/>
          </a:ln>
        </p:spPr>
        <p:style>
          <a:lnRef idx="2">
            <a:schemeClr val="accent1"/>
          </a:lnRef>
          <a:fillRef idx="0">
            <a:schemeClr val="accent1"/>
          </a:fillRef>
          <a:effectRef idx="1">
            <a:schemeClr val="accent1"/>
          </a:effectRef>
          <a:fontRef idx="minor">
            <a:schemeClr val="tx1"/>
          </a:fontRef>
        </p:style>
      </p:cxnSp>
      <p:cxnSp>
        <p:nvCxnSpPr>
          <p:cNvPr id="39" name="Straight Arrow Connector 38">
            <a:extLst>
              <a:ext uri="{FF2B5EF4-FFF2-40B4-BE49-F238E27FC236}">
                <a16:creationId xmlns:a16="http://schemas.microsoft.com/office/drawing/2014/main" id="{53855602-24F4-444B-0784-E8479690EB16}"/>
              </a:ext>
            </a:extLst>
          </p:cNvPr>
          <p:cNvCxnSpPr>
            <a:cxnSpLocks/>
            <a:stCxn id="8" idx="2"/>
            <a:endCxn id="14" idx="6"/>
          </p:cNvCxnSpPr>
          <p:nvPr/>
        </p:nvCxnSpPr>
        <p:spPr>
          <a:xfrm flipH="1" flipV="1">
            <a:off x="3089146" y="4114987"/>
            <a:ext cx="779742" cy="1"/>
          </a:xfrm>
          <a:prstGeom prst="straightConnector1">
            <a:avLst/>
          </a:prstGeom>
          <a:ln>
            <a:solidFill>
              <a:schemeClr val="tx1"/>
            </a:solidFill>
            <a:tailEnd type="triangle" w="lg" len="lg"/>
          </a:ln>
        </p:spPr>
        <p:style>
          <a:lnRef idx="2">
            <a:schemeClr val="accent1"/>
          </a:lnRef>
          <a:fillRef idx="0">
            <a:schemeClr val="accent1"/>
          </a:fillRef>
          <a:effectRef idx="1">
            <a:schemeClr val="accent1"/>
          </a:effectRef>
          <a:fontRef idx="minor">
            <a:schemeClr val="tx1"/>
          </a:fontRef>
        </p:style>
      </p:cxnSp>
      <p:cxnSp>
        <p:nvCxnSpPr>
          <p:cNvPr id="42" name="Straight Arrow Connector 41">
            <a:extLst>
              <a:ext uri="{FF2B5EF4-FFF2-40B4-BE49-F238E27FC236}">
                <a16:creationId xmlns:a16="http://schemas.microsoft.com/office/drawing/2014/main" id="{46A5599B-29A7-4A5C-F647-85FF858977DC}"/>
              </a:ext>
            </a:extLst>
          </p:cNvPr>
          <p:cNvCxnSpPr>
            <a:cxnSpLocks/>
            <a:stCxn id="8" idx="6"/>
            <a:endCxn id="12" idx="2"/>
          </p:cNvCxnSpPr>
          <p:nvPr/>
        </p:nvCxnSpPr>
        <p:spPr>
          <a:xfrm flipV="1">
            <a:off x="5275109" y="4114987"/>
            <a:ext cx="651179" cy="1"/>
          </a:xfrm>
          <a:prstGeom prst="straightConnector1">
            <a:avLst/>
          </a:prstGeom>
          <a:ln>
            <a:solidFill>
              <a:schemeClr val="tx1"/>
            </a:solidFill>
            <a:tailEnd type="triangle" w="lg" len="lg"/>
          </a:ln>
        </p:spPr>
        <p:style>
          <a:lnRef idx="2">
            <a:schemeClr val="accent1"/>
          </a:lnRef>
          <a:fillRef idx="0">
            <a:schemeClr val="accent1"/>
          </a:fillRef>
          <a:effectRef idx="1">
            <a:schemeClr val="accent1"/>
          </a:effectRef>
          <a:fontRef idx="minor">
            <a:schemeClr val="tx1"/>
          </a:fontRef>
        </p:style>
      </p:cxnSp>
      <p:cxnSp>
        <p:nvCxnSpPr>
          <p:cNvPr id="45" name="Straight Arrow Connector 44">
            <a:extLst>
              <a:ext uri="{FF2B5EF4-FFF2-40B4-BE49-F238E27FC236}">
                <a16:creationId xmlns:a16="http://schemas.microsoft.com/office/drawing/2014/main" id="{C7310F97-675F-E3D6-13D9-803866210149}"/>
              </a:ext>
            </a:extLst>
          </p:cNvPr>
          <p:cNvCxnSpPr>
            <a:cxnSpLocks/>
            <a:stCxn id="12" idx="6"/>
            <a:endCxn id="17" idx="4"/>
          </p:cNvCxnSpPr>
          <p:nvPr/>
        </p:nvCxnSpPr>
        <p:spPr>
          <a:xfrm flipV="1">
            <a:off x="7332509" y="3423868"/>
            <a:ext cx="554190" cy="691119"/>
          </a:xfrm>
          <a:prstGeom prst="straightConnector1">
            <a:avLst/>
          </a:prstGeom>
          <a:ln>
            <a:solidFill>
              <a:schemeClr val="tx1"/>
            </a:solidFill>
            <a:tailEnd type="triangle" w="lg" len="lg"/>
          </a:ln>
        </p:spPr>
        <p:style>
          <a:lnRef idx="2">
            <a:schemeClr val="accent1"/>
          </a:lnRef>
          <a:fillRef idx="0">
            <a:schemeClr val="accent1"/>
          </a:fillRef>
          <a:effectRef idx="1">
            <a:schemeClr val="accent1"/>
          </a:effectRef>
          <a:fontRef idx="minor">
            <a:schemeClr val="tx1"/>
          </a:fontRef>
        </p:style>
      </p:cxnSp>
      <p:cxnSp>
        <p:nvCxnSpPr>
          <p:cNvPr id="48" name="Straight Arrow Connector 47">
            <a:extLst>
              <a:ext uri="{FF2B5EF4-FFF2-40B4-BE49-F238E27FC236}">
                <a16:creationId xmlns:a16="http://schemas.microsoft.com/office/drawing/2014/main" id="{993AF84D-4AF6-5197-3FBA-D15F7DA88EB5}"/>
              </a:ext>
            </a:extLst>
          </p:cNvPr>
          <p:cNvCxnSpPr>
            <a:cxnSpLocks/>
            <a:stCxn id="14" idx="0"/>
            <a:endCxn id="19" idx="4"/>
          </p:cNvCxnSpPr>
          <p:nvPr/>
        </p:nvCxnSpPr>
        <p:spPr>
          <a:xfrm flipH="1" flipV="1">
            <a:off x="2386032" y="3224372"/>
            <a:ext cx="4" cy="476035"/>
          </a:xfrm>
          <a:prstGeom prst="straightConnector1">
            <a:avLst/>
          </a:prstGeom>
          <a:ln>
            <a:solidFill>
              <a:schemeClr val="tx1"/>
            </a:solidFill>
            <a:tailEnd type="triangle" w="lg" len="lg"/>
          </a:ln>
        </p:spPr>
        <p:style>
          <a:lnRef idx="2">
            <a:schemeClr val="accent1"/>
          </a:lnRef>
          <a:fillRef idx="0">
            <a:schemeClr val="accent1"/>
          </a:fillRef>
          <a:effectRef idx="1">
            <a:schemeClr val="accent1"/>
          </a:effectRef>
          <a:fontRef idx="minor">
            <a:schemeClr val="tx1"/>
          </a:fontRef>
        </p:style>
      </p:cxnSp>
      <p:cxnSp>
        <p:nvCxnSpPr>
          <p:cNvPr id="51" name="Straight Arrow Connector 50">
            <a:extLst>
              <a:ext uri="{FF2B5EF4-FFF2-40B4-BE49-F238E27FC236}">
                <a16:creationId xmlns:a16="http://schemas.microsoft.com/office/drawing/2014/main" id="{DA668B86-D055-DAB0-91FC-B111F9B5129A}"/>
              </a:ext>
            </a:extLst>
          </p:cNvPr>
          <p:cNvCxnSpPr>
            <a:cxnSpLocks/>
            <a:stCxn id="19" idx="7"/>
            <a:endCxn id="10" idx="2"/>
          </p:cNvCxnSpPr>
          <p:nvPr/>
        </p:nvCxnSpPr>
        <p:spPr>
          <a:xfrm flipV="1">
            <a:off x="2883206" y="1980632"/>
            <a:ext cx="985682" cy="536008"/>
          </a:xfrm>
          <a:prstGeom prst="straightConnector1">
            <a:avLst/>
          </a:prstGeom>
          <a:ln>
            <a:solidFill>
              <a:schemeClr val="tx1"/>
            </a:solidFill>
            <a:tailEnd type="triangle" w="lg" len="lg"/>
          </a:ln>
        </p:spPr>
        <p:style>
          <a:lnRef idx="2">
            <a:schemeClr val="accent1"/>
          </a:lnRef>
          <a:fillRef idx="0">
            <a:schemeClr val="accent1"/>
          </a:fillRef>
          <a:effectRef idx="1">
            <a:schemeClr val="accent1"/>
          </a:effectRef>
          <a:fontRef idx="minor">
            <a:schemeClr val="tx1"/>
          </a:fontRef>
        </p:style>
      </p:cxnSp>
      <p:cxnSp>
        <p:nvCxnSpPr>
          <p:cNvPr id="58" name="Straight Arrow Connector 57">
            <a:extLst>
              <a:ext uri="{FF2B5EF4-FFF2-40B4-BE49-F238E27FC236}">
                <a16:creationId xmlns:a16="http://schemas.microsoft.com/office/drawing/2014/main" id="{D1E82FDA-B77B-0B22-EBDC-F883CA62CFCD}"/>
              </a:ext>
            </a:extLst>
          </p:cNvPr>
          <p:cNvCxnSpPr>
            <a:cxnSpLocks/>
            <a:stCxn id="17" idx="2"/>
            <a:endCxn id="79" idx="3"/>
          </p:cNvCxnSpPr>
          <p:nvPr/>
        </p:nvCxnSpPr>
        <p:spPr>
          <a:xfrm flipH="1" flipV="1">
            <a:off x="5246483" y="2990720"/>
            <a:ext cx="1937105" cy="18568"/>
          </a:xfrm>
          <a:prstGeom prst="straightConnector1">
            <a:avLst/>
          </a:prstGeom>
          <a:ln>
            <a:solidFill>
              <a:schemeClr val="tx1"/>
            </a:solidFill>
            <a:headEnd type="triangle" w="lg" len="lg"/>
            <a:tailEnd type="triangle" w="lg" len="lg"/>
          </a:ln>
        </p:spPr>
        <p:style>
          <a:lnRef idx="2">
            <a:schemeClr val="accent1"/>
          </a:lnRef>
          <a:fillRef idx="0">
            <a:schemeClr val="accent1"/>
          </a:fillRef>
          <a:effectRef idx="1">
            <a:schemeClr val="accent1"/>
          </a:effectRef>
          <a:fontRef idx="minor">
            <a:schemeClr val="tx1"/>
          </a:fontRef>
        </p:style>
      </p:cxnSp>
      <p:sp>
        <p:nvSpPr>
          <p:cNvPr id="63" name="Oval 62">
            <a:extLst>
              <a:ext uri="{FF2B5EF4-FFF2-40B4-BE49-F238E27FC236}">
                <a16:creationId xmlns:a16="http://schemas.microsoft.com/office/drawing/2014/main" id="{DC89C1E8-292C-8D46-FCC3-8A849A787EC1}"/>
              </a:ext>
            </a:extLst>
          </p:cNvPr>
          <p:cNvSpPr/>
          <p:nvPr/>
        </p:nvSpPr>
        <p:spPr>
          <a:xfrm>
            <a:off x="2386035" y="558490"/>
            <a:ext cx="1406221" cy="829160"/>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extBox 63">
            <a:extLst>
              <a:ext uri="{FF2B5EF4-FFF2-40B4-BE49-F238E27FC236}">
                <a16:creationId xmlns:a16="http://schemas.microsoft.com/office/drawing/2014/main" id="{FECE5419-F925-790F-A4A7-D067E81D05B6}"/>
              </a:ext>
            </a:extLst>
          </p:cNvPr>
          <p:cNvSpPr txBox="1"/>
          <p:nvPr/>
        </p:nvSpPr>
        <p:spPr>
          <a:xfrm>
            <a:off x="2439577" y="750765"/>
            <a:ext cx="1279826" cy="461665"/>
          </a:xfrm>
          <a:prstGeom prst="rect">
            <a:avLst/>
          </a:prstGeom>
          <a:noFill/>
        </p:spPr>
        <p:txBody>
          <a:bodyPr wrap="square" rtlCol="0">
            <a:spAutoFit/>
          </a:bodyPr>
          <a:lstStyle/>
          <a:p>
            <a:pPr algn="ctr"/>
            <a:r>
              <a:rPr lang="en-US" sz="1200" dirty="0"/>
              <a:t>Equity-based</a:t>
            </a:r>
          </a:p>
          <a:p>
            <a:pPr algn="ctr"/>
            <a:r>
              <a:rPr lang="en-US" sz="1200" dirty="0"/>
              <a:t>investment</a:t>
            </a:r>
          </a:p>
        </p:txBody>
      </p:sp>
      <p:sp>
        <p:nvSpPr>
          <p:cNvPr id="65" name="Oval 64">
            <a:extLst>
              <a:ext uri="{FF2B5EF4-FFF2-40B4-BE49-F238E27FC236}">
                <a16:creationId xmlns:a16="http://schemas.microsoft.com/office/drawing/2014/main" id="{38921A5C-D62B-9018-C4D6-1F0542D1B7D6}"/>
              </a:ext>
            </a:extLst>
          </p:cNvPr>
          <p:cNvSpPr/>
          <p:nvPr/>
        </p:nvSpPr>
        <p:spPr>
          <a:xfrm>
            <a:off x="5351744" y="558490"/>
            <a:ext cx="1406221" cy="829160"/>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Oval 72">
            <a:extLst>
              <a:ext uri="{FF2B5EF4-FFF2-40B4-BE49-F238E27FC236}">
                <a16:creationId xmlns:a16="http://schemas.microsoft.com/office/drawing/2014/main" id="{953A2372-8009-B939-EFD3-4381D443844F}"/>
              </a:ext>
            </a:extLst>
          </p:cNvPr>
          <p:cNvSpPr/>
          <p:nvPr/>
        </p:nvSpPr>
        <p:spPr>
          <a:xfrm>
            <a:off x="3868888" y="2617562"/>
            <a:ext cx="1406221" cy="829160"/>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75" name="Straight Arrow Connector 74">
            <a:extLst>
              <a:ext uri="{FF2B5EF4-FFF2-40B4-BE49-F238E27FC236}">
                <a16:creationId xmlns:a16="http://schemas.microsoft.com/office/drawing/2014/main" id="{9A82748C-4751-038C-01C9-F8804FD6D4B5}"/>
              </a:ext>
            </a:extLst>
          </p:cNvPr>
          <p:cNvCxnSpPr>
            <a:cxnSpLocks/>
            <a:stCxn id="73" idx="0"/>
            <a:endCxn id="10" idx="4"/>
          </p:cNvCxnSpPr>
          <p:nvPr/>
        </p:nvCxnSpPr>
        <p:spPr>
          <a:xfrm flipV="1">
            <a:off x="4571999" y="2395212"/>
            <a:ext cx="0" cy="222350"/>
          </a:xfrm>
          <a:prstGeom prst="straightConnector1">
            <a:avLst/>
          </a:prstGeom>
          <a:ln>
            <a:solidFill>
              <a:schemeClr val="tx1"/>
            </a:solidFill>
            <a:tailEnd type="triangle" w="lg" len="lg"/>
          </a:ln>
        </p:spPr>
        <p:style>
          <a:lnRef idx="2">
            <a:schemeClr val="accent1"/>
          </a:lnRef>
          <a:fillRef idx="0">
            <a:schemeClr val="accent1"/>
          </a:fillRef>
          <a:effectRef idx="1">
            <a:schemeClr val="accent1"/>
          </a:effectRef>
          <a:fontRef idx="minor">
            <a:schemeClr val="tx1"/>
          </a:fontRef>
        </p:style>
      </p:cxnSp>
      <p:sp>
        <p:nvSpPr>
          <p:cNvPr id="79" name="TextBox 78">
            <a:extLst>
              <a:ext uri="{FF2B5EF4-FFF2-40B4-BE49-F238E27FC236}">
                <a16:creationId xmlns:a16="http://schemas.microsoft.com/office/drawing/2014/main" id="{CE0B9295-E848-AE3B-2EC4-0DBC979E7263}"/>
              </a:ext>
            </a:extLst>
          </p:cNvPr>
          <p:cNvSpPr txBox="1"/>
          <p:nvPr/>
        </p:nvSpPr>
        <p:spPr>
          <a:xfrm>
            <a:off x="3897513" y="2759887"/>
            <a:ext cx="1348970" cy="461665"/>
          </a:xfrm>
          <a:prstGeom prst="rect">
            <a:avLst/>
          </a:prstGeom>
          <a:noFill/>
        </p:spPr>
        <p:txBody>
          <a:bodyPr wrap="square" rtlCol="0">
            <a:spAutoFit/>
          </a:bodyPr>
          <a:lstStyle/>
          <a:p>
            <a:pPr algn="ctr"/>
            <a:r>
              <a:rPr lang="en-US" sz="1200" dirty="0"/>
              <a:t>Financial management</a:t>
            </a:r>
          </a:p>
        </p:txBody>
      </p:sp>
      <p:cxnSp>
        <p:nvCxnSpPr>
          <p:cNvPr id="84" name="Straight Arrow Connector 83">
            <a:extLst>
              <a:ext uri="{FF2B5EF4-FFF2-40B4-BE49-F238E27FC236}">
                <a16:creationId xmlns:a16="http://schemas.microsoft.com/office/drawing/2014/main" id="{A49E4854-45CD-E962-D8C3-C773E6F881BD}"/>
              </a:ext>
            </a:extLst>
          </p:cNvPr>
          <p:cNvCxnSpPr>
            <a:cxnSpLocks/>
            <a:stCxn id="17" idx="1"/>
            <a:endCxn id="10" idx="6"/>
          </p:cNvCxnSpPr>
          <p:nvPr/>
        </p:nvCxnSpPr>
        <p:spPr>
          <a:xfrm flipH="1" flipV="1">
            <a:off x="5275109" y="1980632"/>
            <a:ext cx="2114415" cy="735504"/>
          </a:xfrm>
          <a:prstGeom prst="straightConnector1">
            <a:avLst/>
          </a:prstGeom>
          <a:ln>
            <a:solidFill>
              <a:schemeClr val="tx1"/>
            </a:solidFill>
            <a:tailEnd type="triangle" w="lg" len="lg"/>
          </a:ln>
        </p:spPr>
        <p:style>
          <a:lnRef idx="2">
            <a:schemeClr val="accent1"/>
          </a:lnRef>
          <a:fillRef idx="0">
            <a:schemeClr val="accent1"/>
          </a:fillRef>
          <a:effectRef idx="1">
            <a:schemeClr val="accent1"/>
          </a:effectRef>
          <a:fontRef idx="minor">
            <a:schemeClr val="tx1"/>
          </a:fontRef>
        </p:style>
      </p:cxnSp>
      <p:sp>
        <p:nvSpPr>
          <p:cNvPr id="2" name="TextBox 1">
            <a:extLst>
              <a:ext uri="{FF2B5EF4-FFF2-40B4-BE49-F238E27FC236}">
                <a16:creationId xmlns:a16="http://schemas.microsoft.com/office/drawing/2014/main" id="{904A60E7-C0B4-2E52-C028-E0EEC98226F8}"/>
              </a:ext>
            </a:extLst>
          </p:cNvPr>
          <p:cNvSpPr txBox="1"/>
          <p:nvPr/>
        </p:nvSpPr>
        <p:spPr>
          <a:xfrm>
            <a:off x="5414941" y="758481"/>
            <a:ext cx="1279826" cy="646331"/>
          </a:xfrm>
          <a:prstGeom prst="rect">
            <a:avLst/>
          </a:prstGeom>
          <a:noFill/>
        </p:spPr>
        <p:txBody>
          <a:bodyPr wrap="square" rtlCol="0">
            <a:spAutoFit/>
          </a:bodyPr>
          <a:lstStyle/>
          <a:p>
            <a:pPr algn="ctr"/>
            <a:r>
              <a:rPr lang="en-US" sz="1200" dirty="0"/>
              <a:t>Debt- and other financing</a:t>
            </a:r>
          </a:p>
        </p:txBody>
      </p:sp>
      <p:cxnSp>
        <p:nvCxnSpPr>
          <p:cNvPr id="16" name="Straight Arrow Connector 15">
            <a:extLst>
              <a:ext uri="{FF2B5EF4-FFF2-40B4-BE49-F238E27FC236}">
                <a16:creationId xmlns:a16="http://schemas.microsoft.com/office/drawing/2014/main" id="{F425CE02-F4ED-AE3D-7B19-067E7727B68C}"/>
              </a:ext>
            </a:extLst>
          </p:cNvPr>
          <p:cNvCxnSpPr>
            <a:cxnSpLocks/>
            <a:stCxn id="63" idx="3"/>
            <a:endCxn id="5" idx="7"/>
          </p:cNvCxnSpPr>
          <p:nvPr/>
        </p:nvCxnSpPr>
        <p:spPr>
          <a:xfrm flipH="1">
            <a:off x="1476985" y="1266222"/>
            <a:ext cx="1114986" cy="548204"/>
          </a:xfrm>
          <a:prstGeom prst="straightConnector1">
            <a:avLst/>
          </a:prstGeom>
          <a:ln>
            <a:solidFill>
              <a:schemeClr val="tx1"/>
            </a:solidFill>
            <a:headEnd type="triangle" w="lg" len="lg"/>
            <a:tailEnd type="triangle" w="lg" len="lg"/>
          </a:ln>
        </p:spPr>
        <p:style>
          <a:lnRef idx="2">
            <a:schemeClr val="accent1"/>
          </a:lnRef>
          <a:fillRef idx="0">
            <a:schemeClr val="accent1"/>
          </a:fillRef>
          <a:effectRef idx="1">
            <a:schemeClr val="accent1"/>
          </a:effectRef>
          <a:fontRef idx="minor">
            <a:schemeClr val="tx1"/>
          </a:fontRef>
        </p:style>
      </p:cxnSp>
      <p:cxnSp>
        <p:nvCxnSpPr>
          <p:cNvPr id="32" name="Straight Arrow Connector 31">
            <a:extLst>
              <a:ext uri="{FF2B5EF4-FFF2-40B4-BE49-F238E27FC236}">
                <a16:creationId xmlns:a16="http://schemas.microsoft.com/office/drawing/2014/main" id="{BA942150-676C-8EF7-3B09-3C495D80D6CF}"/>
              </a:ext>
            </a:extLst>
          </p:cNvPr>
          <p:cNvCxnSpPr>
            <a:cxnSpLocks/>
            <a:stCxn id="14" idx="2"/>
            <a:endCxn id="5" idx="4"/>
          </p:cNvCxnSpPr>
          <p:nvPr/>
        </p:nvCxnSpPr>
        <p:spPr>
          <a:xfrm flipH="1" flipV="1">
            <a:off x="979811" y="2522158"/>
            <a:ext cx="703114" cy="1592829"/>
          </a:xfrm>
          <a:prstGeom prst="straightConnector1">
            <a:avLst/>
          </a:prstGeom>
          <a:ln>
            <a:solidFill>
              <a:schemeClr val="tx1"/>
            </a:solidFill>
            <a:tailEnd type="triangle" w="lg" len="lg"/>
          </a:ln>
        </p:spPr>
        <p:style>
          <a:lnRef idx="2">
            <a:schemeClr val="accent1"/>
          </a:lnRef>
          <a:fillRef idx="0">
            <a:schemeClr val="accent1"/>
          </a:fillRef>
          <a:effectRef idx="1">
            <a:schemeClr val="accent1"/>
          </a:effectRef>
          <a:fontRef idx="minor">
            <a:schemeClr val="tx1"/>
          </a:fontRef>
        </p:style>
      </p:cxnSp>
      <p:sp>
        <p:nvSpPr>
          <p:cNvPr id="21" name="Rectangle 20">
            <a:extLst>
              <a:ext uri="{FF2B5EF4-FFF2-40B4-BE49-F238E27FC236}">
                <a16:creationId xmlns:a16="http://schemas.microsoft.com/office/drawing/2014/main" id="{3B2F340D-C3BC-7625-077F-75DA96BB335E}"/>
              </a:ext>
            </a:extLst>
          </p:cNvPr>
          <p:cNvSpPr/>
          <p:nvPr/>
        </p:nvSpPr>
        <p:spPr>
          <a:xfrm>
            <a:off x="0" y="2459"/>
            <a:ext cx="9160437" cy="6855541"/>
          </a:xfrm>
          <a:prstGeom prst="rect">
            <a:avLst/>
          </a:prstGeom>
          <a:solidFill>
            <a:schemeClr val="tx1">
              <a:lumMod val="95000"/>
              <a:lumOff val="5000"/>
              <a:alpha val="72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Oval 18">
            <a:extLst>
              <a:ext uri="{FF2B5EF4-FFF2-40B4-BE49-F238E27FC236}">
                <a16:creationId xmlns:a16="http://schemas.microsoft.com/office/drawing/2014/main" id="{A364F28E-45C8-1713-FFA3-CE8C60FA3B0B}"/>
              </a:ext>
            </a:extLst>
          </p:cNvPr>
          <p:cNvSpPr/>
          <p:nvPr/>
        </p:nvSpPr>
        <p:spPr>
          <a:xfrm>
            <a:off x="1682921" y="2395212"/>
            <a:ext cx="1406221" cy="829160"/>
          </a:xfrm>
          <a:prstGeom prst="ellipse">
            <a:avLst/>
          </a:prstGeom>
          <a:solidFill>
            <a:srgbClr val="2686D4"/>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a:extLst>
              <a:ext uri="{FF2B5EF4-FFF2-40B4-BE49-F238E27FC236}">
                <a16:creationId xmlns:a16="http://schemas.microsoft.com/office/drawing/2014/main" id="{2DDDCB09-EAE1-BC0B-44B4-FEE35B1330F9}"/>
              </a:ext>
            </a:extLst>
          </p:cNvPr>
          <p:cNvSpPr txBox="1"/>
          <p:nvPr/>
        </p:nvSpPr>
        <p:spPr>
          <a:xfrm>
            <a:off x="1774562" y="2671293"/>
            <a:ext cx="1153432" cy="276999"/>
          </a:xfrm>
          <a:prstGeom prst="rect">
            <a:avLst/>
          </a:prstGeom>
          <a:noFill/>
        </p:spPr>
        <p:txBody>
          <a:bodyPr wrap="square" rtlCol="0">
            <a:spAutoFit/>
          </a:bodyPr>
          <a:lstStyle/>
          <a:p>
            <a:pPr algn="ctr"/>
            <a:r>
              <a:rPr lang="en-US" sz="1200" dirty="0"/>
              <a:t>Contracts</a:t>
            </a:r>
          </a:p>
        </p:txBody>
      </p:sp>
      <p:sp>
        <p:nvSpPr>
          <p:cNvPr id="10" name="Oval 9">
            <a:extLst>
              <a:ext uri="{FF2B5EF4-FFF2-40B4-BE49-F238E27FC236}">
                <a16:creationId xmlns:a16="http://schemas.microsoft.com/office/drawing/2014/main" id="{FAAB7DBC-E0D9-E778-7F3E-9259FA48A6D3}"/>
              </a:ext>
            </a:extLst>
          </p:cNvPr>
          <p:cNvSpPr/>
          <p:nvPr/>
        </p:nvSpPr>
        <p:spPr>
          <a:xfrm>
            <a:off x="3868888" y="1566052"/>
            <a:ext cx="1406221" cy="829160"/>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a:extLst>
              <a:ext uri="{FF2B5EF4-FFF2-40B4-BE49-F238E27FC236}">
                <a16:creationId xmlns:a16="http://schemas.microsoft.com/office/drawing/2014/main" id="{7BD019CB-E838-081F-E4D0-48D3E2EE9C4F}"/>
              </a:ext>
            </a:extLst>
          </p:cNvPr>
          <p:cNvSpPr txBox="1"/>
          <p:nvPr/>
        </p:nvSpPr>
        <p:spPr>
          <a:xfrm>
            <a:off x="3993367" y="1738245"/>
            <a:ext cx="1157262" cy="461665"/>
          </a:xfrm>
          <a:prstGeom prst="rect">
            <a:avLst/>
          </a:prstGeom>
          <a:noFill/>
        </p:spPr>
        <p:txBody>
          <a:bodyPr wrap="square" rtlCol="0">
            <a:spAutoFit/>
          </a:bodyPr>
          <a:lstStyle/>
          <a:p>
            <a:pPr algn="ctr"/>
            <a:r>
              <a:rPr lang="en-US" sz="1200" dirty="0"/>
              <a:t>Introduction to financing</a:t>
            </a:r>
          </a:p>
        </p:txBody>
      </p:sp>
      <p:sp>
        <p:nvSpPr>
          <p:cNvPr id="5" name="Oval 4">
            <a:extLst>
              <a:ext uri="{FF2B5EF4-FFF2-40B4-BE49-F238E27FC236}">
                <a16:creationId xmlns:a16="http://schemas.microsoft.com/office/drawing/2014/main" id="{82841BCA-5E78-5A6A-EE53-C0F32A4CD64E}"/>
              </a:ext>
            </a:extLst>
          </p:cNvPr>
          <p:cNvSpPr/>
          <p:nvPr/>
        </p:nvSpPr>
        <p:spPr>
          <a:xfrm>
            <a:off x="276700" y="1692998"/>
            <a:ext cx="1406221" cy="829160"/>
          </a:xfrm>
          <a:prstGeom prst="ellipse">
            <a:avLst/>
          </a:prstGeom>
          <a:solidFill>
            <a:srgbClr val="2686D4"/>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extBox 22">
            <a:extLst>
              <a:ext uri="{FF2B5EF4-FFF2-40B4-BE49-F238E27FC236}">
                <a16:creationId xmlns:a16="http://schemas.microsoft.com/office/drawing/2014/main" id="{84A5303F-6C43-8D18-EAA5-85571D07D207}"/>
              </a:ext>
            </a:extLst>
          </p:cNvPr>
          <p:cNvSpPr txBox="1"/>
          <p:nvPr/>
        </p:nvSpPr>
        <p:spPr>
          <a:xfrm>
            <a:off x="398011" y="1969078"/>
            <a:ext cx="1153432" cy="276999"/>
          </a:xfrm>
          <a:prstGeom prst="rect">
            <a:avLst/>
          </a:prstGeom>
          <a:noFill/>
        </p:spPr>
        <p:txBody>
          <a:bodyPr wrap="square" rtlCol="0">
            <a:spAutoFit/>
          </a:bodyPr>
          <a:lstStyle/>
          <a:p>
            <a:pPr algn="ctr"/>
            <a:r>
              <a:rPr lang="en-US" sz="1200" dirty="0"/>
              <a:t>ESOPs</a:t>
            </a:r>
          </a:p>
        </p:txBody>
      </p:sp>
      <p:sp>
        <p:nvSpPr>
          <p:cNvPr id="14" name="Oval 13">
            <a:extLst>
              <a:ext uri="{FF2B5EF4-FFF2-40B4-BE49-F238E27FC236}">
                <a16:creationId xmlns:a16="http://schemas.microsoft.com/office/drawing/2014/main" id="{8DD2E983-DB6B-E22E-B81D-F77884F82219}"/>
              </a:ext>
            </a:extLst>
          </p:cNvPr>
          <p:cNvSpPr/>
          <p:nvPr/>
        </p:nvSpPr>
        <p:spPr>
          <a:xfrm>
            <a:off x="1682925" y="3700407"/>
            <a:ext cx="1406221" cy="829160"/>
          </a:xfrm>
          <a:prstGeom prst="ellipse">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a:extLst>
              <a:ext uri="{FF2B5EF4-FFF2-40B4-BE49-F238E27FC236}">
                <a16:creationId xmlns:a16="http://schemas.microsoft.com/office/drawing/2014/main" id="{C6AD9289-8053-896B-3D53-15C563A45C3D}"/>
              </a:ext>
            </a:extLst>
          </p:cNvPr>
          <p:cNvSpPr txBox="1"/>
          <p:nvPr/>
        </p:nvSpPr>
        <p:spPr>
          <a:xfrm>
            <a:off x="1926922" y="3800139"/>
            <a:ext cx="908304" cy="646331"/>
          </a:xfrm>
          <a:prstGeom prst="rect">
            <a:avLst/>
          </a:prstGeom>
          <a:noFill/>
        </p:spPr>
        <p:txBody>
          <a:bodyPr wrap="square" rtlCol="0">
            <a:spAutoFit/>
          </a:bodyPr>
          <a:lstStyle/>
          <a:p>
            <a:pPr algn="ctr"/>
            <a:r>
              <a:rPr lang="en-US" sz="1200" dirty="0"/>
              <a:t>Making it official &amp; attorneys</a:t>
            </a:r>
          </a:p>
        </p:txBody>
      </p:sp>
      <p:sp>
        <p:nvSpPr>
          <p:cNvPr id="22" name="Rectangle 21">
            <a:extLst>
              <a:ext uri="{FF2B5EF4-FFF2-40B4-BE49-F238E27FC236}">
                <a16:creationId xmlns:a16="http://schemas.microsoft.com/office/drawing/2014/main" id="{1E69E6D4-709A-1B12-B89B-8C9B9CE010BE}"/>
              </a:ext>
            </a:extLst>
          </p:cNvPr>
          <p:cNvSpPr/>
          <p:nvPr/>
        </p:nvSpPr>
        <p:spPr>
          <a:xfrm>
            <a:off x="3868888" y="1081646"/>
            <a:ext cx="4877089" cy="3783507"/>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3" descr="A blue logo with a couple of people climbing a mountain&#10;&#10;Description automatically generated">
            <a:extLst>
              <a:ext uri="{FF2B5EF4-FFF2-40B4-BE49-F238E27FC236}">
                <a16:creationId xmlns:a16="http://schemas.microsoft.com/office/drawing/2014/main" id="{BAA1BF3D-BFF1-A50B-3CAB-BAE2A21F07F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76286" y="1331426"/>
            <a:ext cx="1257684" cy="1005261"/>
          </a:xfrm>
          <a:prstGeom prst="rect">
            <a:avLst/>
          </a:prstGeom>
        </p:spPr>
      </p:pic>
      <p:sp>
        <p:nvSpPr>
          <p:cNvPr id="25" name="TextBox 24">
            <a:extLst>
              <a:ext uri="{FF2B5EF4-FFF2-40B4-BE49-F238E27FC236}">
                <a16:creationId xmlns:a16="http://schemas.microsoft.com/office/drawing/2014/main" id="{45EEC72A-1B03-A12A-2E17-07AB15AE5AD6}"/>
              </a:ext>
            </a:extLst>
          </p:cNvPr>
          <p:cNvSpPr txBox="1"/>
          <p:nvPr/>
        </p:nvSpPr>
        <p:spPr>
          <a:xfrm>
            <a:off x="4202107" y="2686717"/>
            <a:ext cx="4260418" cy="1815882"/>
          </a:xfrm>
          <a:prstGeom prst="rect">
            <a:avLst/>
          </a:prstGeom>
          <a:noFill/>
        </p:spPr>
        <p:txBody>
          <a:bodyPr wrap="square">
            <a:spAutoFit/>
          </a:bodyPr>
          <a:lstStyle/>
          <a:p>
            <a:pPr algn="ctr"/>
            <a:r>
              <a:rPr lang="en-US" sz="1600" b="1" dirty="0">
                <a:latin typeface="Poppins" panose="00000500000000000000" pitchFamily="2" charset="0"/>
                <a:cs typeface="Poppins" panose="00000500000000000000" pitchFamily="2" charset="0"/>
              </a:rPr>
              <a:t>Next steps</a:t>
            </a:r>
            <a:endParaRPr lang="en-US" sz="1600" dirty="0">
              <a:latin typeface="Poppins" panose="00000500000000000000" pitchFamily="2" charset="0"/>
              <a:cs typeface="Poppins" panose="00000500000000000000" pitchFamily="2" charset="0"/>
            </a:endParaRPr>
          </a:p>
          <a:p>
            <a:pPr algn="ctr"/>
            <a:r>
              <a:rPr lang="en-US" sz="1600" dirty="0">
                <a:latin typeface="Poppins" panose="00000500000000000000" pitchFamily="2" charset="0"/>
                <a:cs typeface="Poppins" panose="00000500000000000000" pitchFamily="2" charset="0"/>
              </a:rPr>
              <a:t>After engaging with this presentation on making it official, useful next steps are to better understand contracts and to consider a potentially important business format, namely, an employee stock ownership plan (ESOP).</a:t>
            </a:r>
            <a:endParaRPr lang="en-US" sz="1600" dirty="0">
              <a:solidFill>
                <a:schemeClr val="tx1"/>
              </a:solidFill>
              <a:latin typeface="Poppins" panose="00000500000000000000" pitchFamily="2" charset="0"/>
              <a:cs typeface="Poppins" panose="00000500000000000000" pitchFamily="2" charset="0"/>
            </a:endParaRPr>
          </a:p>
        </p:txBody>
      </p:sp>
    </p:spTree>
    <p:extLst>
      <p:ext uri="{BB962C8B-B14F-4D97-AF65-F5344CB8AC3E}">
        <p14:creationId xmlns:p14="http://schemas.microsoft.com/office/powerpoint/2010/main" val="20105952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7A59AF-4A05-BB85-D6F3-CF60FFA943EF}"/>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5C1C4B51-AFBC-4947-C45D-6AB13C462F48}"/>
              </a:ext>
            </a:extLst>
          </p:cNvPr>
          <p:cNvSpPr txBox="1"/>
          <p:nvPr/>
        </p:nvSpPr>
        <p:spPr>
          <a:xfrm>
            <a:off x="187213" y="596545"/>
            <a:ext cx="8769573" cy="5958041"/>
          </a:xfrm>
          <a:prstGeom prst="rect">
            <a:avLst/>
          </a:prstGeom>
          <a:noFill/>
        </p:spPr>
        <p:txBody>
          <a:bodyPr wrap="square" rtlCol="0">
            <a:spAutoFit/>
          </a:bodyPr>
          <a:lstStyle/>
          <a:p>
            <a:pPr algn="ctr"/>
            <a:r>
              <a:rPr lang="en-US" sz="2400" b="1" dirty="0">
                <a:latin typeface="Poppins" panose="00000500000000000000" pitchFamily="2" charset="0"/>
                <a:cs typeface="Poppins" panose="00000500000000000000" pitchFamily="2" charset="0"/>
              </a:rPr>
              <a:t>Overview</a:t>
            </a:r>
            <a:endParaRPr lang="en-US" sz="2000" dirty="0">
              <a:latin typeface="Poppins" panose="00000500000000000000" pitchFamily="2" charset="0"/>
              <a:cs typeface="Poppins" panose="00000500000000000000" pitchFamily="2" charset="0"/>
            </a:endParaRPr>
          </a:p>
          <a:p>
            <a:pPr>
              <a:lnSpc>
                <a:spcPct val="150000"/>
              </a:lnSpc>
            </a:pPr>
            <a:endParaRPr lang="en-US" sz="2000" dirty="0">
              <a:latin typeface="Poppins" panose="00000500000000000000" pitchFamily="2" charset="0"/>
              <a:cs typeface="Poppins" panose="00000500000000000000" pitchFamily="2" charset="0"/>
            </a:endParaRPr>
          </a:p>
          <a:p>
            <a:pPr marL="514350" indent="-514350">
              <a:lnSpc>
                <a:spcPct val="150000"/>
              </a:lnSpc>
              <a:buAutoNum type="arabicPeriod"/>
            </a:pPr>
            <a:r>
              <a:rPr lang="en-US" sz="2000" dirty="0">
                <a:latin typeface="Poppins" panose="00000500000000000000" pitchFamily="2" charset="0"/>
                <a:cs typeface="Poppins" panose="00000500000000000000" pitchFamily="2" charset="0"/>
              </a:rPr>
              <a:t>How do you officially start a business?</a:t>
            </a:r>
          </a:p>
          <a:p>
            <a:pPr marL="514350" indent="-514350">
              <a:lnSpc>
                <a:spcPct val="150000"/>
              </a:lnSpc>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What types of business structures are there?</a:t>
            </a:r>
          </a:p>
          <a:p>
            <a:pPr marL="514350" indent="-514350">
              <a:lnSpc>
                <a:spcPct val="150000"/>
              </a:lnSpc>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Considerations for popular options</a:t>
            </a:r>
          </a:p>
          <a:p>
            <a:pPr marL="514350" indent="-514350">
              <a:lnSpc>
                <a:spcPct val="150000"/>
              </a:lnSpc>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Paperwork for popular options</a:t>
            </a:r>
          </a:p>
          <a:p>
            <a:pPr marL="514350" indent="-514350">
              <a:lnSpc>
                <a:spcPct val="150000"/>
              </a:lnSpc>
              <a:buFontTx/>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Registering your business and licenses/permits</a:t>
            </a:r>
          </a:p>
          <a:p>
            <a:pPr marL="514350" indent="-514350">
              <a:lnSpc>
                <a:spcPct val="150000"/>
              </a:lnSpc>
              <a:buFontTx/>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Examples of registration/licensing/certification</a:t>
            </a:r>
          </a:p>
          <a:p>
            <a:pPr marL="514350" indent="-514350">
              <a:lnSpc>
                <a:spcPct val="150000"/>
              </a:lnSpc>
              <a:buFontTx/>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Certifications</a:t>
            </a:r>
          </a:p>
          <a:p>
            <a:pPr marL="514350" indent="-514350">
              <a:lnSpc>
                <a:spcPct val="150000"/>
              </a:lnSpc>
              <a:buFontTx/>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Working with attorneys</a:t>
            </a:r>
          </a:p>
          <a:p>
            <a:pPr marL="514350" indent="-514350">
              <a:lnSpc>
                <a:spcPct val="150000"/>
              </a:lnSpc>
              <a:buFontTx/>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Establishing a banking relationship</a:t>
            </a:r>
          </a:p>
          <a:p>
            <a:pPr marL="514350" indent="-514350">
              <a:lnSpc>
                <a:spcPct val="150000"/>
              </a:lnSpc>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Summary</a:t>
            </a:r>
          </a:p>
          <a:p>
            <a:pPr marL="514350" indent="-514350">
              <a:lnSpc>
                <a:spcPct val="150000"/>
              </a:lnSpc>
              <a:buAutoNum type="arabicPeriod"/>
            </a:pPr>
            <a:r>
              <a:rPr lang="en-US" sz="2000" dirty="0">
                <a:solidFill>
                  <a:schemeClr val="bg1">
                    <a:lumMod val="65000"/>
                  </a:schemeClr>
                </a:solidFill>
                <a:latin typeface="Poppins" panose="00000500000000000000" pitchFamily="2" charset="0"/>
                <a:cs typeface="Poppins" panose="00000500000000000000" pitchFamily="2" charset="0"/>
              </a:rPr>
              <a:t>What’s next</a:t>
            </a:r>
          </a:p>
        </p:txBody>
      </p:sp>
      <p:sp>
        <p:nvSpPr>
          <p:cNvPr id="4" name="TextBox 3">
            <a:extLst>
              <a:ext uri="{FF2B5EF4-FFF2-40B4-BE49-F238E27FC236}">
                <a16:creationId xmlns:a16="http://schemas.microsoft.com/office/drawing/2014/main" id="{42C6CA8F-CB6D-DBCE-6D85-A23210376754}"/>
              </a:ext>
            </a:extLst>
          </p:cNvPr>
          <p:cNvSpPr txBox="1"/>
          <p:nvPr/>
        </p:nvSpPr>
        <p:spPr>
          <a:xfrm>
            <a:off x="0" y="0"/>
            <a:ext cx="9144000" cy="461665"/>
          </a:xfrm>
          <a:prstGeom prst="rect">
            <a:avLst/>
          </a:prstGeom>
          <a:gradFill flip="none" rotWithShape="1">
            <a:gsLst>
              <a:gs pos="90000">
                <a:srgbClr val="233973"/>
              </a:gs>
              <a:gs pos="28000">
                <a:srgbClr val="C1CA2F"/>
              </a:gs>
              <a:gs pos="50000">
                <a:srgbClr val="67ACBC"/>
              </a:gs>
              <a:gs pos="76000">
                <a:srgbClr val="558E8E">
                  <a:lumMod val="96000"/>
                  <a:lumOff val="4000"/>
                </a:srgbClr>
              </a:gs>
              <a:gs pos="0">
                <a:srgbClr val="F7AF21"/>
              </a:gs>
            </a:gsLst>
            <a:lin ang="0" scaled="1"/>
            <a:tileRect/>
          </a:gradFill>
        </p:spPr>
        <p:txBody>
          <a:bodyPr wrap="square" rtlCol="0">
            <a:spAutoFit/>
          </a:bodyPr>
          <a:lstStyle/>
          <a:p>
            <a:r>
              <a:rPr lang="en-US" sz="2400" b="1" dirty="0">
                <a:latin typeface="Poppins" panose="00000500000000000000" pitchFamily="2" charset="0"/>
                <a:cs typeface="Poppins" panose="00000500000000000000" pitchFamily="2" charset="0"/>
              </a:rPr>
              <a:t>REACH Hub </a:t>
            </a:r>
            <a:r>
              <a:rPr lang="en-US" sz="2400" dirty="0">
                <a:latin typeface="Poppins" panose="00000500000000000000" pitchFamily="2" charset="0"/>
                <a:cs typeface="Poppins" panose="00000500000000000000" pitchFamily="2" charset="0"/>
              </a:rPr>
              <a:t>| Making it official</a:t>
            </a:r>
          </a:p>
        </p:txBody>
      </p:sp>
    </p:spTree>
    <p:extLst>
      <p:ext uri="{BB962C8B-B14F-4D97-AF65-F5344CB8AC3E}">
        <p14:creationId xmlns:p14="http://schemas.microsoft.com/office/powerpoint/2010/main" val="10633674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F4E3C94-9D8A-29E5-02B9-4AE894ACF4B0}"/>
              </a:ext>
            </a:extLst>
          </p:cNvPr>
          <p:cNvSpPr txBox="1"/>
          <p:nvPr/>
        </p:nvSpPr>
        <p:spPr>
          <a:xfrm>
            <a:off x="187213" y="596545"/>
            <a:ext cx="8769573" cy="461665"/>
          </a:xfrm>
          <a:prstGeom prst="rect">
            <a:avLst/>
          </a:prstGeom>
          <a:noFill/>
        </p:spPr>
        <p:txBody>
          <a:bodyPr wrap="square" rtlCol="0">
            <a:spAutoFit/>
          </a:bodyPr>
          <a:lstStyle/>
          <a:p>
            <a:pPr algn="ctr"/>
            <a:r>
              <a:rPr lang="en-US" sz="2400" b="1" dirty="0">
                <a:latin typeface="Poppins" panose="00000500000000000000" pitchFamily="2" charset="0"/>
                <a:cs typeface="Poppins" panose="00000500000000000000" pitchFamily="2" charset="0"/>
              </a:rPr>
              <a:t>How do you officially start a business?</a:t>
            </a:r>
          </a:p>
        </p:txBody>
      </p:sp>
      <p:sp>
        <p:nvSpPr>
          <p:cNvPr id="4" name="TextBox 3">
            <a:extLst>
              <a:ext uri="{FF2B5EF4-FFF2-40B4-BE49-F238E27FC236}">
                <a16:creationId xmlns:a16="http://schemas.microsoft.com/office/drawing/2014/main" id="{CF819E95-7AB0-1963-423C-65CAD429FF7F}"/>
              </a:ext>
            </a:extLst>
          </p:cNvPr>
          <p:cNvSpPr txBox="1"/>
          <p:nvPr/>
        </p:nvSpPr>
        <p:spPr>
          <a:xfrm>
            <a:off x="0" y="0"/>
            <a:ext cx="9144000" cy="461665"/>
          </a:xfrm>
          <a:prstGeom prst="rect">
            <a:avLst/>
          </a:prstGeom>
          <a:gradFill flip="none" rotWithShape="1">
            <a:gsLst>
              <a:gs pos="90000">
                <a:srgbClr val="233973"/>
              </a:gs>
              <a:gs pos="28000">
                <a:srgbClr val="C1CA2F"/>
              </a:gs>
              <a:gs pos="50000">
                <a:srgbClr val="67ACBC"/>
              </a:gs>
              <a:gs pos="76000">
                <a:srgbClr val="558E8E">
                  <a:lumMod val="96000"/>
                  <a:lumOff val="4000"/>
                </a:srgbClr>
              </a:gs>
              <a:gs pos="0">
                <a:srgbClr val="F7AF21"/>
              </a:gs>
            </a:gsLst>
            <a:lin ang="0" scaled="1"/>
            <a:tileRect/>
          </a:gradFill>
        </p:spPr>
        <p:txBody>
          <a:bodyPr wrap="square" rtlCol="0">
            <a:spAutoFit/>
          </a:bodyPr>
          <a:lstStyle/>
          <a:p>
            <a:r>
              <a:rPr lang="en-US" sz="2400" b="1" dirty="0">
                <a:latin typeface="Poppins" panose="00000500000000000000" pitchFamily="2" charset="0"/>
                <a:cs typeface="Poppins" panose="00000500000000000000" pitchFamily="2" charset="0"/>
              </a:rPr>
              <a:t>REACH Hub </a:t>
            </a:r>
            <a:r>
              <a:rPr lang="en-US" sz="2400" dirty="0">
                <a:latin typeface="Poppins" panose="00000500000000000000" pitchFamily="2" charset="0"/>
                <a:cs typeface="Poppins" panose="00000500000000000000" pitchFamily="2" charset="0"/>
              </a:rPr>
              <a:t>| Making it official</a:t>
            </a:r>
          </a:p>
        </p:txBody>
      </p:sp>
      <p:sp>
        <p:nvSpPr>
          <p:cNvPr id="8" name="TextBox 7">
            <a:extLst>
              <a:ext uri="{FF2B5EF4-FFF2-40B4-BE49-F238E27FC236}">
                <a16:creationId xmlns:a16="http://schemas.microsoft.com/office/drawing/2014/main" id="{9339502F-F196-EA14-D574-EA3476B00AB3}"/>
              </a:ext>
            </a:extLst>
          </p:cNvPr>
          <p:cNvSpPr txBox="1"/>
          <p:nvPr/>
        </p:nvSpPr>
        <p:spPr>
          <a:xfrm>
            <a:off x="187212" y="1264426"/>
            <a:ext cx="8627603" cy="3477875"/>
          </a:xfrm>
          <a:prstGeom prst="rect">
            <a:avLst/>
          </a:prstGeom>
          <a:noFill/>
        </p:spPr>
        <p:txBody>
          <a:bodyPr wrap="square">
            <a:spAutoFit/>
          </a:bodyPr>
          <a:lstStyle/>
          <a:p>
            <a:r>
              <a:rPr lang="en-US" sz="2000" dirty="0"/>
              <a:t>When you start a business in California, there are certain requirements; including, but not limited to:</a:t>
            </a:r>
          </a:p>
          <a:p>
            <a:endParaRPr lang="en-US" sz="2000" dirty="0"/>
          </a:p>
          <a:p>
            <a:pPr marL="800100" lvl="1" indent="-342900">
              <a:buAutoNum type="arabicPeriod"/>
            </a:pPr>
            <a:r>
              <a:rPr lang="en-US" sz="2000" dirty="0"/>
              <a:t>Choosing a legal entity type/structure;</a:t>
            </a:r>
          </a:p>
          <a:p>
            <a:pPr marL="800100" lvl="1" indent="-342900">
              <a:buAutoNum type="arabicPeriod"/>
            </a:pPr>
            <a:endParaRPr lang="en-US" sz="2000" dirty="0"/>
          </a:p>
          <a:p>
            <a:pPr marL="800100" lvl="1" indent="-342900">
              <a:buAutoNum type="arabicPeriod"/>
            </a:pPr>
            <a:r>
              <a:rPr lang="en-US" sz="2000" dirty="0"/>
              <a:t>Registering your business with the State of California;</a:t>
            </a:r>
          </a:p>
          <a:p>
            <a:pPr marL="800100" lvl="1" indent="-342900">
              <a:buAutoNum type="arabicPeriod"/>
            </a:pPr>
            <a:endParaRPr lang="en-US" sz="2000" dirty="0"/>
          </a:p>
          <a:p>
            <a:pPr marL="800100" lvl="1" indent="-342900">
              <a:buAutoNum type="arabicPeriod"/>
            </a:pPr>
            <a:r>
              <a:rPr lang="en-US" sz="2000" dirty="0"/>
              <a:t>Applying for licenses and permits required in your businesses’ location;</a:t>
            </a:r>
          </a:p>
          <a:p>
            <a:pPr marL="800100" lvl="1" indent="-342900">
              <a:buAutoNum type="arabicPeriod"/>
            </a:pPr>
            <a:endParaRPr lang="en-US" sz="2000" dirty="0"/>
          </a:p>
          <a:p>
            <a:pPr marL="800100" lvl="1" indent="-342900">
              <a:buAutoNum type="arabicPeriod"/>
            </a:pPr>
            <a:r>
              <a:rPr lang="en-US" sz="2000" dirty="0"/>
              <a:t>Opening a business bank account.</a:t>
            </a:r>
          </a:p>
        </p:txBody>
      </p:sp>
    </p:spTree>
    <p:extLst>
      <p:ext uri="{BB962C8B-B14F-4D97-AF65-F5344CB8AC3E}">
        <p14:creationId xmlns:p14="http://schemas.microsoft.com/office/powerpoint/2010/main" val="24046319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1E04C7A9-0473-4631-3129-A1516B2D353A}"/>
              </a:ext>
            </a:extLst>
          </p:cNvPr>
          <p:cNvSpPr/>
          <p:nvPr/>
        </p:nvSpPr>
        <p:spPr>
          <a:xfrm>
            <a:off x="626533" y="4140200"/>
            <a:ext cx="7569200" cy="2733414"/>
          </a:xfrm>
          <a:prstGeom prst="rect">
            <a:avLst/>
          </a:prstGeom>
          <a:solidFill>
            <a:schemeClr val="tx1">
              <a:lumMod val="95000"/>
              <a:lumOff val="5000"/>
              <a:alpha val="72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extBox 1">
            <a:extLst>
              <a:ext uri="{FF2B5EF4-FFF2-40B4-BE49-F238E27FC236}">
                <a16:creationId xmlns:a16="http://schemas.microsoft.com/office/drawing/2014/main" id="{3F4E3C94-9D8A-29E5-02B9-4AE894ACF4B0}"/>
              </a:ext>
            </a:extLst>
          </p:cNvPr>
          <p:cNvSpPr txBox="1"/>
          <p:nvPr/>
        </p:nvSpPr>
        <p:spPr>
          <a:xfrm>
            <a:off x="187213" y="596545"/>
            <a:ext cx="8769573" cy="461665"/>
          </a:xfrm>
          <a:prstGeom prst="rect">
            <a:avLst/>
          </a:prstGeom>
          <a:noFill/>
        </p:spPr>
        <p:txBody>
          <a:bodyPr wrap="square" rtlCol="0">
            <a:spAutoFit/>
          </a:bodyPr>
          <a:lstStyle/>
          <a:p>
            <a:pPr algn="ctr"/>
            <a:r>
              <a:rPr lang="en-US" sz="2400" b="1" dirty="0">
                <a:latin typeface="Poppins" panose="00000500000000000000" pitchFamily="2" charset="0"/>
                <a:cs typeface="Poppins" panose="00000500000000000000" pitchFamily="2" charset="0"/>
              </a:rPr>
              <a:t>How do you start a business?</a:t>
            </a:r>
          </a:p>
        </p:txBody>
      </p:sp>
      <p:sp>
        <p:nvSpPr>
          <p:cNvPr id="4" name="TextBox 3">
            <a:extLst>
              <a:ext uri="{FF2B5EF4-FFF2-40B4-BE49-F238E27FC236}">
                <a16:creationId xmlns:a16="http://schemas.microsoft.com/office/drawing/2014/main" id="{CF819E95-7AB0-1963-423C-65CAD429FF7F}"/>
              </a:ext>
            </a:extLst>
          </p:cNvPr>
          <p:cNvSpPr txBox="1"/>
          <p:nvPr/>
        </p:nvSpPr>
        <p:spPr>
          <a:xfrm>
            <a:off x="0" y="0"/>
            <a:ext cx="9144000" cy="461665"/>
          </a:xfrm>
          <a:prstGeom prst="rect">
            <a:avLst/>
          </a:prstGeom>
          <a:gradFill flip="none" rotWithShape="1">
            <a:gsLst>
              <a:gs pos="90000">
                <a:srgbClr val="233973"/>
              </a:gs>
              <a:gs pos="28000">
                <a:srgbClr val="C1CA2F"/>
              </a:gs>
              <a:gs pos="50000">
                <a:srgbClr val="67ACBC"/>
              </a:gs>
              <a:gs pos="76000">
                <a:srgbClr val="558E8E">
                  <a:lumMod val="96000"/>
                  <a:lumOff val="4000"/>
                </a:srgbClr>
              </a:gs>
              <a:gs pos="0">
                <a:srgbClr val="F7AF21"/>
              </a:gs>
            </a:gsLst>
            <a:lin ang="0" scaled="1"/>
            <a:tileRect/>
          </a:gradFill>
        </p:spPr>
        <p:txBody>
          <a:bodyPr wrap="square" rtlCol="0">
            <a:spAutoFit/>
          </a:bodyPr>
          <a:lstStyle/>
          <a:p>
            <a:r>
              <a:rPr lang="en-US" sz="2400" b="1" dirty="0">
                <a:latin typeface="Poppins" panose="00000500000000000000" pitchFamily="2" charset="0"/>
                <a:cs typeface="Poppins" panose="00000500000000000000" pitchFamily="2" charset="0"/>
              </a:rPr>
              <a:t>REACH Hub </a:t>
            </a:r>
            <a:r>
              <a:rPr lang="en-US" sz="2400" dirty="0">
                <a:latin typeface="Poppins" panose="00000500000000000000" pitchFamily="2" charset="0"/>
                <a:cs typeface="Poppins" panose="00000500000000000000" pitchFamily="2" charset="0"/>
              </a:rPr>
              <a:t>| Making it official</a:t>
            </a:r>
          </a:p>
        </p:txBody>
      </p:sp>
      <p:sp>
        <p:nvSpPr>
          <p:cNvPr id="8" name="TextBox 7">
            <a:extLst>
              <a:ext uri="{FF2B5EF4-FFF2-40B4-BE49-F238E27FC236}">
                <a16:creationId xmlns:a16="http://schemas.microsoft.com/office/drawing/2014/main" id="{9339502F-F196-EA14-D574-EA3476B00AB3}"/>
              </a:ext>
            </a:extLst>
          </p:cNvPr>
          <p:cNvSpPr txBox="1"/>
          <p:nvPr/>
        </p:nvSpPr>
        <p:spPr>
          <a:xfrm>
            <a:off x="187212" y="1264426"/>
            <a:ext cx="8627603" cy="3477875"/>
          </a:xfrm>
          <a:prstGeom prst="rect">
            <a:avLst/>
          </a:prstGeom>
          <a:noFill/>
        </p:spPr>
        <p:txBody>
          <a:bodyPr wrap="square">
            <a:spAutoFit/>
          </a:bodyPr>
          <a:lstStyle/>
          <a:p>
            <a:r>
              <a:rPr lang="en-US" sz="2000" dirty="0"/>
              <a:t>When you start a business in California, there are certain requirements; including, but not limited to:</a:t>
            </a:r>
          </a:p>
          <a:p>
            <a:endParaRPr lang="en-US" sz="2000" dirty="0"/>
          </a:p>
          <a:p>
            <a:pPr marL="800100" lvl="1" indent="-342900">
              <a:buAutoNum type="arabicPeriod"/>
            </a:pPr>
            <a:r>
              <a:rPr lang="en-US" sz="2000" dirty="0"/>
              <a:t>Choosing a legal entity type/structure;</a:t>
            </a:r>
          </a:p>
          <a:p>
            <a:pPr marL="800100" lvl="1" indent="-342900">
              <a:buAutoNum type="arabicPeriod"/>
            </a:pPr>
            <a:endParaRPr lang="en-US" sz="2000" dirty="0"/>
          </a:p>
          <a:p>
            <a:pPr marL="800100" lvl="1" indent="-342900">
              <a:buAutoNum type="arabicPeriod"/>
            </a:pPr>
            <a:r>
              <a:rPr lang="en-US" sz="2000" dirty="0"/>
              <a:t>Registering your business with the State of California;</a:t>
            </a:r>
          </a:p>
          <a:p>
            <a:pPr marL="800100" lvl="1" indent="-342900">
              <a:buAutoNum type="arabicPeriod"/>
            </a:pPr>
            <a:endParaRPr lang="en-US" sz="2000" dirty="0"/>
          </a:p>
          <a:p>
            <a:pPr marL="800100" lvl="1" indent="-342900">
              <a:buAutoNum type="arabicPeriod"/>
            </a:pPr>
            <a:r>
              <a:rPr lang="en-US" sz="2000" dirty="0"/>
              <a:t>Applying for licenses and permits required in your businesses’ location;</a:t>
            </a:r>
          </a:p>
          <a:p>
            <a:pPr marL="800100" lvl="1" indent="-342900">
              <a:buAutoNum type="arabicPeriod"/>
            </a:pPr>
            <a:endParaRPr lang="en-US" sz="2000" dirty="0"/>
          </a:p>
          <a:p>
            <a:pPr marL="800100" lvl="1" indent="-342900">
              <a:buAutoNum type="arabicPeriod"/>
            </a:pPr>
            <a:r>
              <a:rPr lang="en-US" sz="2000" dirty="0"/>
              <a:t>Opening a business bank account.</a:t>
            </a:r>
          </a:p>
        </p:txBody>
      </p:sp>
      <p:sp>
        <p:nvSpPr>
          <p:cNvPr id="3" name="Rectangle 2">
            <a:extLst>
              <a:ext uri="{FF2B5EF4-FFF2-40B4-BE49-F238E27FC236}">
                <a16:creationId xmlns:a16="http://schemas.microsoft.com/office/drawing/2014/main" id="{86A5F3A7-C1EF-189A-DF44-3B0B92E4B249}"/>
              </a:ext>
            </a:extLst>
          </p:cNvPr>
          <p:cNvSpPr/>
          <p:nvPr/>
        </p:nvSpPr>
        <p:spPr>
          <a:xfrm>
            <a:off x="-3" y="0"/>
            <a:ext cx="626536" cy="6886564"/>
          </a:xfrm>
          <a:prstGeom prst="rect">
            <a:avLst/>
          </a:prstGeom>
          <a:solidFill>
            <a:schemeClr val="tx1">
              <a:lumMod val="95000"/>
              <a:lumOff val="5000"/>
              <a:alpha val="72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a:extLst>
              <a:ext uri="{FF2B5EF4-FFF2-40B4-BE49-F238E27FC236}">
                <a16:creationId xmlns:a16="http://schemas.microsoft.com/office/drawing/2014/main" id="{C2F657FF-D826-6428-A4B7-617622DBF811}"/>
              </a:ext>
            </a:extLst>
          </p:cNvPr>
          <p:cNvSpPr txBox="1"/>
          <p:nvPr/>
        </p:nvSpPr>
        <p:spPr>
          <a:xfrm>
            <a:off x="1196888" y="5054965"/>
            <a:ext cx="6608249" cy="1077218"/>
          </a:xfrm>
          <a:prstGeom prst="rect">
            <a:avLst/>
          </a:prstGeom>
          <a:solidFill>
            <a:schemeClr val="bg1"/>
          </a:solidFill>
          <a:ln>
            <a:solidFill>
              <a:schemeClr val="tx1"/>
            </a:solidFill>
          </a:ln>
        </p:spPr>
        <p:txBody>
          <a:bodyPr wrap="square">
            <a:spAutoFit/>
          </a:bodyPr>
          <a:lstStyle/>
          <a:p>
            <a:pPr algn="ctr"/>
            <a:r>
              <a:rPr lang="en-US" sz="1600" dirty="0">
                <a:latin typeface="Poppins" panose="00000500000000000000" pitchFamily="2" charset="0"/>
                <a:cs typeface="Poppins" panose="00000500000000000000" pitchFamily="2" charset="0"/>
              </a:rPr>
              <a:t>This list reflects what you should do first, second, third, and fourth. In this presentation, we will focus on topics 1, 2, and 3. Opening a business bank account is covered in the </a:t>
            </a:r>
            <a:r>
              <a:rPr lang="en-US" sz="1600" u="sng" dirty="0">
                <a:latin typeface="Poppins" panose="00000500000000000000" pitchFamily="2" charset="0"/>
                <a:cs typeface="Poppins" panose="00000500000000000000" pitchFamily="2" charset="0"/>
              </a:rPr>
              <a:t>Introduction to Finance</a:t>
            </a:r>
            <a:r>
              <a:rPr lang="en-US" sz="1600" dirty="0">
                <a:latin typeface="Poppins" panose="00000500000000000000" pitchFamily="2" charset="0"/>
                <a:cs typeface="Poppins" panose="00000500000000000000" pitchFamily="2" charset="0"/>
              </a:rPr>
              <a:t> module.</a:t>
            </a:r>
          </a:p>
        </p:txBody>
      </p:sp>
      <p:sp>
        <p:nvSpPr>
          <p:cNvPr id="10" name="Rectangle 9">
            <a:extLst>
              <a:ext uri="{FF2B5EF4-FFF2-40B4-BE49-F238E27FC236}">
                <a16:creationId xmlns:a16="http://schemas.microsoft.com/office/drawing/2014/main" id="{70FF646E-13CA-AF7F-7843-3E9AD35DC7AD}"/>
              </a:ext>
            </a:extLst>
          </p:cNvPr>
          <p:cNvSpPr/>
          <p:nvPr/>
        </p:nvSpPr>
        <p:spPr>
          <a:xfrm>
            <a:off x="8195732" y="0"/>
            <a:ext cx="948267" cy="6858000"/>
          </a:xfrm>
          <a:prstGeom prst="rect">
            <a:avLst/>
          </a:prstGeom>
          <a:solidFill>
            <a:schemeClr val="tx1">
              <a:lumMod val="95000"/>
              <a:lumOff val="5000"/>
              <a:alpha val="72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8919B9DB-C6AA-4DB1-94E0-7B65E1EBDAF6}"/>
              </a:ext>
            </a:extLst>
          </p:cNvPr>
          <p:cNvSpPr/>
          <p:nvPr/>
        </p:nvSpPr>
        <p:spPr>
          <a:xfrm>
            <a:off x="626532" y="0"/>
            <a:ext cx="7569199" cy="2108200"/>
          </a:xfrm>
          <a:prstGeom prst="rect">
            <a:avLst/>
          </a:prstGeom>
          <a:solidFill>
            <a:schemeClr val="tx1">
              <a:lumMod val="95000"/>
              <a:lumOff val="5000"/>
              <a:alpha val="72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60652685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EC7E91C39EF5B499751B0661CD21A4E" ma:contentTypeVersion="4" ma:contentTypeDescription="Create a new document." ma:contentTypeScope="" ma:versionID="692d79fc11a9144e36ecc0d174caf2ce">
  <xsd:schema xmlns:xsd="http://www.w3.org/2001/XMLSchema" xmlns:xs="http://www.w3.org/2001/XMLSchema" xmlns:p="http://schemas.microsoft.com/office/2006/metadata/properties" xmlns:ns2="10799513-0051-438b-8717-9f0c4fe6a907" targetNamespace="http://schemas.microsoft.com/office/2006/metadata/properties" ma:root="true" ma:fieldsID="8b647acd8a64dd43c1e92b8b8fa040c0" ns2:_="">
    <xsd:import namespace="10799513-0051-438b-8717-9f0c4fe6a907"/>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0799513-0051-438b-8717-9f0c4fe6a90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031EE9C-364F-42D9-8CB3-74F169E1AA74}">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005F7F44-10D5-4BAA-A55B-EEA294C3EC9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0799513-0051-438b-8717-9f0c4fe6a90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96A101E-EC6F-4056-AFA4-076F52C0711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18779</TotalTime>
  <Words>10028</Words>
  <Application>Microsoft Office PowerPoint</Application>
  <PresentationFormat>On-screen Show (4:3)</PresentationFormat>
  <Paragraphs>1025</Paragraphs>
  <Slides>69</Slides>
  <Notes>0</Notes>
  <HiddenSlides>0</HiddenSlides>
  <MMClips>0</MMClips>
  <ScaleCrop>false</ScaleCrop>
  <HeadingPairs>
    <vt:vector size="4" baseType="variant">
      <vt:variant>
        <vt:lpstr>Theme</vt:lpstr>
      </vt:variant>
      <vt:variant>
        <vt:i4>1</vt:i4>
      </vt:variant>
      <vt:variant>
        <vt:lpstr>Slide Titles</vt:lpstr>
      </vt:variant>
      <vt:variant>
        <vt:i4>69</vt:i4>
      </vt:variant>
    </vt:vector>
  </HeadingPairs>
  <TitlesOfParts>
    <vt:vector size="7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Glosenberg, Alexander</dc:creator>
  <cp:lastModifiedBy>Glosenberg, Alexander</cp:lastModifiedBy>
  <cp:revision>387</cp:revision>
  <cp:lastPrinted>2024-10-22T23:51:59Z</cp:lastPrinted>
  <dcterms:created xsi:type="dcterms:W3CDTF">2024-10-09T23:37:00Z</dcterms:created>
  <dcterms:modified xsi:type="dcterms:W3CDTF">2025-02-06T00:38:20Z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0x0101005EC7E91C39EF5B499751B0661CD21A4E</vt:lpwstr>
  </property>
</Properties>
</file>