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72"/>
  </p:notesMasterIdLst>
  <p:sldIdLst>
    <p:sldId id="256" r:id="rId5"/>
    <p:sldId id="452" r:id="rId6"/>
    <p:sldId id="453" r:id="rId7"/>
    <p:sldId id="270" r:id="rId8"/>
    <p:sldId id="671" r:id="rId9"/>
    <p:sldId id="265" r:id="rId10"/>
    <p:sldId id="672" r:id="rId11"/>
    <p:sldId id="258" r:id="rId12"/>
    <p:sldId id="673" r:id="rId13"/>
    <p:sldId id="262" r:id="rId14"/>
    <p:sldId id="263" r:id="rId15"/>
    <p:sldId id="674" r:id="rId16"/>
    <p:sldId id="261" r:id="rId17"/>
    <p:sldId id="281" r:id="rId18"/>
    <p:sldId id="278" r:id="rId19"/>
    <p:sldId id="293" r:id="rId20"/>
    <p:sldId id="294" r:id="rId21"/>
    <p:sldId id="283" r:id="rId22"/>
    <p:sldId id="284" r:id="rId23"/>
    <p:sldId id="285" r:id="rId24"/>
    <p:sldId id="301" r:id="rId25"/>
    <p:sldId id="302" r:id="rId26"/>
    <p:sldId id="295" r:id="rId27"/>
    <p:sldId id="299" r:id="rId28"/>
    <p:sldId id="300" r:id="rId29"/>
    <p:sldId id="298" r:id="rId30"/>
    <p:sldId id="303" r:id="rId31"/>
    <p:sldId id="305" r:id="rId32"/>
    <p:sldId id="304" r:id="rId33"/>
    <p:sldId id="675" r:id="rId34"/>
    <p:sldId id="266" r:id="rId35"/>
    <p:sldId id="287" r:id="rId36"/>
    <p:sldId id="308" r:id="rId37"/>
    <p:sldId id="309" r:id="rId38"/>
    <p:sldId id="313" r:id="rId39"/>
    <p:sldId id="306" r:id="rId40"/>
    <p:sldId id="310" r:id="rId41"/>
    <p:sldId id="311" r:id="rId42"/>
    <p:sldId id="312" r:id="rId43"/>
    <p:sldId id="676" r:id="rId44"/>
    <p:sldId id="273" r:id="rId45"/>
    <p:sldId id="267" r:id="rId46"/>
    <p:sldId id="314" r:id="rId47"/>
    <p:sldId id="316" r:id="rId48"/>
    <p:sldId id="328" r:id="rId49"/>
    <p:sldId id="329" r:id="rId50"/>
    <p:sldId id="677" r:id="rId51"/>
    <p:sldId id="292" r:id="rId52"/>
    <p:sldId id="371" r:id="rId53"/>
    <p:sldId id="344" r:id="rId54"/>
    <p:sldId id="373" r:id="rId55"/>
    <p:sldId id="368" r:id="rId56"/>
    <p:sldId id="367" r:id="rId57"/>
    <p:sldId id="372" r:id="rId58"/>
    <p:sldId id="369" r:id="rId59"/>
    <p:sldId id="370" r:id="rId60"/>
    <p:sldId id="678" r:id="rId61"/>
    <p:sldId id="291" r:id="rId62"/>
    <p:sldId id="353" r:id="rId63"/>
    <p:sldId id="354" r:id="rId64"/>
    <p:sldId id="364" r:id="rId65"/>
    <p:sldId id="679" r:id="rId66"/>
    <p:sldId id="365" r:id="rId67"/>
    <p:sldId id="366" r:id="rId68"/>
    <p:sldId id="680" r:id="rId69"/>
    <p:sldId id="545" r:id="rId70"/>
    <p:sldId id="669"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87C8"/>
    <a:srgbClr val="F6B021"/>
    <a:srgbClr val="D3D8D4"/>
    <a:srgbClr val="233973"/>
    <a:srgbClr val="F7AF21"/>
    <a:srgbClr val="C1CA2F"/>
    <a:srgbClr val="8C8C8C"/>
    <a:srgbClr val="C33E30"/>
    <a:srgbClr val="C43D2F"/>
    <a:srgbClr val="558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94660"/>
  </p:normalViewPr>
  <p:slideViewPr>
    <p:cSldViewPr snapToGrid="0">
      <p:cViewPr varScale="1">
        <p:scale>
          <a:sx n="87" d="100"/>
          <a:sy n="87" d="100"/>
        </p:scale>
        <p:origin x="111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CC750-E870-4F40-8409-D9AA4350557C}" type="datetimeFigureOut">
              <a:rPr lang="en-US" smtClean="0"/>
              <a:t>4/22/2025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37DBB-0B83-438C-BC68-DE72AFE8E986}" type="slidenum">
              <a:rPr lang="en-US" smtClean="0"/>
              <a:t>‹#›</a:t>
            </a:fld>
            <a:endParaRPr lang="en-US"/>
          </a:p>
        </p:txBody>
      </p:sp>
    </p:spTree>
    <p:extLst>
      <p:ext uri="{BB962C8B-B14F-4D97-AF65-F5344CB8AC3E}">
        <p14:creationId xmlns:p14="http://schemas.microsoft.com/office/powerpoint/2010/main" val="338653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C47400-E557-492C-86D1-E30A5214F330}" type="datetime1">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151182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2D6FFC-3D90-486D-89CB-8B78C0706D98}" type="datetime1">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73129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91A63-ACD3-4E9C-AF7C-1F7F9B2F8FCD}" type="datetime1">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71204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440E31-FB23-49FD-B737-E9E9297EF9AA}" type="datetime1">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49046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3CB05-5486-4CE5-92C4-03E8AA7F9497}" type="datetime1">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4137485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DE8D77-A33A-435E-8ED9-057CB763222D}" type="datetime1">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90912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A364D8-A4DE-48E0-925D-66BEE3BAC07A}" type="datetime1">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584200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CCBCE3-1B40-49AC-BF71-ED2F755F830F}" type="datetime1">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96384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55BC9-B11A-4865-916E-E721AEE13650}" type="datetime1">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566094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DCA3F3-89D1-4D5A-80C5-F9786F4C089F}" type="datetime1">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66715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34FE66-3D3C-4717-B267-0F9EB0E8938B}" type="datetime1">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56900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52ACCB-93A1-48F6-AE65-1FC230E02081}" type="datetime1">
              <a:rPr lang="en-US" smtClean="0"/>
              <a:t>4/22/2025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908563-C900-41CC-A033-8EED90B9B7A2}" type="slidenum">
              <a:rPr lang="en-US" smtClean="0"/>
              <a:t>‹#›</a:t>
            </a:fld>
            <a:endParaRPr lang="en-US"/>
          </a:p>
        </p:txBody>
      </p:sp>
    </p:spTree>
    <p:extLst>
      <p:ext uri="{BB962C8B-B14F-4D97-AF65-F5344CB8AC3E}">
        <p14:creationId xmlns:p14="http://schemas.microsoft.com/office/powerpoint/2010/main" val="624942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5;p1">
            <a:extLst>
              <a:ext uri="{FF2B5EF4-FFF2-40B4-BE49-F238E27FC236}">
                <a16:creationId xmlns:a16="http://schemas.microsoft.com/office/drawing/2014/main" id="{2262E45B-3F17-0243-7546-19E282E8CD31}"/>
              </a:ext>
            </a:extLst>
          </p:cNvPr>
          <p:cNvSpPr/>
          <p:nvPr/>
        </p:nvSpPr>
        <p:spPr>
          <a:xfrm>
            <a:off x="3173861" y="265360"/>
            <a:ext cx="2962656" cy="1225111"/>
          </a:xfrm>
          <a:custGeom>
            <a:avLst/>
            <a:gdLst/>
            <a:ahLst/>
            <a:cxnLst/>
            <a:rect l="l" t="t" r="r" b="b"/>
            <a:pathLst>
              <a:path w="6440489" h="2714068" extrusionOk="0">
                <a:moveTo>
                  <a:pt x="0" y="0"/>
                </a:moveTo>
                <a:lnTo>
                  <a:pt x="6440489" y="0"/>
                </a:lnTo>
                <a:lnTo>
                  <a:pt x="6440489" y="2714069"/>
                </a:lnTo>
                <a:lnTo>
                  <a:pt x="0" y="2714069"/>
                </a:lnTo>
                <a:lnTo>
                  <a:pt x="0" y="0"/>
                </a:lnTo>
                <a:close/>
              </a:path>
            </a:pathLst>
          </a:custGeom>
          <a:blipFill rotWithShape="1">
            <a:blip r:embed="rId2">
              <a:alphaModFix/>
            </a:blip>
            <a:stretch>
              <a:fillRect/>
            </a:stretch>
          </a:blipFill>
          <a:ln>
            <a:noFill/>
          </a:ln>
        </p:spPr>
        <p:txBody>
          <a:bodyPr/>
          <a:lstStyle/>
          <a:p>
            <a:endParaRPr lang="en-US"/>
          </a:p>
        </p:txBody>
      </p:sp>
      <p:sp>
        <p:nvSpPr>
          <p:cNvPr id="5" name="Google Shape;94;p1">
            <a:extLst>
              <a:ext uri="{FF2B5EF4-FFF2-40B4-BE49-F238E27FC236}">
                <a16:creationId xmlns:a16="http://schemas.microsoft.com/office/drawing/2014/main" id="{18976BE1-DF2A-9884-FE6F-BCB8B9BE8600}"/>
              </a:ext>
            </a:extLst>
          </p:cNvPr>
          <p:cNvSpPr/>
          <p:nvPr/>
        </p:nvSpPr>
        <p:spPr>
          <a:xfrm>
            <a:off x="4043436" y="5120667"/>
            <a:ext cx="1223507" cy="1159989"/>
          </a:xfrm>
          <a:custGeom>
            <a:avLst/>
            <a:gdLst/>
            <a:ahLst/>
            <a:cxnLst/>
            <a:rect l="l" t="t" r="r" b="b"/>
            <a:pathLst>
              <a:path w="1475961" h="1475961" extrusionOk="0">
                <a:moveTo>
                  <a:pt x="0" y="0"/>
                </a:moveTo>
                <a:lnTo>
                  <a:pt x="1475961" y="0"/>
                </a:lnTo>
                <a:lnTo>
                  <a:pt x="1475961" y="1475962"/>
                </a:lnTo>
                <a:lnTo>
                  <a:pt x="0" y="1475962"/>
                </a:lnTo>
                <a:lnTo>
                  <a:pt x="0" y="0"/>
                </a:lnTo>
                <a:close/>
              </a:path>
            </a:pathLst>
          </a:custGeom>
          <a:blipFill rotWithShape="1">
            <a:blip r:embed="rId3">
              <a:alphaModFix/>
            </a:blip>
            <a:stretch>
              <a:fillRect/>
            </a:stretch>
          </a:blipFill>
          <a:ln>
            <a:noFill/>
          </a:ln>
        </p:spPr>
        <p:txBody>
          <a:bodyPr/>
          <a:lstStyle/>
          <a:p>
            <a:endParaRPr lang="en-US"/>
          </a:p>
        </p:txBody>
      </p:sp>
      <p:pic>
        <p:nvPicPr>
          <p:cNvPr id="8" name="Picture 7">
            <a:extLst>
              <a:ext uri="{FF2B5EF4-FFF2-40B4-BE49-F238E27FC236}">
                <a16:creationId xmlns:a16="http://schemas.microsoft.com/office/drawing/2014/main" id="{A94EC4CA-DF99-77D9-FFB4-C870BF880BED}"/>
              </a:ext>
            </a:extLst>
          </p:cNvPr>
          <p:cNvPicPr>
            <a:picLocks noChangeAspect="1"/>
          </p:cNvPicPr>
          <p:nvPr/>
        </p:nvPicPr>
        <p:blipFill>
          <a:blip r:embed="rId4"/>
          <a:stretch>
            <a:fillRect/>
          </a:stretch>
        </p:blipFill>
        <p:spPr>
          <a:xfrm>
            <a:off x="6612094" y="176951"/>
            <a:ext cx="2288181" cy="2212983"/>
          </a:xfrm>
          <a:prstGeom prst="rect">
            <a:avLst/>
          </a:prstGeom>
        </p:spPr>
      </p:pic>
      <p:pic>
        <p:nvPicPr>
          <p:cNvPr id="9" name="Picture 8">
            <a:extLst>
              <a:ext uri="{FF2B5EF4-FFF2-40B4-BE49-F238E27FC236}">
                <a16:creationId xmlns:a16="http://schemas.microsoft.com/office/drawing/2014/main" id="{314B3F1C-9645-CC71-E1B5-6F851A4E5760}"/>
              </a:ext>
            </a:extLst>
          </p:cNvPr>
          <p:cNvPicPr>
            <a:picLocks noChangeAspect="1"/>
          </p:cNvPicPr>
          <p:nvPr/>
        </p:nvPicPr>
        <p:blipFill>
          <a:blip r:embed="rId5"/>
          <a:stretch>
            <a:fillRect/>
          </a:stretch>
        </p:blipFill>
        <p:spPr>
          <a:xfrm>
            <a:off x="6612094" y="4953836"/>
            <a:ext cx="1487553" cy="1493649"/>
          </a:xfrm>
          <a:prstGeom prst="rect">
            <a:avLst/>
          </a:prstGeom>
        </p:spPr>
      </p:pic>
      <p:pic>
        <p:nvPicPr>
          <p:cNvPr id="1026" name="Picture 2" descr="Lendistry | Small Business Lending">
            <a:extLst>
              <a:ext uri="{FF2B5EF4-FFF2-40B4-BE49-F238E27FC236}">
                <a16:creationId xmlns:a16="http://schemas.microsoft.com/office/drawing/2014/main" id="{779F8FE4-A7AC-9469-28AA-1BBB7C9CAE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884" y="5213017"/>
            <a:ext cx="2579561" cy="9752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8336B47-A3CA-EAB4-B9C4-F46B03CE802E}"/>
              </a:ext>
            </a:extLst>
          </p:cNvPr>
          <p:cNvPicPr>
            <a:picLocks noChangeAspect="1"/>
          </p:cNvPicPr>
          <p:nvPr/>
        </p:nvPicPr>
        <p:blipFill>
          <a:blip r:embed="rId4"/>
          <a:stretch>
            <a:fillRect/>
          </a:stretch>
        </p:blipFill>
        <p:spPr>
          <a:xfrm flipH="1">
            <a:off x="326840" y="41970"/>
            <a:ext cx="2288180" cy="2212982"/>
          </a:xfrm>
          <a:prstGeom prst="rect">
            <a:avLst/>
          </a:prstGeom>
        </p:spPr>
      </p:pic>
      <p:sp>
        <p:nvSpPr>
          <p:cNvPr id="11" name="TextBox 10">
            <a:extLst>
              <a:ext uri="{FF2B5EF4-FFF2-40B4-BE49-F238E27FC236}">
                <a16:creationId xmlns:a16="http://schemas.microsoft.com/office/drawing/2014/main" id="{D01AA938-CF71-8034-D494-E42DB01C7CBB}"/>
              </a:ext>
            </a:extLst>
          </p:cNvPr>
          <p:cNvSpPr txBox="1"/>
          <p:nvPr/>
        </p:nvSpPr>
        <p:spPr>
          <a:xfrm>
            <a:off x="2477547" y="1851894"/>
            <a:ext cx="4380453" cy="1200329"/>
          </a:xfrm>
          <a:prstGeom prst="rect">
            <a:avLst/>
          </a:prstGeom>
          <a:noFill/>
        </p:spPr>
        <p:txBody>
          <a:bodyPr wrap="square" rtlCol="0">
            <a:spAutoFit/>
          </a:bodyPr>
          <a:lstStyle/>
          <a:p>
            <a:pPr algn="ctr"/>
            <a:r>
              <a:rPr lang="en-US" sz="3600" b="1" dirty="0">
                <a:latin typeface="Poppins" panose="00000500000000000000" pitchFamily="2" charset="0"/>
                <a:cs typeface="Poppins" panose="00000500000000000000" pitchFamily="2" charset="0"/>
              </a:rPr>
              <a:t>Business idea sketch</a:t>
            </a:r>
          </a:p>
        </p:txBody>
      </p:sp>
      <p:sp>
        <p:nvSpPr>
          <p:cNvPr id="12" name="TextBox 11">
            <a:extLst>
              <a:ext uri="{FF2B5EF4-FFF2-40B4-BE49-F238E27FC236}">
                <a16:creationId xmlns:a16="http://schemas.microsoft.com/office/drawing/2014/main" id="{C5738597-5906-1610-9C88-DA2C03EC4C0F}"/>
              </a:ext>
            </a:extLst>
          </p:cNvPr>
          <p:cNvSpPr txBox="1"/>
          <p:nvPr/>
        </p:nvSpPr>
        <p:spPr>
          <a:xfrm>
            <a:off x="0" y="3413646"/>
            <a:ext cx="9144000" cy="830997"/>
          </a:xfrm>
          <a:prstGeom prst="rect">
            <a:avLst/>
          </a:prstGeom>
          <a:gradFill flip="none" rotWithShape="1">
            <a:gsLst>
              <a:gs pos="0">
                <a:srgbClr val="233973"/>
              </a:gs>
              <a:gs pos="36000">
                <a:srgbClr val="C1CA2F"/>
              </a:gs>
              <a:gs pos="84000">
                <a:srgbClr val="67ACBC"/>
              </a:gs>
              <a:gs pos="100000">
                <a:srgbClr val="558E8E">
                  <a:lumMod val="96000"/>
                  <a:lumOff val="4000"/>
                </a:srgbClr>
              </a:gs>
              <a:gs pos="59000">
                <a:srgbClr val="F7AF21"/>
              </a:gs>
            </a:gsLst>
            <a:lin ang="0" scaled="1"/>
            <a:tileRect/>
          </a:gradFill>
        </p:spPr>
        <p:txBody>
          <a:bodyPr wrap="square" rtlCol="0">
            <a:spAutoFit/>
          </a:bodyPr>
          <a:lstStyle/>
          <a:p>
            <a:pPr algn="ctr"/>
            <a:r>
              <a:rPr lang="en-US" sz="2400" b="1" dirty="0">
                <a:latin typeface="Poppins" panose="00000500000000000000" pitchFamily="2" charset="0"/>
                <a:cs typeface="Poppins" panose="00000500000000000000" pitchFamily="2" charset="0"/>
              </a:rPr>
              <a:t>REACH Hub</a:t>
            </a:r>
            <a:endParaRPr lang="en-US" sz="2400" dirty="0">
              <a:latin typeface="Poppins" panose="00000500000000000000" pitchFamily="2" charset="0"/>
              <a:cs typeface="Poppins" panose="00000500000000000000" pitchFamily="2" charset="0"/>
            </a:endParaRPr>
          </a:p>
          <a:p>
            <a:pPr algn="ctr"/>
            <a:r>
              <a:rPr lang="en-US" sz="2400" dirty="0">
                <a:latin typeface="Poppins" panose="00000500000000000000" pitchFamily="2" charset="0"/>
                <a:cs typeface="Poppins" panose="00000500000000000000" pitchFamily="2" charset="0"/>
              </a:rPr>
              <a:t>Resources for Entrepreneurship Advising &amp; Coaching</a:t>
            </a:r>
          </a:p>
        </p:txBody>
      </p:sp>
    </p:spTree>
    <p:extLst>
      <p:ext uri="{BB962C8B-B14F-4D97-AF65-F5344CB8AC3E}">
        <p14:creationId xmlns:p14="http://schemas.microsoft.com/office/powerpoint/2010/main" val="284306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5" name="TextBox 4">
            <a:extLst>
              <a:ext uri="{FF2B5EF4-FFF2-40B4-BE49-F238E27FC236}">
                <a16:creationId xmlns:a16="http://schemas.microsoft.com/office/drawing/2014/main" id="{BF1C7338-2502-84E2-A875-94C5B869AA4F}"/>
              </a:ext>
            </a:extLst>
          </p:cNvPr>
          <p:cNvSpPr txBox="1"/>
          <p:nvPr/>
        </p:nvSpPr>
        <p:spPr>
          <a:xfrm>
            <a:off x="45719" y="585936"/>
            <a:ext cx="9052559" cy="1715085"/>
          </a:xfrm>
          <a:prstGeom prst="rect">
            <a:avLst/>
          </a:prstGeom>
          <a:noFill/>
        </p:spPr>
        <p:txBody>
          <a:bodyPr wrap="square" rtlCol="0">
            <a:spAutoFit/>
          </a:bodyPr>
          <a:lstStyle/>
          <a:p>
            <a:pPr algn="ctr">
              <a:lnSpc>
                <a:spcPct val="150000"/>
              </a:lnSpc>
            </a:pPr>
            <a:r>
              <a:rPr lang="en-US" b="1" dirty="0">
                <a:latin typeface="Poppins" panose="00000500000000000000" pitchFamily="2" charset="0"/>
                <a:cs typeface="Poppins" panose="00000500000000000000" pitchFamily="2" charset="0"/>
              </a:rPr>
              <a:t>The “5S” framework</a:t>
            </a:r>
          </a:p>
          <a:p>
            <a:pPr algn="ctr">
              <a:lnSpc>
                <a:spcPct val="150000"/>
              </a:lnSpc>
            </a:pPr>
            <a:r>
              <a:rPr lang="en-US" dirty="0">
                <a:latin typeface="Poppins" panose="00000500000000000000" pitchFamily="2" charset="0"/>
                <a:cs typeface="Poppins" panose="00000500000000000000" pitchFamily="2" charset="0"/>
              </a:rPr>
              <a:t>The “5S” framework is a set of considerations, arranged visually like a canvas, that helps entrepreneurs to think about all major aspects of their business model in a simple and unified way – we call this a </a:t>
            </a:r>
            <a:r>
              <a:rPr lang="en-US" b="1" dirty="0">
                <a:latin typeface="Poppins" panose="00000500000000000000" pitchFamily="2" charset="0"/>
                <a:cs typeface="Poppins" panose="00000500000000000000" pitchFamily="2" charset="0"/>
              </a:rPr>
              <a:t>Business idea sketch</a:t>
            </a:r>
          </a:p>
        </p:txBody>
      </p:sp>
      <p:graphicFrame>
        <p:nvGraphicFramePr>
          <p:cNvPr id="2" name="Table 1">
            <a:extLst>
              <a:ext uri="{FF2B5EF4-FFF2-40B4-BE49-F238E27FC236}">
                <a16:creationId xmlns:a16="http://schemas.microsoft.com/office/drawing/2014/main" id="{DB6A35D0-EE6D-4CF9-429A-323448459E21}"/>
              </a:ext>
            </a:extLst>
          </p:cNvPr>
          <p:cNvGraphicFramePr>
            <a:graphicFrameLocks noGrp="1"/>
          </p:cNvGraphicFramePr>
          <p:nvPr>
            <p:extLst>
              <p:ext uri="{D42A27DB-BD31-4B8C-83A1-F6EECF244321}">
                <p14:modId xmlns:p14="http://schemas.microsoft.com/office/powerpoint/2010/main" val="3373522540"/>
              </p:ext>
            </p:extLst>
          </p:nvPr>
        </p:nvGraphicFramePr>
        <p:xfrm>
          <a:off x="1805821" y="2589884"/>
          <a:ext cx="5532357" cy="3310128"/>
        </p:xfrm>
        <a:graphic>
          <a:graphicData uri="http://schemas.openxmlformats.org/drawingml/2006/table">
            <a:tbl>
              <a:tblPr firstRow="1" bandRow="1">
                <a:tableStyleId>{5C22544A-7EE6-4342-B048-85BDC9FD1C3A}</a:tableStyleId>
              </a:tblPr>
              <a:tblGrid>
                <a:gridCol w="1844119">
                  <a:extLst>
                    <a:ext uri="{9D8B030D-6E8A-4147-A177-3AD203B41FA5}">
                      <a16:colId xmlns:a16="http://schemas.microsoft.com/office/drawing/2014/main" val="3141476817"/>
                    </a:ext>
                  </a:extLst>
                </a:gridCol>
                <a:gridCol w="1844119">
                  <a:extLst>
                    <a:ext uri="{9D8B030D-6E8A-4147-A177-3AD203B41FA5}">
                      <a16:colId xmlns:a16="http://schemas.microsoft.com/office/drawing/2014/main" val="3184610869"/>
                    </a:ext>
                  </a:extLst>
                </a:gridCol>
                <a:gridCol w="1844119">
                  <a:extLst>
                    <a:ext uri="{9D8B030D-6E8A-4147-A177-3AD203B41FA5}">
                      <a16:colId xmlns:a16="http://schemas.microsoft.com/office/drawing/2014/main" val="56082254"/>
                    </a:ext>
                  </a:extLst>
                </a:gridCol>
              </a:tblGrid>
              <a:tr h="827532">
                <a:tc gridSpan="3">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7AF2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37872020"/>
                  </a:ext>
                </a:extLst>
              </a:tr>
              <a:tr h="1655064">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33973">
                        <a:alpha val="78000"/>
                      </a:srgbClr>
                    </a:solidFill>
                  </a:tcPr>
                </a:tc>
                <a:tc>
                  <a:txBody>
                    <a:bodyPr/>
                    <a:lstStyle/>
                    <a:p>
                      <a:pPr algn="ct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7ACBC"/>
                    </a:solidFill>
                  </a:tcPr>
                </a:tc>
                <a:tc>
                  <a:txBody>
                    <a:bodyPr/>
                    <a:lstStyle/>
                    <a:p>
                      <a:pPr algn="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58E8E"/>
                    </a:solidFill>
                  </a:tcPr>
                </a:tc>
                <a:extLst>
                  <a:ext uri="{0D108BD9-81ED-4DB2-BD59-A6C34878D82A}">
                    <a16:rowId xmlns:a16="http://schemas.microsoft.com/office/drawing/2014/main" val="692543110"/>
                  </a:ext>
                </a:extLst>
              </a:tr>
              <a:tr h="827532">
                <a:tc gridSpan="3">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1CA2F"/>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02110540"/>
                  </a:ext>
                </a:extLst>
              </a:tr>
            </a:tbl>
          </a:graphicData>
        </a:graphic>
      </p:graphicFrame>
    </p:spTree>
    <p:extLst>
      <p:ext uri="{BB962C8B-B14F-4D97-AF65-F5344CB8AC3E}">
        <p14:creationId xmlns:p14="http://schemas.microsoft.com/office/powerpoint/2010/main" val="2231272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5" name="TextBox 4">
            <a:extLst>
              <a:ext uri="{FF2B5EF4-FFF2-40B4-BE49-F238E27FC236}">
                <a16:creationId xmlns:a16="http://schemas.microsoft.com/office/drawing/2014/main" id="{BF1C7338-2502-84E2-A875-94C5B869AA4F}"/>
              </a:ext>
            </a:extLst>
          </p:cNvPr>
          <p:cNvSpPr txBox="1"/>
          <p:nvPr/>
        </p:nvSpPr>
        <p:spPr>
          <a:xfrm>
            <a:off x="269627" y="488086"/>
            <a:ext cx="8604743" cy="1853584"/>
          </a:xfrm>
          <a:prstGeom prst="rect">
            <a:avLst/>
          </a:prstGeom>
          <a:noFill/>
        </p:spPr>
        <p:txBody>
          <a:bodyPr wrap="square" rtlCol="0">
            <a:spAutoFit/>
          </a:bodyPr>
          <a:lstStyle/>
          <a:p>
            <a:pPr algn="ctr">
              <a:lnSpc>
                <a:spcPct val="150000"/>
              </a:lnSpc>
            </a:pPr>
            <a:r>
              <a:rPr lang="en-US" sz="2400" b="1" dirty="0">
                <a:latin typeface="Poppins" panose="00000500000000000000" pitchFamily="2" charset="0"/>
                <a:cs typeface="Poppins" panose="00000500000000000000" pitchFamily="2" charset="0"/>
              </a:rPr>
              <a:t>Business idea sketch</a:t>
            </a:r>
          </a:p>
          <a:p>
            <a:pPr algn="ctr">
              <a:lnSpc>
                <a:spcPct val="150000"/>
              </a:lnSpc>
            </a:pPr>
            <a:r>
              <a:rPr lang="en-US" dirty="0">
                <a:latin typeface="Poppins" panose="00000500000000000000" pitchFamily="2" charset="0"/>
                <a:cs typeface="Poppins" panose="00000500000000000000" pitchFamily="2" charset="0"/>
              </a:rPr>
              <a:t>Each area in the canvas represents a different aspect of a business model and starts with the letter “S” to help entrepreneurs easily remember what goes in each area</a:t>
            </a:r>
          </a:p>
        </p:txBody>
      </p:sp>
      <p:graphicFrame>
        <p:nvGraphicFramePr>
          <p:cNvPr id="6" name="Table 5">
            <a:extLst>
              <a:ext uri="{FF2B5EF4-FFF2-40B4-BE49-F238E27FC236}">
                <a16:creationId xmlns:a16="http://schemas.microsoft.com/office/drawing/2014/main" id="{A089E47C-FB59-7150-09F8-494A47E4F35F}"/>
              </a:ext>
            </a:extLst>
          </p:cNvPr>
          <p:cNvGraphicFramePr>
            <a:graphicFrameLocks noGrp="1"/>
          </p:cNvGraphicFramePr>
          <p:nvPr>
            <p:extLst>
              <p:ext uri="{D42A27DB-BD31-4B8C-83A1-F6EECF244321}">
                <p14:modId xmlns:p14="http://schemas.microsoft.com/office/powerpoint/2010/main" val="299451653"/>
              </p:ext>
            </p:extLst>
          </p:nvPr>
        </p:nvGraphicFramePr>
        <p:xfrm>
          <a:off x="1805821" y="2589884"/>
          <a:ext cx="5532357" cy="3310128"/>
        </p:xfrm>
        <a:graphic>
          <a:graphicData uri="http://schemas.openxmlformats.org/drawingml/2006/table">
            <a:tbl>
              <a:tblPr firstRow="1" bandRow="1">
                <a:tableStyleId>{5C22544A-7EE6-4342-B048-85BDC9FD1C3A}</a:tableStyleId>
              </a:tblPr>
              <a:tblGrid>
                <a:gridCol w="1844119">
                  <a:extLst>
                    <a:ext uri="{9D8B030D-6E8A-4147-A177-3AD203B41FA5}">
                      <a16:colId xmlns:a16="http://schemas.microsoft.com/office/drawing/2014/main" val="3141476817"/>
                    </a:ext>
                  </a:extLst>
                </a:gridCol>
                <a:gridCol w="1844119">
                  <a:extLst>
                    <a:ext uri="{9D8B030D-6E8A-4147-A177-3AD203B41FA5}">
                      <a16:colId xmlns:a16="http://schemas.microsoft.com/office/drawing/2014/main" val="3184610869"/>
                    </a:ext>
                  </a:extLst>
                </a:gridCol>
                <a:gridCol w="1844119">
                  <a:extLst>
                    <a:ext uri="{9D8B030D-6E8A-4147-A177-3AD203B41FA5}">
                      <a16:colId xmlns:a16="http://schemas.microsoft.com/office/drawing/2014/main" val="56082254"/>
                    </a:ext>
                  </a:extLst>
                </a:gridCol>
              </a:tblGrid>
              <a:tr h="827532">
                <a:tc gridSpan="3">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7AF2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37872020"/>
                  </a:ext>
                </a:extLst>
              </a:tr>
              <a:tr h="1655064">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33973">
                        <a:alpha val="78000"/>
                      </a:srgbClr>
                    </a:solidFill>
                  </a:tcPr>
                </a:tc>
                <a:tc>
                  <a:txBody>
                    <a:bodyPr/>
                    <a:lstStyle/>
                    <a:p>
                      <a:pPr algn="ct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7ACBC"/>
                    </a:solidFill>
                  </a:tcPr>
                </a:tc>
                <a:tc>
                  <a:txBody>
                    <a:bodyPr/>
                    <a:lstStyle/>
                    <a:p>
                      <a:pPr algn="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58E8E"/>
                    </a:solidFill>
                  </a:tcPr>
                </a:tc>
                <a:extLst>
                  <a:ext uri="{0D108BD9-81ED-4DB2-BD59-A6C34878D82A}">
                    <a16:rowId xmlns:a16="http://schemas.microsoft.com/office/drawing/2014/main" val="692543110"/>
                  </a:ext>
                </a:extLst>
              </a:tr>
              <a:tr h="827532">
                <a:tc gridSpan="3">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1CA2F"/>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02110540"/>
                  </a:ext>
                </a:extLst>
              </a:tr>
            </a:tbl>
          </a:graphicData>
        </a:graphic>
      </p:graphicFrame>
      <p:sp>
        <p:nvSpPr>
          <p:cNvPr id="2" name="TextBox 1">
            <a:extLst>
              <a:ext uri="{FF2B5EF4-FFF2-40B4-BE49-F238E27FC236}">
                <a16:creationId xmlns:a16="http://schemas.microsoft.com/office/drawing/2014/main" id="{A8CB9371-3025-7461-A68B-FAB8C85CA89E}"/>
              </a:ext>
            </a:extLst>
          </p:cNvPr>
          <p:cNvSpPr txBox="1"/>
          <p:nvPr/>
        </p:nvSpPr>
        <p:spPr>
          <a:xfrm>
            <a:off x="3392424" y="2750118"/>
            <a:ext cx="2496312" cy="400110"/>
          </a:xfrm>
          <a:prstGeom prst="rect">
            <a:avLst/>
          </a:prstGeom>
          <a:noFill/>
        </p:spPr>
        <p:txBody>
          <a:bodyPr wrap="square" rtlCol="0">
            <a:spAutoFit/>
          </a:bodyPr>
          <a:lstStyle/>
          <a:p>
            <a:pPr algn="ctr"/>
            <a:r>
              <a:rPr lang="en-US" sz="2000" b="1" dirty="0"/>
              <a:t>Sweet to investors</a:t>
            </a:r>
          </a:p>
        </p:txBody>
      </p:sp>
      <p:sp>
        <p:nvSpPr>
          <p:cNvPr id="3" name="TextBox 2">
            <a:extLst>
              <a:ext uri="{FF2B5EF4-FFF2-40B4-BE49-F238E27FC236}">
                <a16:creationId xmlns:a16="http://schemas.microsoft.com/office/drawing/2014/main" id="{B26FAFA6-1657-EC9C-D321-0CB46857C0A1}"/>
              </a:ext>
            </a:extLst>
          </p:cNvPr>
          <p:cNvSpPr txBox="1"/>
          <p:nvPr/>
        </p:nvSpPr>
        <p:spPr>
          <a:xfrm>
            <a:off x="3730751" y="3891005"/>
            <a:ext cx="1682496" cy="707886"/>
          </a:xfrm>
          <a:prstGeom prst="rect">
            <a:avLst/>
          </a:prstGeom>
          <a:noFill/>
        </p:spPr>
        <p:txBody>
          <a:bodyPr wrap="square" rtlCol="0">
            <a:spAutoFit/>
          </a:bodyPr>
          <a:lstStyle/>
          <a:p>
            <a:pPr algn="ctr"/>
            <a:r>
              <a:rPr lang="en-US" sz="2000" b="1" dirty="0"/>
              <a:t>Solution to a problem</a:t>
            </a:r>
          </a:p>
        </p:txBody>
      </p:sp>
      <p:sp>
        <p:nvSpPr>
          <p:cNvPr id="7" name="TextBox 6">
            <a:extLst>
              <a:ext uri="{FF2B5EF4-FFF2-40B4-BE49-F238E27FC236}">
                <a16:creationId xmlns:a16="http://schemas.microsoft.com/office/drawing/2014/main" id="{1F814D96-409F-D10A-9E47-1FD05A590A4F}"/>
              </a:ext>
            </a:extLst>
          </p:cNvPr>
          <p:cNvSpPr txBox="1"/>
          <p:nvPr/>
        </p:nvSpPr>
        <p:spPr>
          <a:xfrm>
            <a:off x="1890460" y="3583228"/>
            <a:ext cx="1682496" cy="1323439"/>
          </a:xfrm>
          <a:prstGeom prst="rect">
            <a:avLst/>
          </a:prstGeom>
          <a:noFill/>
        </p:spPr>
        <p:txBody>
          <a:bodyPr wrap="square" rtlCol="0">
            <a:spAutoFit/>
          </a:bodyPr>
          <a:lstStyle/>
          <a:p>
            <a:pPr algn="ctr"/>
            <a:r>
              <a:rPr lang="en-US" sz="2000" b="1" dirty="0"/>
              <a:t>Sensible to do with resources available</a:t>
            </a:r>
          </a:p>
        </p:txBody>
      </p:sp>
      <p:sp>
        <p:nvSpPr>
          <p:cNvPr id="8" name="TextBox 7">
            <a:extLst>
              <a:ext uri="{FF2B5EF4-FFF2-40B4-BE49-F238E27FC236}">
                <a16:creationId xmlns:a16="http://schemas.microsoft.com/office/drawing/2014/main" id="{23647B66-BBF3-B9D6-0599-5049206AF15D}"/>
              </a:ext>
            </a:extLst>
          </p:cNvPr>
          <p:cNvSpPr txBox="1"/>
          <p:nvPr/>
        </p:nvSpPr>
        <p:spPr>
          <a:xfrm>
            <a:off x="5571042" y="3891005"/>
            <a:ext cx="1682496" cy="707886"/>
          </a:xfrm>
          <a:prstGeom prst="rect">
            <a:avLst/>
          </a:prstGeom>
          <a:noFill/>
        </p:spPr>
        <p:txBody>
          <a:bodyPr wrap="square" rtlCol="0">
            <a:spAutoFit/>
          </a:bodyPr>
          <a:lstStyle/>
          <a:p>
            <a:pPr algn="ctr"/>
            <a:r>
              <a:rPr lang="en-US" sz="2000" b="1" dirty="0"/>
              <a:t>Superior to competitors</a:t>
            </a:r>
          </a:p>
        </p:txBody>
      </p:sp>
      <p:sp>
        <p:nvSpPr>
          <p:cNvPr id="9" name="TextBox 8">
            <a:extLst>
              <a:ext uri="{FF2B5EF4-FFF2-40B4-BE49-F238E27FC236}">
                <a16:creationId xmlns:a16="http://schemas.microsoft.com/office/drawing/2014/main" id="{FD5C3DF7-E6C2-1ACD-052F-7CBE76B67C6F}"/>
              </a:ext>
            </a:extLst>
          </p:cNvPr>
          <p:cNvSpPr txBox="1"/>
          <p:nvPr/>
        </p:nvSpPr>
        <p:spPr>
          <a:xfrm>
            <a:off x="3038153" y="5263435"/>
            <a:ext cx="3003922" cy="400110"/>
          </a:xfrm>
          <a:prstGeom prst="rect">
            <a:avLst/>
          </a:prstGeom>
          <a:noFill/>
        </p:spPr>
        <p:txBody>
          <a:bodyPr wrap="square" rtlCol="0">
            <a:spAutoFit/>
          </a:bodyPr>
          <a:lstStyle/>
          <a:p>
            <a:pPr algn="ctr"/>
            <a:r>
              <a:rPr lang="en-US" sz="2000" b="1" dirty="0"/>
              <a:t>Sustainable financially</a:t>
            </a:r>
          </a:p>
        </p:txBody>
      </p:sp>
    </p:spTree>
    <p:extLst>
      <p:ext uri="{BB962C8B-B14F-4D97-AF65-F5344CB8AC3E}">
        <p14:creationId xmlns:p14="http://schemas.microsoft.com/office/powerpoint/2010/main" val="4040586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40814-1709-FD33-5A5C-66D2C4E0EA20}"/>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EC21620-A938-EEC6-6DFD-CA9290FDEB26}"/>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5C305432-E946-4F5B-0D91-6C0DCB2BDCB3}"/>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model?</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The "5S" framework</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Solution to a problem</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Superior to competitors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Sensible to undertake given resources &amp; partners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Sustainable financially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Sweet to investors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Tree>
    <p:extLst>
      <p:ext uri="{BB962C8B-B14F-4D97-AF65-F5344CB8AC3E}">
        <p14:creationId xmlns:p14="http://schemas.microsoft.com/office/powerpoint/2010/main" val="3788704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F63CBF-9949-B944-C155-7A486FF845CF}"/>
              </a:ext>
            </a:extLst>
          </p:cNvPr>
          <p:cNvPicPr>
            <a:picLocks noChangeAspect="1"/>
          </p:cNvPicPr>
          <p:nvPr/>
        </p:nvPicPr>
        <p:blipFill>
          <a:blip r:embed="rId2"/>
          <a:stretch>
            <a:fillRect/>
          </a:stretch>
        </p:blipFill>
        <p:spPr>
          <a:xfrm>
            <a:off x="5818411" y="895352"/>
            <a:ext cx="2752738" cy="1647440"/>
          </a:xfrm>
          <a:prstGeom prst="rect">
            <a:avLst/>
          </a:prstGeom>
        </p:spPr>
      </p:pic>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8" name="Oval 7">
            <a:extLst>
              <a:ext uri="{FF2B5EF4-FFF2-40B4-BE49-F238E27FC236}">
                <a16:creationId xmlns:a16="http://schemas.microsoft.com/office/drawing/2014/main" id="{D817E491-45A9-702A-5CC6-0723C9E2815D}"/>
              </a:ext>
            </a:extLst>
          </p:cNvPr>
          <p:cNvSpPr/>
          <p:nvPr/>
        </p:nvSpPr>
        <p:spPr>
          <a:xfrm>
            <a:off x="6272784" y="1106424"/>
            <a:ext cx="1792224" cy="1225296"/>
          </a:xfrm>
          <a:prstGeom prst="ellipse">
            <a:avLst/>
          </a:prstGeom>
          <a:noFill/>
          <a:ln w="76200">
            <a:solidFill>
              <a:srgbClr val="C33E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6F80A5C-4D65-3F46-B843-29E5A02AF49E}"/>
              </a:ext>
            </a:extLst>
          </p:cNvPr>
          <p:cNvSpPr txBox="1"/>
          <p:nvPr/>
        </p:nvSpPr>
        <p:spPr>
          <a:xfrm>
            <a:off x="301514" y="816390"/>
            <a:ext cx="4948106" cy="1803058"/>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Solution to a problem</a:t>
            </a:r>
            <a:endParaRPr lang="en-US" sz="2400" dirty="0">
              <a:latin typeface="Poppins" panose="00000500000000000000" pitchFamily="2" charset="0"/>
              <a:cs typeface="Poppins" panose="00000500000000000000" pitchFamily="2" charset="0"/>
            </a:endParaRPr>
          </a:p>
          <a:p>
            <a:pPr>
              <a:lnSpc>
                <a:spcPct val="150000"/>
              </a:lnSpc>
            </a:pPr>
            <a:r>
              <a:rPr lang="en-US" sz="2000" dirty="0">
                <a:latin typeface="Poppins" panose="00000500000000000000" pitchFamily="2" charset="0"/>
                <a:cs typeface="Poppins" panose="00000500000000000000" pitchFamily="2" charset="0"/>
              </a:rPr>
              <a:t>Good business ideas are first and foremost a solution to a problem that customers actually have </a:t>
            </a:r>
          </a:p>
        </p:txBody>
      </p:sp>
      <p:sp>
        <p:nvSpPr>
          <p:cNvPr id="13" name="TextBox 12">
            <a:extLst>
              <a:ext uri="{FF2B5EF4-FFF2-40B4-BE49-F238E27FC236}">
                <a16:creationId xmlns:a16="http://schemas.microsoft.com/office/drawing/2014/main" id="{E3E8AECE-22E8-7B99-A1D9-2D70C66A6BD5}"/>
              </a:ext>
            </a:extLst>
          </p:cNvPr>
          <p:cNvSpPr txBox="1"/>
          <p:nvPr/>
        </p:nvSpPr>
        <p:spPr>
          <a:xfrm>
            <a:off x="891421" y="3122541"/>
            <a:ext cx="7361158" cy="830997"/>
          </a:xfrm>
          <a:prstGeom prst="rect">
            <a:avLst/>
          </a:prstGeom>
          <a:noFill/>
        </p:spPr>
        <p:txBody>
          <a:bodyPr wrap="square" rtlCol="0">
            <a:spAutoFit/>
          </a:bodyPr>
          <a:lstStyle/>
          <a:p>
            <a:pPr algn="ctr"/>
            <a:r>
              <a:rPr lang="en-US" sz="2400" b="1" i="1" dirty="0">
                <a:latin typeface="Poppins" panose="00000500000000000000" pitchFamily="2" charset="0"/>
                <a:cs typeface="Poppins" panose="00000500000000000000" pitchFamily="2" charset="0"/>
              </a:rPr>
              <a:t>How does an entrepreneur make sure their business idea is a solution to a problem?</a:t>
            </a:r>
          </a:p>
        </p:txBody>
      </p:sp>
      <p:graphicFrame>
        <p:nvGraphicFramePr>
          <p:cNvPr id="4" name="Table 3">
            <a:extLst>
              <a:ext uri="{FF2B5EF4-FFF2-40B4-BE49-F238E27FC236}">
                <a16:creationId xmlns:a16="http://schemas.microsoft.com/office/drawing/2014/main" id="{E229C7DE-DC9E-FDA6-2945-C467D59ED9AC}"/>
              </a:ext>
            </a:extLst>
          </p:cNvPr>
          <p:cNvGraphicFramePr>
            <a:graphicFrameLocks noGrp="1"/>
          </p:cNvGraphicFramePr>
          <p:nvPr>
            <p:extLst>
              <p:ext uri="{D42A27DB-BD31-4B8C-83A1-F6EECF244321}">
                <p14:modId xmlns:p14="http://schemas.microsoft.com/office/powerpoint/2010/main" val="2674291794"/>
              </p:ext>
            </p:extLst>
          </p:nvPr>
        </p:nvGraphicFramePr>
        <p:xfrm>
          <a:off x="1350433" y="4236042"/>
          <a:ext cx="6443134" cy="2229283"/>
        </p:xfrm>
        <a:graphic>
          <a:graphicData uri="http://schemas.openxmlformats.org/drawingml/2006/table">
            <a:tbl>
              <a:tblPr firstRow="1" bandRow="1">
                <a:tableStyleId>{5C22544A-7EE6-4342-B048-85BDC9FD1C3A}</a:tableStyleId>
              </a:tblPr>
              <a:tblGrid>
                <a:gridCol w="6443134">
                  <a:extLst>
                    <a:ext uri="{9D8B030D-6E8A-4147-A177-3AD203B41FA5}">
                      <a16:colId xmlns:a16="http://schemas.microsoft.com/office/drawing/2014/main" val="4281077708"/>
                    </a:ext>
                  </a:extLst>
                </a:gridCol>
              </a:tblGrid>
              <a:tr h="674803">
                <a:tc>
                  <a:txBody>
                    <a:bodyPr/>
                    <a:lstStyle/>
                    <a:p>
                      <a:pPr algn="ctr"/>
                      <a:r>
                        <a:rPr lang="en-US" sz="2400" b="0" u="sng" dirty="0">
                          <a:solidFill>
                            <a:sysClr val="windowText" lastClr="000000"/>
                          </a:solidFill>
                        </a:rPr>
                        <a:t>Step 1</a:t>
                      </a:r>
                      <a:r>
                        <a:rPr lang="en-US" sz="2400" b="0" dirty="0">
                          <a:solidFill>
                            <a:sysClr val="windowText" lastClr="000000"/>
                          </a:solidFill>
                        </a:rPr>
                        <a:t>: Build a customer profile</a:t>
                      </a:r>
                    </a:p>
                  </a:txBody>
                  <a:tcPr>
                    <a:noFill/>
                  </a:tcPr>
                </a:tc>
                <a:extLst>
                  <a:ext uri="{0D108BD9-81ED-4DB2-BD59-A6C34878D82A}">
                    <a16:rowId xmlns:a16="http://schemas.microsoft.com/office/drawing/2014/main" val="192266515"/>
                  </a:ext>
                </a:extLst>
              </a:tr>
              <a:tr h="1083555">
                <a:tc>
                  <a:txBody>
                    <a:bodyPr/>
                    <a:lstStyle/>
                    <a:p>
                      <a:pPr algn="ctr"/>
                      <a:r>
                        <a:rPr lang="en-US" sz="2400" b="0" u="sng" dirty="0">
                          <a:solidFill>
                            <a:sysClr val="windowText" lastClr="000000"/>
                          </a:solidFill>
                        </a:rPr>
                        <a:t>Step 2</a:t>
                      </a:r>
                      <a:r>
                        <a:rPr lang="en-US" sz="2400" b="0" dirty="0">
                          <a:solidFill>
                            <a:sysClr val="windowText" lastClr="000000"/>
                          </a:solidFill>
                        </a:rPr>
                        <a:t>: Create a value proposition statement</a:t>
                      </a:r>
                    </a:p>
                    <a:p>
                      <a:pPr algn="ctr"/>
                      <a:endParaRPr lang="en-US" sz="2400" b="0" dirty="0">
                        <a:solidFill>
                          <a:sysClr val="windowText" lastClr="000000"/>
                        </a:solidFill>
                      </a:endParaRPr>
                    </a:p>
                    <a:p>
                      <a:pPr algn="ctr"/>
                      <a:r>
                        <a:rPr lang="en-US" sz="2400" b="0" u="sng" dirty="0">
                          <a:solidFill>
                            <a:sysClr val="windowText" lastClr="000000"/>
                          </a:solidFill>
                        </a:rPr>
                        <a:t>Step 3</a:t>
                      </a:r>
                      <a:r>
                        <a:rPr lang="en-US" sz="2400" b="0" dirty="0">
                          <a:solidFill>
                            <a:sysClr val="windowText" lastClr="000000"/>
                          </a:solidFill>
                        </a:rPr>
                        <a:t>: Make sure your value speaks to your customer</a:t>
                      </a:r>
                    </a:p>
                  </a:txBody>
                  <a:tcPr>
                    <a:noFill/>
                  </a:tcPr>
                </a:tc>
                <a:extLst>
                  <a:ext uri="{0D108BD9-81ED-4DB2-BD59-A6C34878D82A}">
                    <a16:rowId xmlns:a16="http://schemas.microsoft.com/office/drawing/2014/main" val="565526759"/>
                  </a:ext>
                </a:extLst>
              </a:tr>
            </a:tbl>
          </a:graphicData>
        </a:graphic>
      </p:graphicFrame>
    </p:spTree>
    <p:extLst>
      <p:ext uri="{BB962C8B-B14F-4D97-AF65-F5344CB8AC3E}">
        <p14:creationId xmlns:p14="http://schemas.microsoft.com/office/powerpoint/2010/main" val="212125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1794899" y="859512"/>
            <a:ext cx="5554200"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Step 1: </a:t>
            </a:r>
            <a:r>
              <a:rPr lang="en-US" sz="2400" dirty="0">
                <a:latin typeface="Poppins" panose="00000500000000000000" pitchFamily="2" charset="0"/>
                <a:cs typeface="Poppins" panose="00000500000000000000" pitchFamily="2" charset="0"/>
              </a:rPr>
              <a:t>Create a customer profile</a:t>
            </a:r>
            <a:endParaRPr lang="en-US" sz="2400" b="1" dirty="0">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F6C5DE59-8CC4-797D-3DF7-9448724254D7}"/>
              </a:ext>
            </a:extLst>
          </p:cNvPr>
          <p:cNvSpPr txBox="1"/>
          <p:nvPr/>
        </p:nvSpPr>
        <p:spPr>
          <a:xfrm>
            <a:off x="347134" y="1630442"/>
            <a:ext cx="5095445" cy="3046988"/>
          </a:xfrm>
          <a:prstGeom prst="rect">
            <a:avLst/>
          </a:prstGeom>
          <a:noFill/>
        </p:spPr>
        <p:txBody>
          <a:bodyPr wrap="square" rtlCol="0">
            <a:spAutoFit/>
          </a:bodyPr>
          <a:lstStyle/>
          <a:p>
            <a:pPr algn="ctr"/>
            <a:r>
              <a:rPr lang="en-US" sz="2400" dirty="0">
                <a:latin typeface="Poppins" panose="00000500000000000000" pitchFamily="2" charset="0"/>
                <a:cs typeface="Poppins" panose="00000500000000000000" pitchFamily="2" charset="0"/>
              </a:rPr>
              <a:t>A customer profile is a way to “get inside customers heads” to understand them from a psychological perspective; it helps an entrepreneur honestly evaluate whether their customers will want certain products/services</a:t>
            </a:r>
          </a:p>
        </p:txBody>
      </p:sp>
      <p:pic>
        <p:nvPicPr>
          <p:cNvPr id="2" name="Picture 1">
            <a:extLst>
              <a:ext uri="{FF2B5EF4-FFF2-40B4-BE49-F238E27FC236}">
                <a16:creationId xmlns:a16="http://schemas.microsoft.com/office/drawing/2014/main" id="{9741A7CA-5E66-0BE4-4F86-E46BA867764D}"/>
              </a:ext>
            </a:extLst>
          </p:cNvPr>
          <p:cNvPicPr>
            <a:picLocks noChangeAspect="1"/>
          </p:cNvPicPr>
          <p:nvPr/>
        </p:nvPicPr>
        <p:blipFill>
          <a:blip r:embed="rId2"/>
          <a:stretch>
            <a:fillRect/>
          </a:stretch>
        </p:blipFill>
        <p:spPr>
          <a:xfrm>
            <a:off x="5916780" y="1932196"/>
            <a:ext cx="2443480" cy="2443480"/>
          </a:xfrm>
          <a:prstGeom prst="rect">
            <a:avLst/>
          </a:prstGeom>
        </p:spPr>
      </p:pic>
      <p:sp>
        <p:nvSpPr>
          <p:cNvPr id="3" name="TextBox 2">
            <a:extLst>
              <a:ext uri="{FF2B5EF4-FFF2-40B4-BE49-F238E27FC236}">
                <a16:creationId xmlns:a16="http://schemas.microsoft.com/office/drawing/2014/main" id="{DC2201A4-6DFA-B08C-C11E-CA594E46A8E2}"/>
              </a:ext>
            </a:extLst>
          </p:cNvPr>
          <p:cNvSpPr txBox="1"/>
          <p:nvPr/>
        </p:nvSpPr>
        <p:spPr>
          <a:xfrm>
            <a:off x="562186" y="5288449"/>
            <a:ext cx="8019626" cy="1015663"/>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At first, an entrepreneur will need to use their best judgement as to what the profile of their likely customers is; later, they will go out to confirm their assumptions</a:t>
            </a:r>
          </a:p>
        </p:txBody>
      </p:sp>
    </p:spTree>
    <p:extLst>
      <p:ext uri="{BB962C8B-B14F-4D97-AF65-F5344CB8AC3E}">
        <p14:creationId xmlns:p14="http://schemas.microsoft.com/office/powerpoint/2010/main" val="2869535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14" name="TextBox 13">
            <a:extLst>
              <a:ext uri="{FF2B5EF4-FFF2-40B4-BE49-F238E27FC236}">
                <a16:creationId xmlns:a16="http://schemas.microsoft.com/office/drawing/2014/main" id="{033BA698-46AE-8D96-904C-E83987E779A0}"/>
              </a:ext>
            </a:extLst>
          </p:cNvPr>
          <p:cNvSpPr txBox="1"/>
          <p:nvPr/>
        </p:nvSpPr>
        <p:spPr>
          <a:xfrm>
            <a:off x="570289" y="700496"/>
            <a:ext cx="8003422" cy="830997"/>
          </a:xfrm>
          <a:prstGeom prst="rect">
            <a:avLst/>
          </a:prstGeom>
          <a:noFill/>
        </p:spPr>
        <p:txBody>
          <a:bodyPr wrap="square" rtlCol="0">
            <a:spAutoFit/>
          </a:bodyPr>
          <a:lstStyle/>
          <a:p>
            <a:pPr algn="ctr"/>
            <a:r>
              <a:rPr lang="en-US" sz="2400" dirty="0">
                <a:latin typeface="Poppins" panose="00000500000000000000" pitchFamily="2" charset="0"/>
                <a:cs typeface="Poppins" panose="00000500000000000000" pitchFamily="2" charset="0"/>
              </a:rPr>
              <a:t>Customer profiles are made up understanding customers’ goals and problems</a:t>
            </a:r>
          </a:p>
        </p:txBody>
      </p:sp>
      <p:graphicFrame>
        <p:nvGraphicFramePr>
          <p:cNvPr id="17" name="Table 16">
            <a:extLst>
              <a:ext uri="{FF2B5EF4-FFF2-40B4-BE49-F238E27FC236}">
                <a16:creationId xmlns:a16="http://schemas.microsoft.com/office/drawing/2014/main" id="{C373C7D5-DDB2-5D34-C560-61FC80F47608}"/>
              </a:ext>
            </a:extLst>
          </p:cNvPr>
          <p:cNvGraphicFramePr>
            <a:graphicFrameLocks noGrp="1"/>
          </p:cNvGraphicFramePr>
          <p:nvPr>
            <p:extLst>
              <p:ext uri="{D42A27DB-BD31-4B8C-83A1-F6EECF244321}">
                <p14:modId xmlns:p14="http://schemas.microsoft.com/office/powerpoint/2010/main" val="1037071432"/>
              </p:ext>
            </p:extLst>
          </p:nvPr>
        </p:nvGraphicFramePr>
        <p:xfrm>
          <a:off x="331860" y="1770325"/>
          <a:ext cx="8480280" cy="4522587"/>
        </p:xfrm>
        <a:graphic>
          <a:graphicData uri="http://schemas.openxmlformats.org/drawingml/2006/table">
            <a:tbl>
              <a:tblPr firstRow="1" bandRow="1">
                <a:tableStyleId>{5C22544A-7EE6-4342-B048-85BDC9FD1C3A}</a:tableStyleId>
              </a:tblPr>
              <a:tblGrid>
                <a:gridCol w="4180873">
                  <a:extLst>
                    <a:ext uri="{9D8B030D-6E8A-4147-A177-3AD203B41FA5}">
                      <a16:colId xmlns:a16="http://schemas.microsoft.com/office/drawing/2014/main" val="3051550556"/>
                    </a:ext>
                  </a:extLst>
                </a:gridCol>
                <a:gridCol w="4299407">
                  <a:extLst>
                    <a:ext uri="{9D8B030D-6E8A-4147-A177-3AD203B41FA5}">
                      <a16:colId xmlns:a16="http://schemas.microsoft.com/office/drawing/2014/main" val="2544150452"/>
                    </a:ext>
                  </a:extLst>
                </a:gridCol>
              </a:tblGrid>
              <a:tr h="499227">
                <a:tc>
                  <a:txBody>
                    <a:bodyPr/>
                    <a:lstStyle/>
                    <a:p>
                      <a:pPr algn="ctr"/>
                      <a:r>
                        <a:rPr lang="en-US" dirty="0">
                          <a:solidFill>
                            <a:schemeClr val="tx1"/>
                          </a:solidFill>
                          <a:latin typeface="Poppins" panose="00000500000000000000" pitchFamily="2" charset="0"/>
                          <a:cs typeface="Poppins" panose="00000500000000000000" pitchFamily="2" charset="0"/>
                        </a:rPr>
                        <a:t>Component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Poppins" panose="00000500000000000000" pitchFamily="2" charset="0"/>
                          <a:cs typeface="Poppins" panose="00000500000000000000" pitchFamily="2" charset="0"/>
                        </a:rPr>
                        <a:t>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1212193"/>
                  </a:ext>
                </a:extLst>
              </a:tr>
              <a:tr h="1390575">
                <a:tc>
                  <a:txBody>
                    <a:bodyPr/>
                    <a:lstStyle/>
                    <a:p>
                      <a:pPr algn="ctr"/>
                      <a:r>
                        <a:rPr lang="en-US" sz="1800" dirty="0">
                          <a:solidFill>
                            <a:schemeClr val="tx1"/>
                          </a:solidFill>
                          <a:latin typeface="Poppins" panose="00000500000000000000" pitchFamily="2" charset="0"/>
                          <a:cs typeface="Poppins" panose="00000500000000000000" pitchFamily="2" charset="0"/>
                        </a:rPr>
                        <a:t>List of </a:t>
                      </a:r>
                      <a:r>
                        <a:rPr lang="en-US" sz="1800" b="1" dirty="0">
                          <a:solidFill>
                            <a:schemeClr val="tx1"/>
                          </a:solidFill>
                          <a:latin typeface="Poppins" panose="00000500000000000000" pitchFamily="2" charset="0"/>
                          <a:cs typeface="Poppins" panose="00000500000000000000" pitchFamily="2" charset="0"/>
                        </a:rPr>
                        <a:t>customer goals </a:t>
                      </a:r>
                      <a:r>
                        <a:rPr lang="en-US" sz="1800" dirty="0">
                          <a:solidFill>
                            <a:schemeClr val="tx1"/>
                          </a:solidFill>
                          <a:latin typeface="Poppins" panose="00000500000000000000" pitchFamily="2" charset="0"/>
                          <a:cs typeface="Poppins" panose="00000500000000000000" pitchFamily="2" charset="0"/>
                        </a:rPr>
                        <a:t>– things your customers want to do and ways they want to feel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1" dirty="0">
                          <a:solidFill>
                            <a:schemeClr val="tx1"/>
                          </a:solidFill>
                          <a:latin typeface="Poppins" panose="00000500000000000000" pitchFamily="2" charset="0"/>
                          <a:cs typeface="Poppins" panose="00000500000000000000" pitchFamily="2" charset="0"/>
                        </a:rPr>
                        <a:t>I want to be able to build X in just three hours</a:t>
                      </a:r>
                    </a:p>
                    <a:p>
                      <a:pPr algn="ctr"/>
                      <a:endParaRPr lang="en-US" sz="1800" i="1" dirty="0">
                        <a:solidFill>
                          <a:schemeClr val="tx1"/>
                        </a:solidFill>
                        <a:latin typeface="Poppins" panose="00000500000000000000" pitchFamily="2" charset="0"/>
                        <a:cs typeface="Poppins" panose="00000500000000000000" pitchFamily="2" charset="0"/>
                      </a:endParaRPr>
                    </a:p>
                    <a:p>
                      <a:pPr algn="ctr"/>
                      <a:r>
                        <a:rPr lang="en-US" sz="1800" i="1" dirty="0">
                          <a:solidFill>
                            <a:schemeClr val="tx1"/>
                          </a:solidFill>
                          <a:latin typeface="Poppins" panose="00000500000000000000" pitchFamily="2" charset="0"/>
                          <a:cs typeface="Poppins" panose="00000500000000000000" pitchFamily="2" charset="0"/>
                        </a:rPr>
                        <a:t>I want to feel better about myself when doing Y</a:t>
                      </a:r>
                    </a:p>
                    <a:p>
                      <a:pPr algn="ctr"/>
                      <a:endParaRPr lang="en-US" sz="1800" i="1" dirty="0">
                        <a:solidFill>
                          <a:schemeClr val="tx1"/>
                        </a:solidFill>
                        <a:latin typeface="Poppins" panose="00000500000000000000" pitchFamily="2" charset="0"/>
                        <a:cs typeface="Poppins" panose="00000500000000000000" pitchFamily="2" charset="0"/>
                      </a:endParaRPr>
                    </a:p>
                    <a:p>
                      <a:pPr algn="ctr"/>
                      <a:r>
                        <a:rPr lang="en-US" sz="1800" i="1" dirty="0">
                          <a:solidFill>
                            <a:schemeClr val="tx1"/>
                          </a:solidFill>
                          <a:latin typeface="Poppins" panose="00000500000000000000" pitchFamily="2" charset="0"/>
                          <a:cs typeface="Poppins" panose="00000500000000000000" pitchFamily="2" charset="0"/>
                        </a:rPr>
                        <a:t>I want to feel like 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8400540"/>
                  </a:ext>
                </a:extLst>
              </a:tr>
              <a:tr h="1311563">
                <a:tc>
                  <a:txBody>
                    <a:bodyPr/>
                    <a:lstStyle/>
                    <a:p>
                      <a:pPr algn="ctr"/>
                      <a:r>
                        <a:rPr lang="en-US" sz="1800" dirty="0">
                          <a:solidFill>
                            <a:schemeClr val="tx1"/>
                          </a:solidFill>
                          <a:latin typeface="Poppins" panose="00000500000000000000" pitchFamily="2" charset="0"/>
                          <a:cs typeface="Poppins" panose="00000500000000000000" pitchFamily="2" charset="0"/>
                        </a:rPr>
                        <a:t>List of </a:t>
                      </a:r>
                      <a:r>
                        <a:rPr lang="en-US" sz="1800" b="1" dirty="0">
                          <a:solidFill>
                            <a:schemeClr val="tx1"/>
                          </a:solidFill>
                          <a:latin typeface="Poppins" panose="00000500000000000000" pitchFamily="2" charset="0"/>
                          <a:cs typeface="Poppins" panose="00000500000000000000" pitchFamily="2" charset="0"/>
                        </a:rPr>
                        <a:t>customer problems</a:t>
                      </a:r>
                      <a:r>
                        <a:rPr lang="en-US" sz="1800" b="0" dirty="0">
                          <a:solidFill>
                            <a:schemeClr val="tx1"/>
                          </a:solidFill>
                          <a:latin typeface="Poppins" panose="00000500000000000000" pitchFamily="2" charset="0"/>
                          <a:cs typeface="Poppins" panose="00000500000000000000" pitchFamily="2" charset="0"/>
                        </a:rPr>
                        <a:t> – things that stand in the way of your customers’ goals</a:t>
                      </a:r>
                      <a:endParaRPr lang="en-US" sz="1800" dirty="0">
                        <a:solidFill>
                          <a:schemeClr val="tx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i="1" dirty="0">
                          <a:solidFill>
                            <a:schemeClr val="tx1"/>
                          </a:solidFill>
                          <a:latin typeface="Poppins" panose="00000500000000000000" pitchFamily="2" charset="0"/>
                          <a:cs typeface="Poppins" panose="00000500000000000000" pitchFamily="2" charset="0"/>
                        </a:rPr>
                        <a:t>I am spending too much money buying X</a:t>
                      </a:r>
                    </a:p>
                    <a:p>
                      <a:pPr algn="ctr"/>
                      <a:endParaRPr lang="en-US" sz="1800" i="1" dirty="0">
                        <a:solidFill>
                          <a:schemeClr val="tx1"/>
                        </a:solidFill>
                        <a:latin typeface="Poppins" panose="00000500000000000000" pitchFamily="2" charset="0"/>
                        <a:cs typeface="Poppins" panose="00000500000000000000" pitchFamily="2" charset="0"/>
                      </a:endParaRPr>
                    </a:p>
                    <a:p>
                      <a:pPr algn="ctr"/>
                      <a:r>
                        <a:rPr lang="en-US" sz="1800" i="1" dirty="0">
                          <a:solidFill>
                            <a:schemeClr val="tx1"/>
                          </a:solidFill>
                          <a:latin typeface="Poppins" panose="00000500000000000000" pitchFamily="2" charset="0"/>
                          <a:cs typeface="Poppins" panose="00000500000000000000" pitchFamily="2" charset="0"/>
                        </a:rPr>
                        <a:t>I have difficulty finding Y</a:t>
                      </a:r>
                    </a:p>
                    <a:p>
                      <a:pPr algn="ctr"/>
                      <a:endParaRPr lang="en-US" sz="1800" i="1" dirty="0">
                        <a:solidFill>
                          <a:schemeClr val="tx1"/>
                        </a:solidFill>
                        <a:latin typeface="Poppins" panose="00000500000000000000" pitchFamily="2" charset="0"/>
                        <a:cs typeface="Poppins" panose="00000500000000000000" pitchFamily="2" charset="0"/>
                      </a:endParaRPr>
                    </a:p>
                    <a:p>
                      <a:pPr algn="ctr"/>
                      <a:r>
                        <a:rPr lang="en-US" sz="1800" i="1" dirty="0">
                          <a:solidFill>
                            <a:schemeClr val="tx1"/>
                          </a:solidFill>
                          <a:latin typeface="Poppins" panose="00000500000000000000" pitchFamily="2" charset="0"/>
                          <a:cs typeface="Poppins" panose="00000500000000000000" pitchFamily="2" charset="0"/>
                        </a:rPr>
                        <a:t>I am not able to Z when</a:t>
                      </a:r>
                    </a:p>
                    <a:p>
                      <a:pPr algn="ctr"/>
                      <a:r>
                        <a:rPr lang="en-US" sz="1800" i="1" dirty="0">
                          <a:solidFill>
                            <a:schemeClr val="tx1"/>
                          </a:solidFill>
                          <a:latin typeface="Poppins" panose="00000500000000000000" pitchFamily="2" charset="0"/>
                          <a:cs typeface="Poppins" panose="00000500000000000000" pitchFamily="2" charset="0"/>
                        </a:rPr>
                        <a:t> I am at home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8192539"/>
                  </a:ext>
                </a:extLst>
              </a:tr>
            </a:tbl>
          </a:graphicData>
        </a:graphic>
      </p:graphicFrame>
    </p:spTree>
    <p:extLst>
      <p:ext uri="{BB962C8B-B14F-4D97-AF65-F5344CB8AC3E}">
        <p14:creationId xmlns:p14="http://schemas.microsoft.com/office/powerpoint/2010/main" val="2118955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7" name="TextBox 6">
            <a:extLst>
              <a:ext uri="{FF2B5EF4-FFF2-40B4-BE49-F238E27FC236}">
                <a16:creationId xmlns:a16="http://schemas.microsoft.com/office/drawing/2014/main" id="{CF0785AC-05A9-A948-E113-B019C90A0CA4}"/>
              </a:ext>
            </a:extLst>
          </p:cNvPr>
          <p:cNvSpPr txBox="1"/>
          <p:nvPr/>
        </p:nvSpPr>
        <p:spPr>
          <a:xfrm>
            <a:off x="938985" y="1225375"/>
            <a:ext cx="2962559" cy="4708981"/>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Demographics might not matter!</a:t>
            </a:r>
          </a:p>
          <a:p>
            <a:pPr algn="ctr"/>
            <a:r>
              <a:rPr lang="en-US" sz="2000" i="1" dirty="0">
                <a:latin typeface="Poppins" panose="00000500000000000000" pitchFamily="2" charset="0"/>
                <a:cs typeface="Poppins" panose="00000500000000000000" pitchFamily="2" charset="0"/>
              </a:rPr>
              <a:t>A customer profile is NOT just a list of demographics (age, sex, income, etc.) – these factors might or might not be relevant and sometimes entrepreneurs waste a lot of time thinking about such factors when they don’t matter</a:t>
            </a:r>
          </a:p>
        </p:txBody>
      </p:sp>
      <p:sp>
        <p:nvSpPr>
          <p:cNvPr id="5" name="TextBox 4">
            <a:extLst>
              <a:ext uri="{FF2B5EF4-FFF2-40B4-BE49-F238E27FC236}">
                <a16:creationId xmlns:a16="http://schemas.microsoft.com/office/drawing/2014/main" id="{3F57D1E1-334B-5EC8-B81B-BE069C134C2B}"/>
              </a:ext>
            </a:extLst>
          </p:cNvPr>
          <p:cNvSpPr txBox="1"/>
          <p:nvPr/>
        </p:nvSpPr>
        <p:spPr>
          <a:xfrm>
            <a:off x="5065776" y="1379264"/>
            <a:ext cx="2819199" cy="4401205"/>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There might be more than one customer profile…</a:t>
            </a:r>
          </a:p>
          <a:p>
            <a:pPr algn="ctr"/>
            <a:r>
              <a:rPr lang="en-US" sz="2000" i="1" dirty="0">
                <a:latin typeface="Poppins" panose="00000500000000000000" pitchFamily="2" charset="0"/>
                <a:cs typeface="Poppins" panose="00000500000000000000" pitchFamily="2" charset="0"/>
              </a:rPr>
              <a:t>If different groups of people have meaningfully different goals and problems, there might be more than one customer profile; if so, you will need to develop unique value for each profile</a:t>
            </a:r>
          </a:p>
        </p:txBody>
      </p:sp>
    </p:spTree>
    <p:extLst>
      <p:ext uri="{BB962C8B-B14F-4D97-AF65-F5344CB8AC3E}">
        <p14:creationId xmlns:p14="http://schemas.microsoft.com/office/powerpoint/2010/main" val="1714234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628491" y="628889"/>
            <a:ext cx="77453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Customer profile examples</a:t>
            </a:r>
          </a:p>
        </p:txBody>
      </p:sp>
      <p:pic>
        <p:nvPicPr>
          <p:cNvPr id="8" name="Picture 7">
            <a:extLst>
              <a:ext uri="{FF2B5EF4-FFF2-40B4-BE49-F238E27FC236}">
                <a16:creationId xmlns:a16="http://schemas.microsoft.com/office/drawing/2014/main" id="{337C1B95-3485-449C-BD3B-DFAEAF4ED68A}"/>
              </a:ext>
            </a:extLst>
          </p:cNvPr>
          <p:cNvPicPr>
            <a:picLocks noChangeAspect="1"/>
          </p:cNvPicPr>
          <p:nvPr/>
        </p:nvPicPr>
        <p:blipFill>
          <a:blip r:embed="rId2"/>
          <a:stretch>
            <a:fillRect/>
          </a:stretch>
        </p:blipFill>
        <p:spPr>
          <a:xfrm>
            <a:off x="2847105" y="1331269"/>
            <a:ext cx="1165811" cy="1113136"/>
          </a:xfrm>
          <a:prstGeom prst="rect">
            <a:avLst/>
          </a:prstGeom>
        </p:spPr>
      </p:pic>
      <p:pic>
        <p:nvPicPr>
          <p:cNvPr id="9" name="Picture 8">
            <a:extLst>
              <a:ext uri="{FF2B5EF4-FFF2-40B4-BE49-F238E27FC236}">
                <a16:creationId xmlns:a16="http://schemas.microsoft.com/office/drawing/2014/main" id="{9964CC7F-CB9D-EE26-FBB1-656FFFD1CBF4}"/>
              </a:ext>
            </a:extLst>
          </p:cNvPr>
          <p:cNvPicPr>
            <a:picLocks noChangeAspect="1"/>
          </p:cNvPicPr>
          <p:nvPr/>
        </p:nvPicPr>
        <p:blipFill rotWithShape="1">
          <a:blip r:embed="rId3"/>
          <a:srcRect b="4518"/>
          <a:stretch/>
        </p:blipFill>
        <p:spPr>
          <a:xfrm>
            <a:off x="6564084" y="1382942"/>
            <a:ext cx="1165811" cy="1113136"/>
          </a:xfrm>
          <a:prstGeom prst="rect">
            <a:avLst/>
          </a:prstGeom>
        </p:spPr>
      </p:pic>
      <p:sp>
        <p:nvSpPr>
          <p:cNvPr id="15" name="TextBox 14">
            <a:extLst>
              <a:ext uri="{FF2B5EF4-FFF2-40B4-BE49-F238E27FC236}">
                <a16:creationId xmlns:a16="http://schemas.microsoft.com/office/drawing/2014/main" id="{6C6BBAEE-3B0E-3ECB-F426-F06EB9279C61}"/>
              </a:ext>
            </a:extLst>
          </p:cNvPr>
          <p:cNvSpPr txBox="1"/>
          <p:nvPr/>
        </p:nvSpPr>
        <p:spPr>
          <a:xfrm>
            <a:off x="1311405" y="1454381"/>
            <a:ext cx="1597745" cy="830997"/>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Company type: </a:t>
            </a:r>
            <a:endParaRPr lang="en-US" sz="1600" u="sng" dirty="0">
              <a:latin typeface="Poppins" panose="00000500000000000000" pitchFamily="2" charset="0"/>
              <a:cs typeface="Poppins" panose="00000500000000000000" pitchFamily="2" charset="0"/>
            </a:endParaRPr>
          </a:p>
          <a:p>
            <a:pPr algn="ctr"/>
            <a:r>
              <a:rPr lang="en-US" sz="1600" u="sng" dirty="0">
                <a:latin typeface="Poppins" panose="00000500000000000000" pitchFamily="2" charset="0"/>
                <a:cs typeface="Poppins" panose="00000500000000000000" pitchFamily="2" charset="0"/>
              </a:rPr>
              <a:t>Restaurant</a:t>
            </a:r>
          </a:p>
        </p:txBody>
      </p:sp>
      <p:sp>
        <p:nvSpPr>
          <p:cNvPr id="16" name="TextBox 15">
            <a:extLst>
              <a:ext uri="{FF2B5EF4-FFF2-40B4-BE49-F238E27FC236}">
                <a16:creationId xmlns:a16="http://schemas.microsoft.com/office/drawing/2014/main" id="{4748C3F8-5702-9FA5-4FE0-D82003F8EEDB}"/>
              </a:ext>
            </a:extLst>
          </p:cNvPr>
          <p:cNvSpPr txBox="1"/>
          <p:nvPr/>
        </p:nvSpPr>
        <p:spPr>
          <a:xfrm>
            <a:off x="5040860" y="1212169"/>
            <a:ext cx="1576169" cy="1323439"/>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Company type:</a:t>
            </a:r>
          </a:p>
          <a:p>
            <a:pPr algn="ctr"/>
            <a:r>
              <a:rPr lang="en-US" sz="1600" u="sng" dirty="0">
                <a:latin typeface="Poppins" panose="00000500000000000000" pitchFamily="2" charset="0"/>
                <a:cs typeface="Poppins" panose="00000500000000000000" pitchFamily="2" charset="0"/>
              </a:rPr>
              <a:t>Marketing firm for small businesses</a:t>
            </a:r>
          </a:p>
        </p:txBody>
      </p:sp>
      <p:graphicFrame>
        <p:nvGraphicFramePr>
          <p:cNvPr id="21" name="Table 20">
            <a:extLst>
              <a:ext uri="{FF2B5EF4-FFF2-40B4-BE49-F238E27FC236}">
                <a16:creationId xmlns:a16="http://schemas.microsoft.com/office/drawing/2014/main" id="{452B154F-B73F-18B4-254A-8E680E59A5F7}"/>
              </a:ext>
            </a:extLst>
          </p:cNvPr>
          <p:cNvGraphicFramePr>
            <a:graphicFrameLocks noGrp="1"/>
          </p:cNvGraphicFramePr>
          <p:nvPr>
            <p:extLst>
              <p:ext uri="{D42A27DB-BD31-4B8C-83A1-F6EECF244321}">
                <p14:modId xmlns:p14="http://schemas.microsoft.com/office/powerpoint/2010/main" val="2331648822"/>
              </p:ext>
            </p:extLst>
          </p:nvPr>
        </p:nvGraphicFramePr>
        <p:xfrm>
          <a:off x="1311405" y="3104769"/>
          <a:ext cx="2630678" cy="3535680"/>
        </p:xfrm>
        <a:graphic>
          <a:graphicData uri="http://schemas.openxmlformats.org/drawingml/2006/table">
            <a:tbl>
              <a:tblPr firstRow="1" bandRow="1">
                <a:tableStyleId>{5C22544A-7EE6-4342-B048-85BDC9FD1C3A}</a:tableStyleId>
              </a:tblPr>
              <a:tblGrid>
                <a:gridCol w="2630678">
                  <a:extLst>
                    <a:ext uri="{9D8B030D-6E8A-4147-A177-3AD203B41FA5}">
                      <a16:colId xmlns:a16="http://schemas.microsoft.com/office/drawing/2014/main" val="3220901358"/>
                    </a:ext>
                  </a:extLst>
                </a:gridCol>
              </a:tblGrid>
              <a:tr h="0">
                <a:tc>
                  <a:txBody>
                    <a:bodyPr/>
                    <a:lstStyle/>
                    <a:p>
                      <a:pPr algn="ctr"/>
                      <a:r>
                        <a:rPr lang="en-US" sz="1600" b="0" i="1" dirty="0">
                          <a:solidFill>
                            <a:schemeClr val="tx1"/>
                          </a:solidFill>
                        </a:rPr>
                        <a:t>Customer 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451473"/>
                  </a:ext>
                </a:extLst>
              </a:tr>
              <a:tr h="581238">
                <a:tc>
                  <a:txBody>
                    <a:bodyPr/>
                    <a:lstStyle/>
                    <a:p>
                      <a:pPr algn="ctr"/>
                      <a:r>
                        <a:rPr lang="en-US" sz="1600" dirty="0">
                          <a:solidFill>
                            <a:schemeClr val="tx1"/>
                          </a:solidFill>
                        </a:rPr>
                        <a:t>- Get a quick meal during lunchtime</a:t>
                      </a:r>
                    </a:p>
                    <a:p>
                      <a:pPr algn="ctr"/>
                      <a:r>
                        <a:rPr lang="en-US" sz="1600" dirty="0">
                          <a:solidFill>
                            <a:schemeClr val="tx1"/>
                          </a:solidFill>
                        </a:rPr>
                        <a:t>- Eat healthy</a:t>
                      </a:r>
                    </a:p>
                    <a:p>
                      <a:pPr algn="ctr"/>
                      <a:r>
                        <a:rPr lang="en-US" sz="1600" dirty="0">
                          <a:solidFill>
                            <a:schemeClr val="tx1"/>
                          </a:solidFill>
                        </a:rPr>
                        <a:t>- Explore new and different types of cuisine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r h="0">
                <a:tc>
                  <a:txBody>
                    <a:bodyPr/>
                    <a:lstStyle/>
                    <a:p>
                      <a:pPr algn="ctr"/>
                      <a:r>
                        <a:rPr lang="en-US" sz="1600" i="1" dirty="0">
                          <a:solidFill>
                            <a:schemeClr val="tx1"/>
                          </a:solidFill>
                        </a:rPr>
                        <a:t>Customer problems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8430116"/>
                  </a:ext>
                </a:extLst>
              </a:tr>
              <a:tr h="581238">
                <a:tc>
                  <a:txBody>
                    <a:bodyPr/>
                    <a:lstStyle/>
                    <a:p>
                      <a:pPr algn="ctr"/>
                      <a:r>
                        <a:rPr lang="en-US" sz="1600" dirty="0">
                          <a:solidFill>
                            <a:schemeClr val="tx1"/>
                          </a:solidFill>
                        </a:rPr>
                        <a:t>- Fast food is quick  but not healthy</a:t>
                      </a:r>
                    </a:p>
                    <a:p>
                      <a:pPr algn="ctr"/>
                      <a:r>
                        <a:rPr lang="en-US" sz="1600" dirty="0">
                          <a:solidFill>
                            <a:schemeClr val="tx1"/>
                          </a:solidFill>
                        </a:rPr>
                        <a:t>- Sit-down restaurants in the area are slow</a:t>
                      </a:r>
                    </a:p>
                    <a:p>
                      <a:pPr algn="ctr"/>
                      <a:r>
                        <a:rPr lang="en-US" sz="1600" dirty="0">
                          <a:solidFill>
                            <a:schemeClr val="tx1"/>
                          </a:solidFill>
                        </a:rPr>
                        <a:t>- Getting food delivered is expensive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481692"/>
                  </a:ext>
                </a:extLst>
              </a:tr>
            </a:tbl>
          </a:graphicData>
        </a:graphic>
      </p:graphicFrame>
      <p:graphicFrame>
        <p:nvGraphicFramePr>
          <p:cNvPr id="24" name="Table 23">
            <a:extLst>
              <a:ext uri="{FF2B5EF4-FFF2-40B4-BE49-F238E27FC236}">
                <a16:creationId xmlns:a16="http://schemas.microsoft.com/office/drawing/2014/main" id="{39A85DFD-307E-AB75-7AEC-B7AB4CDD9302}"/>
              </a:ext>
            </a:extLst>
          </p:cNvPr>
          <p:cNvGraphicFramePr>
            <a:graphicFrameLocks noGrp="1"/>
          </p:cNvGraphicFramePr>
          <p:nvPr>
            <p:extLst>
              <p:ext uri="{D42A27DB-BD31-4B8C-83A1-F6EECF244321}">
                <p14:modId xmlns:p14="http://schemas.microsoft.com/office/powerpoint/2010/main" val="2576769795"/>
              </p:ext>
            </p:extLst>
          </p:nvPr>
        </p:nvGraphicFramePr>
        <p:xfrm>
          <a:off x="5013042" y="3104769"/>
          <a:ext cx="2630678" cy="3535680"/>
        </p:xfrm>
        <a:graphic>
          <a:graphicData uri="http://schemas.openxmlformats.org/drawingml/2006/table">
            <a:tbl>
              <a:tblPr firstRow="1" bandRow="1">
                <a:tableStyleId>{5C22544A-7EE6-4342-B048-85BDC9FD1C3A}</a:tableStyleId>
              </a:tblPr>
              <a:tblGrid>
                <a:gridCol w="2630678">
                  <a:extLst>
                    <a:ext uri="{9D8B030D-6E8A-4147-A177-3AD203B41FA5}">
                      <a16:colId xmlns:a16="http://schemas.microsoft.com/office/drawing/2014/main" val="3220901358"/>
                    </a:ext>
                  </a:extLst>
                </a:gridCol>
              </a:tblGrid>
              <a:tr h="0">
                <a:tc>
                  <a:txBody>
                    <a:bodyPr/>
                    <a:lstStyle/>
                    <a:p>
                      <a:pPr algn="ctr"/>
                      <a:r>
                        <a:rPr lang="en-US" sz="1600" b="0" i="1" dirty="0">
                          <a:solidFill>
                            <a:schemeClr val="tx1"/>
                          </a:solidFill>
                        </a:rPr>
                        <a:t>Customer 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451473"/>
                  </a:ext>
                </a:extLst>
              </a:tr>
              <a:tr h="581238">
                <a:tc>
                  <a:txBody>
                    <a:bodyPr/>
                    <a:lstStyle/>
                    <a:p>
                      <a:pPr marL="285750" indent="-285750" algn="ctr">
                        <a:buFontTx/>
                        <a:buChar char="-"/>
                      </a:pPr>
                      <a:r>
                        <a:rPr lang="en-US" sz="1600" dirty="0">
                          <a:solidFill>
                            <a:schemeClr val="tx1"/>
                          </a:solidFill>
                        </a:rPr>
                        <a:t>Connect with Gen Z</a:t>
                      </a:r>
                    </a:p>
                    <a:p>
                      <a:pPr marL="285750" indent="-285750" algn="ctr">
                        <a:buFontTx/>
                        <a:buChar char="-"/>
                      </a:pPr>
                      <a:r>
                        <a:rPr lang="en-US" sz="1600" dirty="0">
                          <a:solidFill>
                            <a:schemeClr val="tx1"/>
                          </a:solidFill>
                        </a:rPr>
                        <a:t>Build a presence on social media</a:t>
                      </a:r>
                    </a:p>
                    <a:p>
                      <a:pPr marL="285750" indent="-285750" algn="ctr">
                        <a:buFontTx/>
                        <a:buChar char="-"/>
                      </a:pPr>
                      <a:r>
                        <a:rPr lang="en-US" sz="1600" dirty="0">
                          <a:solidFill>
                            <a:schemeClr val="tx1"/>
                          </a:solidFill>
                        </a:rPr>
                        <a:t>Reduce ad spending by 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r h="0">
                <a:tc>
                  <a:txBody>
                    <a:bodyPr/>
                    <a:lstStyle/>
                    <a:p>
                      <a:pPr algn="ctr"/>
                      <a:r>
                        <a:rPr lang="en-US" sz="1600" i="1" dirty="0">
                          <a:solidFill>
                            <a:schemeClr val="tx1"/>
                          </a:solidFill>
                        </a:rPr>
                        <a:t>Customer problems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8430116"/>
                  </a:ext>
                </a:extLst>
              </a:tr>
              <a:tr h="581238">
                <a:tc>
                  <a:txBody>
                    <a:bodyPr/>
                    <a:lstStyle/>
                    <a:p>
                      <a:pPr marL="285750" indent="-285750" algn="ctr">
                        <a:buFontTx/>
                        <a:buChar char="-"/>
                      </a:pPr>
                      <a:r>
                        <a:rPr lang="en-US" sz="1600" dirty="0">
                          <a:solidFill>
                            <a:schemeClr val="tx1"/>
                          </a:solidFill>
                        </a:rPr>
                        <a:t>Lack of familiarity with what Gen Z wants</a:t>
                      </a:r>
                    </a:p>
                    <a:p>
                      <a:pPr marL="285750" indent="-285750" algn="ctr">
                        <a:buFontTx/>
                        <a:buChar char="-"/>
                      </a:pPr>
                      <a:r>
                        <a:rPr lang="en-US" sz="1600" dirty="0">
                          <a:solidFill>
                            <a:schemeClr val="tx1"/>
                          </a:solidFill>
                        </a:rPr>
                        <a:t>No social media skills</a:t>
                      </a:r>
                    </a:p>
                    <a:p>
                      <a:pPr marL="285750" indent="-285750" algn="ctr">
                        <a:buFontTx/>
                        <a:buChar char="-"/>
                      </a:pPr>
                      <a:r>
                        <a:rPr lang="en-US" sz="1600" dirty="0">
                          <a:solidFill>
                            <a:schemeClr val="tx1"/>
                          </a:solidFill>
                        </a:rPr>
                        <a:t>Little to no time to learn new skills or monitor social media accounts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481692"/>
                  </a:ext>
                </a:extLst>
              </a:tr>
            </a:tbl>
          </a:graphicData>
        </a:graphic>
      </p:graphicFrame>
      <p:sp>
        <p:nvSpPr>
          <p:cNvPr id="26" name="TextBox 25">
            <a:extLst>
              <a:ext uri="{FF2B5EF4-FFF2-40B4-BE49-F238E27FC236}">
                <a16:creationId xmlns:a16="http://schemas.microsoft.com/office/drawing/2014/main" id="{0B94CF33-29A6-281D-9314-70D54600B757}"/>
              </a:ext>
            </a:extLst>
          </p:cNvPr>
          <p:cNvSpPr txBox="1"/>
          <p:nvPr/>
        </p:nvSpPr>
        <p:spPr>
          <a:xfrm>
            <a:off x="1442666" y="2646567"/>
            <a:ext cx="2368156" cy="338554"/>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Customer profile</a:t>
            </a:r>
          </a:p>
        </p:txBody>
      </p:sp>
      <p:sp>
        <p:nvSpPr>
          <p:cNvPr id="27" name="TextBox 26">
            <a:extLst>
              <a:ext uri="{FF2B5EF4-FFF2-40B4-BE49-F238E27FC236}">
                <a16:creationId xmlns:a16="http://schemas.microsoft.com/office/drawing/2014/main" id="{32EA3779-EE0C-B052-8049-2EE263AF9239}"/>
              </a:ext>
            </a:extLst>
          </p:cNvPr>
          <p:cNvSpPr txBox="1"/>
          <p:nvPr/>
        </p:nvSpPr>
        <p:spPr>
          <a:xfrm>
            <a:off x="5131085" y="2650577"/>
            <a:ext cx="2368156" cy="338554"/>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Customer profile</a:t>
            </a:r>
          </a:p>
        </p:txBody>
      </p:sp>
    </p:spTree>
    <p:extLst>
      <p:ext uri="{BB962C8B-B14F-4D97-AF65-F5344CB8AC3E}">
        <p14:creationId xmlns:p14="http://schemas.microsoft.com/office/powerpoint/2010/main" val="4278064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297960" y="666562"/>
            <a:ext cx="5554200"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Step 1: </a:t>
            </a:r>
            <a:r>
              <a:rPr lang="en-US" sz="2400" dirty="0">
                <a:latin typeface="Poppins" panose="00000500000000000000" pitchFamily="2" charset="0"/>
                <a:cs typeface="Poppins" panose="00000500000000000000" pitchFamily="2" charset="0"/>
              </a:rPr>
              <a:t>Create a customer profile</a:t>
            </a:r>
            <a:endParaRPr lang="en-US" sz="2400" b="1" dirty="0">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033BA698-46AE-8D96-904C-E83987E779A0}"/>
              </a:ext>
            </a:extLst>
          </p:cNvPr>
          <p:cNvSpPr txBox="1"/>
          <p:nvPr/>
        </p:nvSpPr>
        <p:spPr>
          <a:xfrm>
            <a:off x="396240" y="1397395"/>
            <a:ext cx="8003422" cy="461665"/>
          </a:xfrm>
          <a:prstGeom prst="rect">
            <a:avLst/>
          </a:prstGeom>
          <a:noFill/>
        </p:spPr>
        <p:txBody>
          <a:bodyPr wrap="square" rtlCol="0">
            <a:spAutoFit/>
          </a:bodyPr>
          <a:lstStyle/>
          <a:p>
            <a:pPr algn="ctr"/>
            <a:r>
              <a:rPr lang="en-US" sz="2400" dirty="0">
                <a:latin typeface="Poppins" panose="00000500000000000000" pitchFamily="2" charset="0"/>
                <a:cs typeface="Poppins" panose="00000500000000000000" pitchFamily="2" charset="0"/>
              </a:rPr>
              <a:t>Customer profiles have three components/parts:</a:t>
            </a:r>
          </a:p>
        </p:txBody>
      </p:sp>
      <p:graphicFrame>
        <p:nvGraphicFramePr>
          <p:cNvPr id="17" name="Table 16">
            <a:extLst>
              <a:ext uri="{FF2B5EF4-FFF2-40B4-BE49-F238E27FC236}">
                <a16:creationId xmlns:a16="http://schemas.microsoft.com/office/drawing/2014/main" id="{C373C7D5-DDB2-5D34-C560-61FC80F47608}"/>
              </a:ext>
            </a:extLst>
          </p:cNvPr>
          <p:cNvGraphicFramePr>
            <a:graphicFrameLocks noGrp="1"/>
          </p:cNvGraphicFramePr>
          <p:nvPr/>
        </p:nvGraphicFramePr>
        <p:xfrm>
          <a:off x="297960" y="2086718"/>
          <a:ext cx="8480280" cy="4591940"/>
        </p:xfrm>
        <a:graphic>
          <a:graphicData uri="http://schemas.openxmlformats.org/drawingml/2006/table">
            <a:tbl>
              <a:tblPr firstRow="1" bandRow="1">
                <a:tableStyleId>{5C22544A-7EE6-4342-B048-85BDC9FD1C3A}</a:tableStyleId>
              </a:tblPr>
              <a:tblGrid>
                <a:gridCol w="4771880">
                  <a:extLst>
                    <a:ext uri="{9D8B030D-6E8A-4147-A177-3AD203B41FA5}">
                      <a16:colId xmlns:a16="http://schemas.microsoft.com/office/drawing/2014/main" val="3051550556"/>
                    </a:ext>
                  </a:extLst>
                </a:gridCol>
                <a:gridCol w="3708400">
                  <a:extLst>
                    <a:ext uri="{9D8B030D-6E8A-4147-A177-3AD203B41FA5}">
                      <a16:colId xmlns:a16="http://schemas.microsoft.com/office/drawing/2014/main" val="2544150452"/>
                    </a:ext>
                  </a:extLst>
                </a:gridCol>
              </a:tblGrid>
              <a:tr h="499227">
                <a:tc>
                  <a:txBody>
                    <a:bodyPr/>
                    <a:lstStyle/>
                    <a:p>
                      <a:pPr algn="ctr"/>
                      <a:r>
                        <a:rPr lang="en-US" dirty="0">
                          <a:solidFill>
                            <a:schemeClr val="tx1"/>
                          </a:solidFill>
                          <a:latin typeface="Poppins" panose="00000500000000000000" pitchFamily="2" charset="0"/>
                          <a:cs typeface="Poppins" panose="00000500000000000000" pitchFamily="2" charset="0"/>
                        </a:rPr>
                        <a:t>Customer profile component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Poppins" panose="00000500000000000000" pitchFamily="2" charset="0"/>
                          <a:cs typeface="Poppins" panose="00000500000000000000" pitchFamily="2" charset="0"/>
                        </a:rPr>
                        <a:t>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1212193"/>
                  </a:ext>
                </a:extLst>
              </a:tr>
              <a:tr h="1390575">
                <a:tc>
                  <a:txBody>
                    <a:bodyPr/>
                    <a:lstStyle/>
                    <a:p>
                      <a:pPr algn="ctr"/>
                      <a:r>
                        <a:rPr lang="en-US" sz="1600" dirty="0">
                          <a:solidFill>
                            <a:schemeClr val="tx1"/>
                          </a:solidFill>
                          <a:latin typeface="Poppins" panose="00000500000000000000" pitchFamily="2" charset="0"/>
                          <a:cs typeface="Poppins" panose="00000500000000000000" pitchFamily="2" charset="0"/>
                        </a:rPr>
                        <a:t>List of </a:t>
                      </a:r>
                      <a:r>
                        <a:rPr lang="en-US" sz="1600" b="1" dirty="0">
                          <a:solidFill>
                            <a:schemeClr val="tx1"/>
                          </a:solidFill>
                          <a:latin typeface="Poppins" panose="00000500000000000000" pitchFamily="2" charset="0"/>
                          <a:cs typeface="Poppins" panose="00000500000000000000" pitchFamily="2" charset="0"/>
                        </a:rPr>
                        <a:t>customer goals </a:t>
                      </a:r>
                      <a:r>
                        <a:rPr lang="en-US" sz="1600" dirty="0">
                          <a:solidFill>
                            <a:schemeClr val="tx1"/>
                          </a:solidFill>
                          <a:latin typeface="Poppins" panose="00000500000000000000" pitchFamily="2" charset="0"/>
                          <a:cs typeface="Poppins" panose="00000500000000000000" pitchFamily="2" charset="0"/>
                        </a:rPr>
                        <a:t>– things your customers want </a:t>
                      </a:r>
                    </a:p>
                    <a:p>
                      <a:pPr algn="ctr"/>
                      <a:r>
                        <a:rPr lang="en-US" sz="1600" dirty="0">
                          <a:solidFill>
                            <a:schemeClr val="tx1"/>
                          </a:solidFill>
                          <a:latin typeface="Poppins" panose="00000500000000000000" pitchFamily="2" charset="0"/>
                          <a:cs typeface="Poppins" panose="00000500000000000000" pitchFamily="2" charset="0"/>
                        </a:rPr>
                        <a:t>(both what they want to do and how they want to feel)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Poppins" panose="00000500000000000000" pitchFamily="2" charset="0"/>
                          <a:cs typeface="Poppins" panose="00000500000000000000" pitchFamily="2" charset="0"/>
                        </a:rPr>
                        <a:t>I want to be able to build X in just three hours</a:t>
                      </a:r>
                    </a:p>
                    <a:p>
                      <a:pPr algn="ctr"/>
                      <a:r>
                        <a:rPr lang="en-US" sz="1600" i="1" dirty="0">
                          <a:solidFill>
                            <a:schemeClr val="tx1"/>
                          </a:solidFill>
                          <a:latin typeface="Poppins" panose="00000500000000000000" pitchFamily="2" charset="0"/>
                          <a:cs typeface="Poppins" panose="00000500000000000000" pitchFamily="2" charset="0"/>
                        </a:rPr>
                        <a:t>I want to feel better about myself when doing 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8400540"/>
                  </a:ext>
                </a:extLst>
              </a:tr>
              <a:tr h="1311563">
                <a:tc>
                  <a:txBody>
                    <a:bodyPr/>
                    <a:lstStyle/>
                    <a:p>
                      <a:pPr algn="ctr"/>
                      <a:r>
                        <a:rPr lang="en-US" sz="1600" dirty="0">
                          <a:solidFill>
                            <a:schemeClr val="tx1"/>
                          </a:solidFill>
                          <a:latin typeface="Poppins" panose="00000500000000000000" pitchFamily="2" charset="0"/>
                          <a:cs typeface="Poppins" panose="00000500000000000000" pitchFamily="2" charset="0"/>
                        </a:rPr>
                        <a:t>List of </a:t>
                      </a:r>
                      <a:r>
                        <a:rPr lang="en-US" sz="1600" b="1" dirty="0">
                          <a:solidFill>
                            <a:schemeClr val="tx1"/>
                          </a:solidFill>
                          <a:latin typeface="Poppins" panose="00000500000000000000" pitchFamily="2" charset="0"/>
                          <a:cs typeface="Poppins" panose="00000500000000000000" pitchFamily="2" charset="0"/>
                        </a:rPr>
                        <a:t>customer problems</a:t>
                      </a:r>
                      <a:r>
                        <a:rPr lang="en-US" sz="1600" b="0" dirty="0">
                          <a:solidFill>
                            <a:schemeClr val="tx1"/>
                          </a:solidFill>
                          <a:latin typeface="Poppins" panose="00000500000000000000" pitchFamily="2" charset="0"/>
                          <a:cs typeface="Poppins" panose="00000500000000000000" pitchFamily="2" charset="0"/>
                        </a:rPr>
                        <a:t> – things that stand in the way of your customers’ goals</a:t>
                      </a:r>
                      <a:endParaRPr lang="en-US" sz="1600" dirty="0">
                        <a:solidFill>
                          <a:schemeClr val="tx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Poppins" panose="00000500000000000000" pitchFamily="2" charset="0"/>
                          <a:cs typeface="Poppins" panose="00000500000000000000" pitchFamily="2" charset="0"/>
                        </a:rPr>
                        <a:t>I am spending too much money buying X</a:t>
                      </a:r>
                    </a:p>
                    <a:p>
                      <a:pPr algn="ctr"/>
                      <a:r>
                        <a:rPr lang="en-US" sz="1600" i="1" dirty="0">
                          <a:solidFill>
                            <a:schemeClr val="tx1"/>
                          </a:solidFill>
                          <a:latin typeface="Poppins" panose="00000500000000000000" pitchFamily="2" charset="0"/>
                          <a:cs typeface="Poppins" panose="00000500000000000000" pitchFamily="2" charset="0"/>
                        </a:rPr>
                        <a:t>I have difficulty finding 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8192539"/>
                  </a:ext>
                </a:extLst>
              </a:tr>
              <a:tr h="1390575">
                <a:tc>
                  <a:txBody>
                    <a:bodyPr/>
                    <a:lstStyle/>
                    <a:p>
                      <a:pPr algn="ctr"/>
                      <a:r>
                        <a:rPr lang="en-US" sz="1600" dirty="0">
                          <a:solidFill>
                            <a:schemeClr val="tx1"/>
                          </a:solidFill>
                          <a:latin typeface="Poppins" panose="00000500000000000000" pitchFamily="2" charset="0"/>
                          <a:cs typeface="Poppins" panose="00000500000000000000" pitchFamily="2" charset="0"/>
                        </a:rPr>
                        <a:t>List of </a:t>
                      </a:r>
                      <a:r>
                        <a:rPr lang="en-US" sz="1600" b="1" dirty="0">
                          <a:solidFill>
                            <a:schemeClr val="tx1"/>
                          </a:solidFill>
                          <a:latin typeface="Poppins" panose="00000500000000000000" pitchFamily="2" charset="0"/>
                          <a:cs typeface="Poppins" panose="00000500000000000000" pitchFamily="2" charset="0"/>
                        </a:rPr>
                        <a:t>customer solutions</a:t>
                      </a:r>
                      <a:r>
                        <a:rPr lang="en-US" sz="1600" b="0" dirty="0">
                          <a:solidFill>
                            <a:schemeClr val="tx1"/>
                          </a:solidFill>
                          <a:latin typeface="Poppins" panose="00000500000000000000" pitchFamily="2" charset="0"/>
                          <a:cs typeface="Poppins" panose="00000500000000000000" pitchFamily="2" charset="0"/>
                        </a:rPr>
                        <a:t> – the things a customer has, and ways that a customer already is, solving their problems </a:t>
                      </a:r>
                    </a:p>
                    <a:p>
                      <a:pPr algn="ctr"/>
                      <a:r>
                        <a:rPr lang="en-US" sz="1600" b="0" dirty="0">
                          <a:solidFill>
                            <a:schemeClr val="tx1"/>
                          </a:solidFill>
                          <a:latin typeface="Poppins" panose="00000500000000000000" pitchFamily="2" charset="0"/>
                          <a:cs typeface="Poppins" panose="00000500000000000000" pitchFamily="2" charset="0"/>
                        </a:rPr>
                        <a:t>(these are likely not perfect)</a:t>
                      </a:r>
                      <a:endParaRPr lang="en-US" sz="1600" dirty="0">
                        <a:solidFill>
                          <a:schemeClr val="tx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Poppins" panose="00000500000000000000" pitchFamily="2" charset="0"/>
                          <a:cs typeface="Poppins" panose="00000500000000000000" pitchFamily="2" charset="0"/>
                        </a:rPr>
                        <a:t>I combine, X, Y, and Z – even though they are not meant to go together</a:t>
                      </a:r>
                    </a:p>
                    <a:p>
                      <a:pPr algn="ctr"/>
                      <a:r>
                        <a:rPr lang="en-US" sz="1600" i="1" dirty="0">
                          <a:solidFill>
                            <a:schemeClr val="tx1"/>
                          </a:solidFill>
                          <a:latin typeface="Poppins" panose="00000500000000000000" pitchFamily="2" charset="0"/>
                          <a:cs typeface="Poppins" panose="00000500000000000000" pitchFamily="2" charset="0"/>
                        </a:rPr>
                        <a:t>I go without doing X from time to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366916"/>
                  </a:ext>
                </a:extLst>
              </a:tr>
            </a:tbl>
          </a:graphicData>
        </a:graphic>
      </p:graphicFrame>
      <p:sp>
        <p:nvSpPr>
          <p:cNvPr id="2" name="Rectangle 1">
            <a:extLst>
              <a:ext uri="{FF2B5EF4-FFF2-40B4-BE49-F238E27FC236}">
                <a16:creationId xmlns:a16="http://schemas.microsoft.com/office/drawing/2014/main" id="{7493A973-7246-C6F2-7339-AC60DD336E67}"/>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B590CA0-182C-7F34-9FFE-A461B9617ABB}"/>
              </a:ext>
            </a:extLst>
          </p:cNvPr>
          <p:cNvSpPr/>
          <p:nvPr/>
        </p:nvSpPr>
        <p:spPr>
          <a:xfrm>
            <a:off x="702005" y="789006"/>
            <a:ext cx="7884211" cy="2426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65A7067-E168-A23A-351E-43F7D116368B}"/>
              </a:ext>
            </a:extLst>
          </p:cNvPr>
          <p:cNvSpPr txBox="1"/>
          <p:nvPr/>
        </p:nvSpPr>
        <p:spPr>
          <a:xfrm>
            <a:off x="780520" y="1035570"/>
            <a:ext cx="6424803" cy="2031325"/>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Don’t assume they want it</a:t>
            </a:r>
          </a:p>
          <a:p>
            <a:pPr algn="ctr"/>
            <a:r>
              <a:rPr lang="en-US" dirty="0">
                <a:latin typeface="Poppins" panose="00000500000000000000" pitchFamily="2" charset="0"/>
                <a:cs typeface="Poppins" panose="00000500000000000000" pitchFamily="2" charset="0"/>
              </a:rPr>
              <a:t>Entrepreneurs often assume that customers want their products/services, when in reality, they don’t like them enough to buy them; encourage the entrepreneur to be honest in their profile and if they don’t know their customers well, then have them go out and spend time learning more about them</a:t>
            </a:r>
          </a:p>
        </p:txBody>
      </p:sp>
      <p:sp>
        <p:nvSpPr>
          <p:cNvPr id="7" name="Rectangle 6">
            <a:extLst>
              <a:ext uri="{FF2B5EF4-FFF2-40B4-BE49-F238E27FC236}">
                <a16:creationId xmlns:a16="http://schemas.microsoft.com/office/drawing/2014/main" id="{983174F9-85E0-6366-20FD-0BFF9514505B}"/>
              </a:ext>
            </a:extLst>
          </p:cNvPr>
          <p:cNvSpPr/>
          <p:nvPr/>
        </p:nvSpPr>
        <p:spPr>
          <a:xfrm>
            <a:off x="702005" y="4196386"/>
            <a:ext cx="7884211" cy="2170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20A6D6D-6389-636B-04BB-33402F7CCC11}"/>
              </a:ext>
            </a:extLst>
          </p:cNvPr>
          <p:cNvSpPr txBox="1"/>
          <p:nvPr/>
        </p:nvSpPr>
        <p:spPr>
          <a:xfrm>
            <a:off x="2532888" y="4389659"/>
            <a:ext cx="5613306" cy="1754326"/>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Improve your profile!</a:t>
            </a:r>
          </a:p>
          <a:p>
            <a:pPr algn="ctr"/>
            <a:r>
              <a:rPr lang="en-US" dirty="0">
                <a:latin typeface="Poppins" panose="00000500000000000000" pitchFamily="2" charset="0"/>
                <a:cs typeface="Poppins" panose="00000500000000000000" pitchFamily="2" charset="0"/>
              </a:rPr>
              <a:t>It will likely be easy for entrepreneurs to come up with just a few basic goals and problems– challenge them to come up with several more with greater detail for a deeper understanding of their customers</a:t>
            </a:r>
          </a:p>
        </p:txBody>
      </p:sp>
      <p:pic>
        <p:nvPicPr>
          <p:cNvPr id="10" name="Picture 9" descr="A person standing on a wave&#10;&#10;Description automatically generated">
            <a:extLst>
              <a:ext uri="{FF2B5EF4-FFF2-40B4-BE49-F238E27FC236}">
                <a16:creationId xmlns:a16="http://schemas.microsoft.com/office/drawing/2014/main" id="{7258472C-264F-6B5F-C25E-C029F6849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843" y="4597215"/>
            <a:ext cx="1678045" cy="1249115"/>
          </a:xfrm>
          <a:prstGeom prst="rect">
            <a:avLst/>
          </a:prstGeom>
        </p:spPr>
      </p:pic>
      <p:pic>
        <p:nvPicPr>
          <p:cNvPr id="11" name="Picture 10" descr="A blue logo with a couple of people climbing a mountain&#10;&#10;Description automatically generated">
            <a:extLst>
              <a:ext uri="{FF2B5EF4-FFF2-40B4-BE49-F238E27FC236}">
                <a16:creationId xmlns:a16="http://schemas.microsoft.com/office/drawing/2014/main" id="{7E56EAAE-F7D5-961E-277D-52F021658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671" y="1397395"/>
            <a:ext cx="1574829" cy="1258754"/>
          </a:xfrm>
          <a:prstGeom prst="rect">
            <a:avLst/>
          </a:prstGeom>
        </p:spPr>
      </p:pic>
    </p:spTree>
    <p:extLst>
      <p:ext uri="{BB962C8B-B14F-4D97-AF65-F5344CB8AC3E}">
        <p14:creationId xmlns:p14="http://schemas.microsoft.com/office/powerpoint/2010/main" val="3545664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390749" y="764334"/>
            <a:ext cx="3766385" cy="830997"/>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Step 2: </a:t>
            </a:r>
            <a:r>
              <a:rPr lang="en-US" sz="2400" dirty="0">
                <a:latin typeface="Poppins" panose="00000500000000000000" pitchFamily="2" charset="0"/>
                <a:cs typeface="Poppins" panose="00000500000000000000" pitchFamily="2" charset="0"/>
              </a:rPr>
              <a:t>Create a value proposition statement</a:t>
            </a:r>
            <a:endParaRPr lang="en-US" sz="2400" b="1" dirty="0">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F6C5DE59-8CC4-797D-3DF7-9448724254D7}"/>
              </a:ext>
            </a:extLst>
          </p:cNvPr>
          <p:cNvSpPr txBox="1"/>
          <p:nvPr/>
        </p:nvSpPr>
        <p:spPr>
          <a:xfrm>
            <a:off x="297960" y="1966616"/>
            <a:ext cx="5217638" cy="1938992"/>
          </a:xfrm>
          <a:prstGeom prst="rect">
            <a:avLst/>
          </a:prstGeom>
          <a:noFill/>
        </p:spPr>
        <p:txBody>
          <a:bodyPr wrap="square" rtlCol="0">
            <a:spAutoFit/>
          </a:bodyPr>
          <a:lstStyle/>
          <a:p>
            <a:pPr algn="ctr"/>
            <a:r>
              <a:rPr lang="en-US" sz="2400" dirty="0">
                <a:latin typeface="Poppins" panose="00000500000000000000" pitchFamily="2" charset="0"/>
                <a:cs typeface="Poppins" panose="00000500000000000000" pitchFamily="2" charset="0"/>
              </a:rPr>
              <a:t>Value proposition statements are one-sentence descriptions of who a business is helping, how they are helping, and why this help is better than others</a:t>
            </a:r>
          </a:p>
        </p:txBody>
      </p:sp>
      <p:pic>
        <p:nvPicPr>
          <p:cNvPr id="8" name="Picture 7">
            <a:extLst>
              <a:ext uri="{FF2B5EF4-FFF2-40B4-BE49-F238E27FC236}">
                <a16:creationId xmlns:a16="http://schemas.microsoft.com/office/drawing/2014/main" id="{DA51A617-4388-2E99-094F-AAD231C9C74F}"/>
              </a:ext>
            </a:extLst>
          </p:cNvPr>
          <p:cNvPicPr>
            <a:picLocks noChangeAspect="1"/>
          </p:cNvPicPr>
          <p:nvPr/>
        </p:nvPicPr>
        <p:blipFill>
          <a:blip r:embed="rId2"/>
          <a:stretch>
            <a:fillRect/>
          </a:stretch>
        </p:blipFill>
        <p:spPr>
          <a:xfrm>
            <a:off x="6009640" y="743773"/>
            <a:ext cx="2915920" cy="2915920"/>
          </a:xfrm>
          <a:prstGeom prst="rect">
            <a:avLst/>
          </a:prstGeom>
        </p:spPr>
      </p:pic>
      <p:sp>
        <p:nvSpPr>
          <p:cNvPr id="9" name="TextBox 8">
            <a:extLst>
              <a:ext uri="{FF2B5EF4-FFF2-40B4-BE49-F238E27FC236}">
                <a16:creationId xmlns:a16="http://schemas.microsoft.com/office/drawing/2014/main" id="{CC3DEEC9-DAC9-8DAE-0238-4FDC9379F6EF}"/>
              </a:ext>
            </a:extLst>
          </p:cNvPr>
          <p:cNvSpPr txBox="1"/>
          <p:nvPr/>
        </p:nvSpPr>
        <p:spPr>
          <a:xfrm>
            <a:off x="7731760" y="2724953"/>
            <a:ext cx="1275080" cy="738664"/>
          </a:xfrm>
          <a:prstGeom prst="rect">
            <a:avLst/>
          </a:prstGeom>
          <a:noFill/>
        </p:spPr>
        <p:txBody>
          <a:bodyPr wrap="square" rtlCol="0">
            <a:spAutoFit/>
          </a:bodyPr>
          <a:lstStyle/>
          <a:p>
            <a:pPr algn="ctr"/>
            <a:r>
              <a:rPr lang="en-US" sz="1400" b="1" dirty="0"/>
              <a:t>Value</a:t>
            </a:r>
          </a:p>
          <a:p>
            <a:pPr algn="ctr"/>
            <a:r>
              <a:rPr lang="en-US" sz="1400" b="1" dirty="0"/>
              <a:t>proposition</a:t>
            </a:r>
          </a:p>
          <a:p>
            <a:pPr algn="ctr"/>
            <a:r>
              <a:rPr lang="en-US" sz="1400" b="1" dirty="0"/>
              <a:t>statement</a:t>
            </a:r>
          </a:p>
        </p:txBody>
      </p:sp>
      <p:sp>
        <p:nvSpPr>
          <p:cNvPr id="10" name="TextBox 9">
            <a:extLst>
              <a:ext uri="{FF2B5EF4-FFF2-40B4-BE49-F238E27FC236}">
                <a16:creationId xmlns:a16="http://schemas.microsoft.com/office/drawing/2014/main" id="{B50B4BDA-0BAC-5EB7-EEA3-0ABE85486FC3}"/>
              </a:ext>
            </a:extLst>
          </p:cNvPr>
          <p:cNvSpPr txBox="1"/>
          <p:nvPr/>
        </p:nvSpPr>
        <p:spPr>
          <a:xfrm>
            <a:off x="1162570" y="4294399"/>
            <a:ext cx="6569190" cy="1938992"/>
          </a:xfrm>
          <a:prstGeom prst="rect">
            <a:avLst/>
          </a:prstGeom>
          <a:noFill/>
        </p:spPr>
        <p:txBody>
          <a:bodyPr wrap="square" rtlCol="0">
            <a:spAutoFit/>
          </a:bodyPr>
          <a:lstStyle/>
          <a:p>
            <a:pPr algn="ctr"/>
            <a:r>
              <a:rPr lang="en-US" sz="2000" i="1" dirty="0">
                <a:latin typeface="Poppins" panose="00000500000000000000" pitchFamily="2" charset="0"/>
                <a:cs typeface="Poppins" panose="00000500000000000000" pitchFamily="2" charset="0"/>
              </a:rPr>
              <a:t>Value proposition statements allow an entrepreneur to quickly and clearly tell others what their business idea is – if this process is difficult for the entrepreneur, it often means they are themselves not certain about what their business does or will do</a:t>
            </a:r>
          </a:p>
        </p:txBody>
      </p:sp>
    </p:spTree>
    <p:extLst>
      <p:ext uri="{BB962C8B-B14F-4D97-AF65-F5344CB8AC3E}">
        <p14:creationId xmlns:p14="http://schemas.microsoft.com/office/powerpoint/2010/main" val="2609732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751344"/>
            <a:ext cx="8769573" cy="4062651"/>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Our approach</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Throughout the REACH Hub, we aim to ensure that resources SPEAK, that is, that they are:</a:t>
            </a: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Simple</a:t>
            </a:r>
            <a:r>
              <a:rPr lang="en-US" dirty="0">
                <a:latin typeface="Poppins" panose="00000500000000000000" pitchFamily="2" charset="0"/>
                <a:cs typeface="Poppins" panose="00000500000000000000" pitchFamily="2" charset="0"/>
              </a:rPr>
              <a:t> – clear and without unnecessarily complication</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Psychological</a:t>
            </a:r>
            <a:r>
              <a:rPr lang="en-US" dirty="0">
                <a:latin typeface="Poppins" panose="00000500000000000000" pitchFamily="2" charset="0"/>
                <a:cs typeface="Poppins" panose="00000500000000000000" pitchFamily="2" charset="0"/>
              </a:rPr>
              <a:t> – focused on helping entrepreneurs think effectively</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Empowering</a:t>
            </a:r>
            <a:r>
              <a:rPr lang="en-US" dirty="0">
                <a:latin typeface="Poppins" panose="00000500000000000000" pitchFamily="2" charset="0"/>
                <a:cs typeface="Poppins" panose="00000500000000000000" pitchFamily="2" charset="0"/>
              </a:rPr>
              <a:t> – centered on SEDI populations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Aligned</a:t>
            </a:r>
            <a:r>
              <a:rPr lang="en-US" dirty="0">
                <a:latin typeface="Poppins" panose="00000500000000000000" pitchFamily="2" charset="0"/>
                <a:cs typeface="Poppins" panose="00000500000000000000" pitchFamily="2" charset="0"/>
              </a:rPr>
              <a:t> – relevant to and linked with other approaches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Knowledge-based</a:t>
            </a:r>
            <a:r>
              <a:rPr lang="en-US" dirty="0">
                <a:latin typeface="Poppins" panose="00000500000000000000" pitchFamily="2" charset="0"/>
                <a:cs typeface="Poppins" panose="00000500000000000000" pitchFamily="2" charset="0"/>
              </a:rPr>
              <a:t> – built on research-based insights</a:t>
            </a:r>
          </a:p>
        </p:txBody>
      </p:sp>
      <p:sp>
        <p:nvSpPr>
          <p:cNvPr id="3" name="TextBox 2">
            <a:extLst>
              <a:ext uri="{FF2B5EF4-FFF2-40B4-BE49-F238E27FC236}">
                <a16:creationId xmlns:a16="http://schemas.microsoft.com/office/drawing/2014/main" id="{1211577D-59F1-32A0-BCF5-169272445B3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statements</a:t>
            </a:r>
          </a:p>
        </p:txBody>
      </p:sp>
    </p:spTree>
    <p:extLst>
      <p:ext uri="{BB962C8B-B14F-4D97-AF65-F5344CB8AC3E}">
        <p14:creationId xmlns:p14="http://schemas.microsoft.com/office/powerpoint/2010/main" val="123948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2084460" y="585178"/>
            <a:ext cx="4975080"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Follow the following format for a value proposition statement</a:t>
            </a:r>
          </a:p>
        </p:txBody>
      </p:sp>
      <p:graphicFrame>
        <p:nvGraphicFramePr>
          <p:cNvPr id="2" name="Table 1">
            <a:extLst>
              <a:ext uri="{FF2B5EF4-FFF2-40B4-BE49-F238E27FC236}">
                <a16:creationId xmlns:a16="http://schemas.microsoft.com/office/drawing/2014/main" id="{BEA1E414-D849-A5B3-ACF6-8F8A88DAB39D}"/>
              </a:ext>
            </a:extLst>
          </p:cNvPr>
          <p:cNvGraphicFramePr>
            <a:graphicFrameLocks noGrp="1"/>
          </p:cNvGraphicFramePr>
          <p:nvPr>
            <p:extLst>
              <p:ext uri="{D42A27DB-BD31-4B8C-83A1-F6EECF244321}">
                <p14:modId xmlns:p14="http://schemas.microsoft.com/office/powerpoint/2010/main" val="4286452970"/>
              </p:ext>
            </p:extLst>
          </p:nvPr>
        </p:nvGraphicFramePr>
        <p:xfrm>
          <a:off x="334866" y="1539688"/>
          <a:ext cx="8474268" cy="5136511"/>
        </p:xfrm>
        <a:graphic>
          <a:graphicData uri="http://schemas.openxmlformats.org/drawingml/2006/table">
            <a:tbl>
              <a:tblPr firstRow="1" bandRow="1">
                <a:tableStyleId>{5C22544A-7EE6-4342-B048-85BDC9FD1C3A}</a:tableStyleId>
              </a:tblPr>
              <a:tblGrid>
                <a:gridCol w="1338600">
                  <a:extLst>
                    <a:ext uri="{9D8B030D-6E8A-4147-A177-3AD203B41FA5}">
                      <a16:colId xmlns:a16="http://schemas.microsoft.com/office/drawing/2014/main" val="469761482"/>
                    </a:ext>
                  </a:extLst>
                </a:gridCol>
                <a:gridCol w="1905000">
                  <a:extLst>
                    <a:ext uri="{9D8B030D-6E8A-4147-A177-3AD203B41FA5}">
                      <a16:colId xmlns:a16="http://schemas.microsoft.com/office/drawing/2014/main" val="3773816096"/>
                    </a:ext>
                  </a:extLst>
                </a:gridCol>
                <a:gridCol w="2558174">
                  <a:extLst>
                    <a:ext uri="{9D8B030D-6E8A-4147-A177-3AD203B41FA5}">
                      <a16:colId xmlns:a16="http://schemas.microsoft.com/office/drawing/2014/main" val="3148605811"/>
                    </a:ext>
                  </a:extLst>
                </a:gridCol>
                <a:gridCol w="2672494">
                  <a:extLst>
                    <a:ext uri="{9D8B030D-6E8A-4147-A177-3AD203B41FA5}">
                      <a16:colId xmlns:a16="http://schemas.microsoft.com/office/drawing/2014/main" val="2820554015"/>
                    </a:ext>
                  </a:extLst>
                </a:gridCol>
              </a:tblGrid>
              <a:tr h="608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Key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Value proposition statement format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Example of a new type of Mexican restaurant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Example of a new type of business software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314628">
                <a:tc rowSpan="4">
                  <a:txBody>
                    <a:bodyPr/>
                    <a:lstStyle/>
                    <a:p>
                      <a:r>
                        <a:rPr lang="en-US" sz="1400" b="1" i="1" dirty="0">
                          <a:solidFill>
                            <a:schemeClr val="tx1"/>
                          </a:solidFill>
                          <a:latin typeface="Poppins" panose="00000500000000000000" pitchFamily="2" charset="0"/>
                          <a:cs typeface="Poppins" panose="00000500000000000000" pitchFamily="2" charset="0"/>
                        </a:rPr>
                        <a:t>Who you are helping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2">
                  <a:txBody>
                    <a:bodyPr/>
                    <a:lstStyle/>
                    <a:p>
                      <a:r>
                        <a:rPr lang="en-US" sz="1400" b="1" i="1" dirty="0">
                          <a:solidFill>
                            <a:schemeClr val="tx1"/>
                          </a:solidFill>
                          <a:latin typeface="Poppins" panose="00000500000000000000" pitchFamily="2" charset="0"/>
                          <a:cs typeface="Poppins" panose="00000500000000000000" pitchFamily="2" charset="0"/>
                        </a:rPr>
                        <a:t>We help…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endParaRPr lang="en-US" sz="1400" b="1" i="1" dirty="0">
                        <a:solidFill>
                          <a:schemeClr val="tx1"/>
                        </a:solidFill>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34505287"/>
                  </a:ext>
                </a:extLst>
              </a:tr>
              <a:tr h="755108">
                <a:tc vMerge="1">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solidFill>
                            <a:schemeClr val="tx1"/>
                          </a:solidFill>
                          <a:latin typeface="Poppins" panose="00000500000000000000" pitchFamily="2" charset="0"/>
                          <a:cs typeface="Poppins" panose="00000500000000000000" pitchFamily="2" charset="0"/>
                        </a:rPr>
                        <a:t>Brief description of customer and their 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solidFill>
                            <a:schemeClr val="tx1"/>
                          </a:solidFill>
                          <a:latin typeface="Poppins" panose="00000500000000000000" pitchFamily="2" charset="0"/>
                          <a:cs typeface="Poppins" panose="00000500000000000000" pitchFamily="2" charset="0"/>
                        </a:rPr>
                        <a:t>Those that love Mexican cuisine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solidFill>
                            <a:schemeClr val="tx1"/>
                          </a:solidFill>
                          <a:latin typeface="Poppins" panose="00000500000000000000" pitchFamily="2" charset="0"/>
                          <a:cs typeface="Poppins" panose="00000500000000000000" pitchFamily="2" charset="0"/>
                        </a:rPr>
                        <a:t>Small businesses owned by the Baby Boomer generation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630544"/>
                  </a:ext>
                </a:extLst>
              </a:tr>
              <a:tr h="314628">
                <a:tc vMerge="1">
                  <a:txBody>
                    <a:bodyPr/>
                    <a:lstStyle/>
                    <a:p>
                      <a:endParaRPr lang="en-US" b="1"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2">
                  <a:txBody>
                    <a:bodyPr/>
                    <a:lstStyle/>
                    <a:p>
                      <a:r>
                        <a:rPr lang="en-US" sz="1400" b="1" i="1" dirty="0">
                          <a:solidFill>
                            <a:schemeClr val="tx1"/>
                          </a:solidFill>
                          <a:latin typeface="Poppins" panose="00000500000000000000" pitchFamily="2" charset="0"/>
                          <a:cs typeface="Poppins" panose="00000500000000000000" pitchFamily="2" charset="0"/>
                        </a:rPr>
                        <a:t>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endParaRPr lang="en-US" sz="1400" b="1" i="1" dirty="0">
                        <a:solidFill>
                          <a:schemeClr val="tx1"/>
                        </a:solidFill>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83823155"/>
                  </a:ext>
                </a:extLst>
              </a:tr>
              <a:tr h="975348">
                <a:tc vMerge="1">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solidFill>
                            <a:schemeClr val="tx1"/>
                          </a:solidFill>
                          <a:latin typeface="Poppins" panose="00000500000000000000" pitchFamily="2" charset="0"/>
                          <a:cs typeface="Poppins" panose="00000500000000000000" pitchFamily="2" charset="0"/>
                        </a:rPr>
                        <a:t>Mention of customer goals and problems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solidFill>
                            <a:schemeClr val="tx1"/>
                          </a:solidFill>
                          <a:latin typeface="Poppins" panose="00000500000000000000" pitchFamily="2" charset="0"/>
                          <a:cs typeface="Poppins" panose="00000500000000000000" pitchFamily="2" charset="0"/>
                        </a:rPr>
                        <a:t>save money and eat healthy in an environment that makes them feel at home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solidFill>
                            <a:schemeClr val="tx1"/>
                          </a:solidFill>
                          <a:latin typeface="Poppins" panose="00000500000000000000" pitchFamily="2" charset="0"/>
                          <a:cs typeface="Poppins" panose="00000500000000000000" pitchFamily="2" charset="0"/>
                        </a:rPr>
                        <a:t>more effectively reach out to Gen Z customers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572838"/>
                  </a:ext>
                </a:extLst>
              </a:tr>
              <a:tr h="314628">
                <a:tc rowSpan="2">
                  <a:txBody>
                    <a:bodyPr/>
                    <a:lstStyle/>
                    <a:p>
                      <a:r>
                        <a:rPr lang="en-US" sz="1400" b="1" i="1" dirty="0">
                          <a:solidFill>
                            <a:schemeClr val="tx1"/>
                          </a:solidFill>
                          <a:latin typeface="Poppins" panose="00000500000000000000" pitchFamily="2" charset="0"/>
                          <a:cs typeface="Poppins" panose="00000500000000000000" pitchFamily="2" charset="0"/>
                        </a:rPr>
                        <a:t>How you are helping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2">
                  <a:txBody>
                    <a:bodyPr/>
                    <a:lstStyle/>
                    <a:p>
                      <a:r>
                        <a:rPr lang="en-US" sz="1400" b="1" i="1" dirty="0">
                          <a:solidFill>
                            <a:schemeClr val="tx1"/>
                          </a:solidFill>
                          <a:latin typeface="Poppins" panose="00000500000000000000" pitchFamily="2" charset="0"/>
                          <a:cs typeface="Poppins" panose="00000500000000000000" pitchFamily="2" charset="0"/>
                        </a:rPr>
                        <a:t>By…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endParaRPr lang="en-US" sz="1400" b="1" i="1" dirty="0">
                        <a:solidFill>
                          <a:schemeClr val="tx1"/>
                        </a:solidFill>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27998151"/>
                  </a:ext>
                </a:extLst>
              </a:tr>
              <a:tr h="608520">
                <a:tc vMerge="1">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solidFill>
                            <a:schemeClr val="tx1"/>
                          </a:solidFill>
                          <a:latin typeface="Poppins" panose="00000500000000000000" pitchFamily="2" charset="0"/>
                          <a:cs typeface="Poppins" panose="00000500000000000000" pitchFamily="2" charset="0"/>
                        </a:rPr>
                        <a:t>Way problem is solved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solidFill>
                            <a:schemeClr val="tx1"/>
                          </a:solidFill>
                          <a:latin typeface="Poppins" panose="00000500000000000000" pitchFamily="2" charset="0"/>
                          <a:cs typeface="Poppins" panose="00000500000000000000" pitchFamily="2" charset="0"/>
                        </a:rPr>
                        <a:t>creating a comfortable quick dining experience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Poppins" panose="00000500000000000000" pitchFamily="2" charset="0"/>
                          <a:cs typeface="Poppins" panose="00000500000000000000" pitchFamily="2" charset="0"/>
                        </a:rPr>
                        <a:t>providing user-friendly online software that develops marketing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8955236"/>
                  </a:ext>
                </a:extLst>
              </a:tr>
              <a:tr h="314628">
                <a:tc rowSpan="2">
                  <a:txBody>
                    <a:bodyPr/>
                    <a:lstStyle/>
                    <a:p>
                      <a:r>
                        <a:rPr lang="en-US" sz="1400" b="1" i="1" dirty="0">
                          <a:solidFill>
                            <a:schemeClr val="tx1"/>
                          </a:solidFill>
                          <a:latin typeface="Poppins" panose="00000500000000000000" pitchFamily="2" charset="0"/>
                          <a:cs typeface="Poppins" panose="00000500000000000000" pitchFamily="2" charset="0"/>
                        </a:rPr>
                        <a:t>Why you are better than 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2">
                  <a:txBody>
                    <a:bodyPr/>
                    <a:lstStyle/>
                    <a:p>
                      <a:r>
                        <a:rPr lang="en-US" sz="1400" b="1" i="1" dirty="0">
                          <a:solidFill>
                            <a:schemeClr val="tx1"/>
                          </a:solidFill>
                          <a:latin typeface="Poppins" panose="00000500000000000000" pitchFamily="2" charset="0"/>
                          <a:cs typeface="Poppins" panose="00000500000000000000" pitchFamily="2" charset="0"/>
                        </a:rPr>
                        <a:t>Better than…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endParaRPr lang="en-US" sz="1400" b="1" i="1" dirty="0">
                        <a:solidFill>
                          <a:schemeClr val="tx1"/>
                        </a:solidFill>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952176276"/>
                  </a:ext>
                </a:extLst>
              </a:tr>
              <a:tr h="807503">
                <a:tc vMerge="1">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solidFill>
                            <a:schemeClr val="tx1"/>
                          </a:solidFill>
                          <a:latin typeface="Poppins" panose="00000500000000000000" pitchFamily="2" charset="0"/>
                          <a:cs typeface="Poppins" panose="00000500000000000000" pitchFamily="2" charset="0"/>
                        </a:rPr>
                        <a:t>Key types of competitors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solidFill>
                            <a:schemeClr val="tx1"/>
                          </a:solidFill>
                          <a:latin typeface="Poppins" panose="00000500000000000000" pitchFamily="2" charset="0"/>
                          <a:cs typeface="Poppins" panose="00000500000000000000" pitchFamily="2" charset="0"/>
                        </a:rPr>
                        <a:t>fast food and more expensive sit-down restaurants in the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solidFill>
                            <a:schemeClr val="tx1"/>
                          </a:solidFill>
                          <a:latin typeface="Poppins" panose="00000500000000000000" pitchFamily="2" charset="0"/>
                          <a:cs typeface="Poppins" panose="00000500000000000000" pitchFamily="2" charset="0"/>
                        </a:rPr>
                        <a:t>expensive marketing agencies and online tutorials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321063"/>
                  </a:ext>
                </a:extLst>
              </a:tr>
            </a:tbl>
          </a:graphicData>
        </a:graphic>
      </p:graphicFrame>
    </p:spTree>
    <p:extLst>
      <p:ext uri="{BB962C8B-B14F-4D97-AF65-F5344CB8AC3E}">
        <p14:creationId xmlns:p14="http://schemas.microsoft.com/office/powerpoint/2010/main" val="718541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628491" y="628889"/>
            <a:ext cx="77453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Customer profile examples</a:t>
            </a:r>
          </a:p>
        </p:txBody>
      </p:sp>
      <p:pic>
        <p:nvPicPr>
          <p:cNvPr id="8" name="Picture 7">
            <a:extLst>
              <a:ext uri="{FF2B5EF4-FFF2-40B4-BE49-F238E27FC236}">
                <a16:creationId xmlns:a16="http://schemas.microsoft.com/office/drawing/2014/main" id="{337C1B95-3485-449C-BD3B-DFAEAF4ED68A}"/>
              </a:ext>
            </a:extLst>
          </p:cNvPr>
          <p:cNvPicPr>
            <a:picLocks noChangeAspect="1"/>
          </p:cNvPicPr>
          <p:nvPr/>
        </p:nvPicPr>
        <p:blipFill>
          <a:blip r:embed="rId2"/>
          <a:stretch>
            <a:fillRect/>
          </a:stretch>
        </p:blipFill>
        <p:spPr>
          <a:xfrm>
            <a:off x="2847105" y="1331269"/>
            <a:ext cx="1165811" cy="1113136"/>
          </a:xfrm>
          <a:prstGeom prst="rect">
            <a:avLst/>
          </a:prstGeom>
        </p:spPr>
      </p:pic>
      <p:pic>
        <p:nvPicPr>
          <p:cNvPr id="9" name="Picture 8">
            <a:extLst>
              <a:ext uri="{FF2B5EF4-FFF2-40B4-BE49-F238E27FC236}">
                <a16:creationId xmlns:a16="http://schemas.microsoft.com/office/drawing/2014/main" id="{9964CC7F-CB9D-EE26-FBB1-656FFFD1CBF4}"/>
              </a:ext>
            </a:extLst>
          </p:cNvPr>
          <p:cNvPicPr>
            <a:picLocks noChangeAspect="1"/>
          </p:cNvPicPr>
          <p:nvPr/>
        </p:nvPicPr>
        <p:blipFill rotWithShape="1">
          <a:blip r:embed="rId3"/>
          <a:srcRect b="4518"/>
          <a:stretch/>
        </p:blipFill>
        <p:spPr>
          <a:xfrm>
            <a:off x="6564084" y="1382942"/>
            <a:ext cx="1165811" cy="1113136"/>
          </a:xfrm>
          <a:prstGeom prst="rect">
            <a:avLst/>
          </a:prstGeom>
        </p:spPr>
      </p:pic>
      <p:sp>
        <p:nvSpPr>
          <p:cNvPr id="15" name="TextBox 14">
            <a:extLst>
              <a:ext uri="{FF2B5EF4-FFF2-40B4-BE49-F238E27FC236}">
                <a16:creationId xmlns:a16="http://schemas.microsoft.com/office/drawing/2014/main" id="{6C6BBAEE-3B0E-3ECB-F426-F06EB9279C61}"/>
              </a:ext>
            </a:extLst>
          </p:cNvPr>
          <p:cNvSpPr txBox="1"/>
          <p:nvPr/>
        </p:nvSpPr>
        <p:spPr>
          <a:xfrm>
            <a:off x="1311405" y="1454381"/>
            <a:ext cx="1597745" cy="830997"/>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Company type: </a:t>
            </a:r>
            <a:endParaRPr lang="en-US" sz="1600" u="sng" dirty="0">
              <a:latin typeface="Poppins" panose="00000500000000000000" pitchFamily="2" charset="0"/>
              <a:cs typeface="Poppins" panose="00000500000000000000" pitchFamily="2" charset="0"/>
            </a:endParaRPr>
          </a:p>
          <a:p>
            <a:pPr algn="ctr"/>
            <a:r>
              <a:rPr lang="en-US" sz="1600" u="sng" dirty="0">
                <a:latin typeface="Poppins" panose="00000500000000000000" pitchFamily="2" charset="0"/>
                <a:cs typeface="Poppins" panose="00000500000000000000" pitchFamily="2" charset="0"/>
              </a:rPr>
              <a:t>Restaurant</a:t>
            </a:r>
          </a:p>
        </p:txBody>
      </p:sp>
      <p:sp>
        <p:nvSpPr>
          <p:cNvPr id="16" name="TextBox 15">
            <a:extLst>
              <a:ext uri="{FF2B5EF4-FFF2-40B4-BE49-F238E27FC236}">
                <a16:creationId xmlns:a16="http://schemas.microsoft.com/office/drawing/2014/main" id="{4748C3F8-5702-9FA5-4FE0-D82003F8EEDB}"/>
              </a:ext>
            </a:extLst>
          </p:cNvPr>
          <p:cNvSpPr txBox="1"/>
          <p:nvPr/>
        </p:nvSpPr>
        <p:spPr>
          <a:xfrm>
            <a:off x="5040860" y="1212169"/>
            <a:ext cx="1576169" cy="1323439"/>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Company type:</a:t>
            </a:r>
          </a:p>
          <a:p>
            <a:pPr algn="ctr"/>
            <a:r>
              <a:rPr lang="en-US" sz="1600" u="sng" dirty="0">
                <a:latin typeface="Poppins" panose="00000500000000000000" pitchFamily="2" charset="0"/>
                <a:cs typeface="Poppins" panose="00000500000000000000" pitchFamily="2" charset="0"/>
              </a:rPr>
              <a:t>Marketing firm for small businesses</a:t>
            </a:r>
          </a:p>
        </p:txBody>
      </p:sp>
      <p:graphicFrame>
        <p:nvGraphicFramePr>
          <p:cNvPr id="21" name="Table 20">
            <a:extLst>
              <a:ext uri="{FF2B5EF4-FFF2-40B4-BE49-F238E27FC236}">
                <a16:creationId xmlns:a16="http://schemas.microsoft.com/office/drawing/2014/main" id="{452B154F-B73F-18B4-254A-8E680E59A5F7}"/>
              </a:ext>
            </a:extLst>
          </p:cNvPr>
          <p:cNvGraphicFramePr>
            <a:graphicFrameLocks noGrp="1"/>
          </p:cNvGraphicFramePr>
          <p:nvPr>
            <p:extLst>
              <p:ext uri="{D42A27DB-BD31-4B8C-83A1-F6EECF244321}">
                <p14:modId xmlns:p14="http://schemas.microsoft.com/office/powerpoint/2010/main" val="1466447817"/>
              </p:ext>
            </p:extLst>
          </p:nvPr>
        </p:nvGraphicFramePr>
        <p:xfrm>
          <a:off x="1321907" y="3411474"/>
          <a:ext cx="2630678" cy="3108960"/>
        </p:xfrm>
        <a:graphic>
          <a:graphicData uri="http://schemas.openxmlformats.org/drawingml/2006/table">
            <a:tbl>
              <a:tblPr firstRow="1" bandRow="1">
                <a:tableStyleId>{5C22544A-7EE6-4342-B048-85BDC9FD1C3A}</a:tableStyleId>
              </a:tblPr>
              <a:tblGrid>
                <a:gridCol w="2630678">
                  <a:extLst>
                    <a:ext uri="{9D8B030D-6E8A-4147-A177-3AD203B41FA5}">
                      <a16:colId xmlns:a16="http://schemas.microsoft.com/office/drawing/2014/main" val="3220901358"/>
                    </a:ext>
                  </a:extLst>
                </a:gridCol>
              </a:tblGrid>
              <a:tr h="1190451">
                <a:tc>
                  <a:txBody>
                    <a:bodyPr/>
                    <a:lstStyle/>
                    <a:p>
                      <a:pPr algn="ctr"/>
                      <a:r>
                        <a:rPr lang="en-US" sz="1800" b="0" dirty="0">
                          <a:solidFill>
                            <a:schemeClr val="tx1"/>
                          </a:solidFill>
                        </a:rPr>
                        <a:t>We help those that love Mexican cuisine to save money and eat healthy in an environment that makes them feel at home, by creating a comfortable dining experience better than fast food and more expensive sit-down restaurants in the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bl>
          </a:graphicData>
        </a:graphic>
      </p:graphicFrame>
      <p:sp>
        <p:nvSpPr>
          <p:cNvPr id="26" name="TextBox 25">
            <a:extLst>
              <a:ext uri="{FF2B5EF4-FFF2-40B4-BE49-F238E27FC236}">
                <a16:creationId xmlns:a16="http://schemas.microsoft.com/office/drawing/2014/main" id="{0B94CF33-29A6-281D-9314-70D54600B757}"/>
              </a:ext>
            </a:extLst>
          </p:cNvPr>
          <p:cNvSpPr txBox="1"/>
          <p:nvPr/>
        </p:nvSpPr>
        <p:spPr>
          <a:xfrm>
            <a:off x="1442666" y="2646567"/>
            <a:ext cx="2368156" cy="584775"/>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Value proposition statement</a:t>
            </a:r>
          </a:p>
        </p:txBody>
      </p:sp>
      <p:sp>
        <p:nvSpPr>
          <p:cNvPr id="2" name="TextBox 1">
            <a:extLst>
              <a:ext uri="{FF2B5EF4-FFF2-40B4-BE49-F238E27FC236}">
                <a16:creationId xmlns:a16="http://schemas.microsoft.com/office/drawing/2014/main" id="{B6FD7095-3090-E72C-DABC-C29BE752FB2F}"/>
              </a:ext>
            </a:extLst>
          </p:cNvPr>
          <p:cNvSpPr txBox="1"/>
          <p:nvPr/>
        </p:nvSpPr>
        <p:spPr>
          <a:xfrm>
            <a:off x="5153447" y="2646566"/>
            <a:ext cx="2368156" cy="584775"/>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Value proposition statement</a:t>
            </a:r>
          </a:p>
        </p:txBody>
      </p:sp>
      <p:graphicFrame>
        <p:nvGraphicFramePr>
          <p:cNvPr id="3" name="Table 2">
            <a:extLst>
              <a:ext uri="{FF2B5EF4-FFF2-40B4-BE49-F238E27FC236}">
                <a16:creationId xmlns:a16="http://schemas.microsoft.com/office/drawing/2014/main" id="{D8DAE914-CEB6-D4EE-F2A7-6FD91DEE0858}"/>
              </a:ext>
            </a:extLst>
          </p:cNvPr>
          <p:cNvGraphicFramePr>
            <a:graphicFrameLocks noGrp="1"/>
          </p:cNvGraphicFramePr>
          <p:nvPr>
            <p:extLst>
              <p:ext uri="{D42A27DB-BD31-4B8C-83A1-F6EECF244321}">
                <p14:modId xmlns:p14="http://schemas.microsoft.com/office/powerpoint/2010/main" val="274056423"/>
              </p:ext>
            </p:extLst>
          </p:nvPr>
        </p:nvGraphicFramePr>
        <p:xfrm>
          <a:off x="4912319" y="3411474"/>
          <a:ext cx="2850412" cy="3108960"/>
        </p:xfrm>
        <a:graphic>
          <a:graphicData uri="http://schemas.openxmlformats.org/drawingml/2006/table">
            <a:tbl>
              <a:tblPr firstRow="1" bandRow="1">
                <a:tableStyleId>{5C22544A-7EE6-4342-B048-85BDC9FD1C3A}</a:tableStyleId>
              </a:tblPr>
              <a:tblGrid>
                <a:gridCol w="2850412">
                  <a:extLst>
                    <a:ext uri="{9D8B030D-6E8A-4147-A177-3AD203B41FA5}">
                      <a16:colId xmlns:a16="http://schemas.microsoft.com/office/drawing/2014/main" val="3220901358"/>
                    </a:ext>
                  </a:extLst>
                </a:gridCol>
              </a:tblGrid>
              <a:tr h="1190451">
                <a:tc>
                  <a:txBody>
                    <a:bodyPr/>
                    <a:lstStyle/>
                    <a:p>
                      <a:pPr algn="ctr"/>
                      <a:r>
                        <a:rPr lang="en-US" sz="1800" b="0" dirty="0">
                          <a:solidFill>
                            <a:schemeClr val="tx1"/>
                          </a:solidFill>
                        </a:rPr>
                        <a:t>We help small businesses owned by the Baby Boomer generation to more effectively reach out to Gen Z customers, by delivering online software that develops marketing ideas better than expensive marketing agencies and online tutorials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bl>
          </a:graphicData>
        </a:graphic>
      </p:graphicFrame>
    </p:spTree>
    <p:extLst>
      <p:ext uri="{BB962C8B-B14F-4D97-AF65-F5344CB8AC3E}">
        <p14:creationId xmlns:p14="http://schemas.microsoft.com/office/powerpoint/2010/main" val="361965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628491" y="628889"/>
            <a:ext cx="77453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Customer profile examples</a:t>
            </a:r>
          </a:p>
        </p:txBody>
      </p:sp>
      <p:pic>
        <p:nvPicPr>
          <p:cNvPr id="8" name="Picture 7">
            <a:extLst>
              <a:ext uri="{FF2B5EF4-FFF2-40B4-BE49-F238E27FC236}">
                <a16:creationId xmlns:a16="http://schemas.microsoft.com/office/drawing/2014/main" id="{337C1B95-3485-449C-BD3B-DFAEAF4ED68A}"/>
              </a:ext>
            </a:extLst>
          </p:cNvPr>
          <p:cNvPicPr>
            <a:picLocks noChangeAspect="1"/>
          </p:cNvPicPr>
          <p:nvPr/>
        </p:nvPicPr>
        <p:blipFill>
          <a:blip r:embed="rId2"/>
          <a:stretch>
            <a:fillRect/>
          </a:stretch>
        </p:blipFill>
        <p:spPr>
          <a:xfrm>
            <a:off x="2847105" y="1331269"/>
            <a:ext cx="1165811" cy="1113136"/>
          </a:xfrm>
          <a:prstGeom prst="rect">
            <a:avLst/>
          </a:prstGeom>
        </p:spPr>
      </p:pic>
      <p:pic>
        <p:nvPicPr>
          <p:cNvPr id="9" name="Picture 8">
            <a:extLst>
              <a:ext uri="{FF2B5EF4-FFF2-40B4-BE49-F238E27FC236}">
                <a16:creationId xmlns:a16="http://schemas.microsoft.com/office/drawing/2014/main" id="{9964CC7F-CB9D-EE26-FBB1-656FFFD1CBF4}"/>
              </a:ext>
            </a:extLst>
          </p:cNvPr>
          <p:cNvPicPr>
            <a:picLocks noChangeAspect="1"/>
          </p:cNvPicPr>
          <p:nvPr/>
        </p:nvPicPr>
        <p:blipFill rotWithShape="1">
          <a:blip r:embed="rId3"/>
          <a:srcRect b="4518"/>
          <a:stretch/>
        </p:blipFill>
        <p:spPr>
          <a:xfrm>
            <a:off x="6564084" y="1382942"/>
            <a:ext cx="1165811" cy="1113136"/>
          </a:xfrm>
          <a:prstGeom prst="rect">
            <a:avLst/>
          </a:prstGeom>
        </p:spPr>
      </p:pic>
      <p:sp>
        <p:nvSpPr>
          <p:cNvPr id="15" name="TextBox 14">
            <a:extLst>
              <a:ext uri="{FF2B5EF4-FFF2-40B4-BE49-F238E27FC236}">
                <a16:creationId xmlns:a16="http://schemas.microsoft.com/office/drawing/2014/main" id="{6C6BBAEE-3B0E-3ECB-F426-F06EB9279C61}"/>
              </a:ext>
            </a:extLst>
          </p:cNvPr>
          <p:cNvSpPr txBox="1"/>
          <p:nvPr/>
        </p:nvSpPr>
        <p:spPr>
          <a:xfrm>
            <a:off x="1311405" y="1454381"/>
            <a:ext cx="1597745" cy="830997"/>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Company type: </a:t>
            </a:r>
            <a:endParaRPr lang="en-US" sz="1600" u="sng" dirty="0">
              <a:latin typeface="Poppins" panose="00000500000000000000" pitchFamily="2" charset="0"/>
              <a:cs typeface="Poppins" panose="00000500000000000000" pitchFamily="2" charset="0"/>
            </a:endParaRPr>
          </a:p>
          <a:p>
            <a:pPr algn="ctr"/>
            <a:r>
              <a:rPr lang="en-US" sz="1600" u="sng" dirty="0">
                <a:latin typeface="Poppins" panose="00000500000000000000" pitchFamily="2" charset="0"/>
                <a:cs typeface="Poppins" panose="00000500000000000000" pitchFamily="2" charset="0"/>
              </a:rPr>
              <a:t>Restaurant</a:t>
            </a:r>
          </a:p>
        </p:txBody>
      </p:sp>
      <p:sp>
        <p:nvSpPr>
          <p:cNvPr id="16" name="TextBox 15">
            <a:extLst>
              <a:ext uri="{FF2B5EF4-FFF2-40B4-BE49-F238E27FC236}">
                <a16:creationId xmlns:a16="http://schemas.microsoft.com/office/drawing/2014/main" id="{4748C3F8-5702-9FA5-4FE0-D82003F8EEDB}"/>
              </a:ext>
            </a:extLst>
          </p:cNvPr>
          <p:cNvSpPr txBox="1"/>
          <p:nvPr/>
        </p:nvSpPr>
        <p:spPr>
          <a:xfrm>
            <a:off x="5040860" y="1212169"/>
            <a:ext cx="1576169" cy="1323439"/>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Company type:</a:t>
            </a:r>
          </a:p>
          <a:p>
            <a:pPr algn="ctr"/>
            <a:r>
              <a:rPr lang="en-US" sz="1600" u="sng" dirty="0">
                <a:latin typeface="Poppins" panose="00000500000000000000" pitchFamily="2" charset="0"/>
                <a:cs typeface="Poppins" panose="00000500000000000000" pitchFamily="2" charset="0"/>
              </a:rPr>
              <a:t>Marketing firm for small businesses</a:t>
            </a:r>
          </a:p>
        </p:txBody>
      </p:sp>
      <p:graphicFrame>
        <p:nvGraphicFramePr>
          <p:cNvPr id="21" name="Table 20">
            <a:extLst>
              <a:ext uri="{FF2B5EF4-FFF2-40B4-BE49-F238E27FC236}">
                <a16:creationId xmlns:a16="http://schemas.microsoft.com/office/drawing/2014/main" id="{452B154F-B73F-18B4-254A-8E680E59A5F7}"/>
              </a:ext>
            </a:extLst>
          </p:cNvPr>
          <p:cNvGraphicFramePr>
            <a:graphicFrameLocks noGrp="1"/>
          </p:cNvGraphicFramePr>
          <p:nvPr/>
        </p:nvGraphicFramePr>
        <p:xfrm>
          <a:off x="1321907" y="3411474"/>
          <a:ext cx="2630678" cy="3108960"/>
        </p:xfrm>
        <a:graphic>
          <a:graphicData uri="http://schemas.openxmlformats.org/drawingml/2006/table">
            <a:tbl>
              <a:tblPr firstRow="1" bandRow="1">
                <a:tableStyleId>{5C22544A-7EE6-4342-B048-85BDC9FD1C3A}</a:tableStyleId>
              </a:tblPr>
              <a:tblGrid>
                <a:gridCol w="2630678">
                  <a:extLst>
                    <a:ext uri="{9D8B030D-6E8A-4147-A177-3AD203B41FA5}">
                      <a16:colId xmlns:a16="http://schemas.microsoft.com/office/drawing/2014/main" val="3220901358"/>
                    </a:ext>
                  </a:extLst>
                </a:gridCol>
              </a:tblGrid>
              <a:tr h="1190451">
                <a:tc>
                  <a:txBody>
                    <a:bodyPr/>
                    <a:lstStyle/>
                    <a:p>
                      <a:pPr algn="ctr"/>
                      <a:r>
                        <a:rPr lang="en-US" sz="1800" b="0" dirty="0">
                          <a:solidFill>
                            <a:schemeClr val="tx1"/>
                          </a:solidFill>
                        </a:rPr>
                        <a:t>We help those that love Mexican cuisine to save money and eat healthy in an environment that makes them feel at home, by creating a comfortable quick dining experience better than fast food and more expensive sit-down restaurants in the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bl>
          </a:graphicData>
        </a:graphic>
      </p:graphicFrame>
      <p:sp>
        <p:nvSpPr>
          <p:cNvPr id="26" name="TextBox 25">
            <a:extLst>
              <a:ext uri="{FF2B5EF4-FFF2-40B4-BE49-F238E27FC236}">
                <a16:creationId xmlns:a16="http://schemas.microsoft.com/office/drawing/2014/main" id="{0B94CF33-29A6-281D-9314-70D54600B757}"/>
              </a:ext>
            </a:extLst>
          </p:cNvPr>
          <p:cNvSpPr txBox="1"/>
          <p:nvPr/>
        </p:nvSpPr>
        <p:spPr>
          <a:xfrm>
            <a:off x="1442666" y="2646567"/>
            <a:ext cx="2368156" cy="584775"/>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Value proposition statement</a:t>
            </a:r>
          </a:p>
        </p:txBody>
      </p:sp>
      <p:sp>
        <p:nvSpPr>
          <p:cNvPr id="2" name="TextBox 1">
            <a:extLst>
              <a:ext uri="{FF2B5EF4-FFF2-40B4-BE49-F238E27FC236}">
                <a16:creationId xmlns:a16="http://schemas.microsoft.com/office/drawing/2014/main" id="{B6FD7095-3090-E72C-DABC-C29BE752FB2F}"/>
              </a:ext>
            </a:extLst>
          </p:cNvPr>
          <p:cNvSpPr txBox="1"/>
          <p:nvPr/>
        </p:nvSpPr>
        <p:spPr>
          <a:xfrm>
            <a:off x="5153447" y="2646566"/>
            <a:ext cx="2368156" cy="584775"/>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Value proposition statement</a:t>
            </a:r>
          </a:p>
        </p:txBody>
      </p:sp>
      <p:graphicFrame>
        <p:nvGraphicFramePr>
          <p:cNvPr id="3" name="Table 2">
            <a:extLst>
              <a:ext uri="{FF2B5EF4-FFF2-40B4-BE49-F238E27FC236}">
                <a16:creationId xmlns:a16="http://schemas.microsoft.com/office/drawing/2014/main" id="{D8DAE914-CEB6-D4EE-F2A7-6FD91DEE0858}"/>
              </a:ext>
            </a:extLst>
          </p:cNvPr>
          <p:cNvGraphicFramePr>
            <a:graphicFrameLocks noGrp="1"/>
          </p:cNvGraphicFramePr>
          <p:nvPr/>
        </p:nvGraphicFramePr>
        <p:xfrm>
          <a:off x="4912319" y="3411474"/>
          <a:ext cx="2850412" cy="3108960"/>
        </p:xfrm>
        <a:graphic>
          <a:graphicData uri="http://schemas.openxmlformats.org/drawingml/2006/table">
            <a:tbl>
              <a:tblPr firstRow="1" bandRow="1">
                <a:tableStyleId>{5C22544A-7EE6-4342-B048-85BDC9FD1C3A}</a:tableStyleId>
              </a:tblPr>
              <a:tblGrid>
                <a:gridCol w="2850412">
                  <a:extLst>
                    <a:ext uri="{9D8B030D-6E8A-4147-A177-3AD203B41FA5}">
                      <a16:colId xmlns:a16="http://schemas.microsoft.com/office/drawing/2014/main" val="3220901358"/>
                    </a:ext>
                  </a:extLst>
                </a:gridCol>
              </a:tblGrid>
              <a:tr h="1190451">
                <a:tc>
                  <a:txBody>
                    <a:bodyPr/>
                    <a:lstStyle/>
                    <a:p>
                      <a:pPr algn="ctr"/>
                      <a:r>
                        <a:rPr lang="en-US" sz="1800" b="0" dirty="0">
                          <a:solidFill>
                            <a:schemeClr val="tx1"/>
                          </a:solidFill>
                        </a:rPr>
                        <a:t>We help small businesses owned by the Baby Boomer generation to more effectively reach out to Gen Z customers, by delivering online software that develops marketing ideas better than expensive marketing agencies and online tutorials.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bl>
          </a:graphicData>
        </a:graphic>
      </p:graphicFrame>
      <p:sp>
        <p:nvSpPr>
          <p:cNvPr id="5" name="Rectangle 4">
            <a:extLst>
              <a:ext uri="{FF2B5EF4-FFF2-40B4-BE49-F238E27FC236}">
                <a16:creationId xmlns:a16="http://schemas.microsoft.com/office/drawing/2014/main" id="{99925C1B-3444-DE36-E0CF-D3E03014CB36}"/>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38E652-A19C-251C-DAB5-3B9FD94C40FA}"/>
              </a:ext>
            </a:extLst>
          </p:cNvPr>
          <p:cNvSpPr/>
          <p:nvPr/>
        </p:nvSpPr>
        <p:spPr>
          <a:xfrm>
            <a:off x="1270001" y="1090554"/>
            <a:ext cx="7030332" cy="4963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2EB8C7F-EC25-3661-F4A1-C2513434847D}"/>
              </a:ext>
            </a:extLst>
          </p:cNvPr>
          <p:cNvSpPr txBox="1"/>
          <p:nvPr/>
        </p:nvSpPr>
        <p:spPr>
          <a:xfrm>
            <a:off x="1518268" y="2462412"/>
            <a:ext cx="6424803" cy="3416320"/>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Developing and improving value propositions matter for existing businesses as much as for new ones</a:t>
            </a:r>
          </a:p>
          <a:p>
            <a:pPr algn="ctr"/>
            <a:endParaRPr lang="en-US" b="1"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Even after years of operating, entrepreneurs can benefit from creating value proposition statements – and ensuring that these statements really reflect what is needed by the profiles of their existing customers. Both the goals and problems of customers can change across time – as well as the appeal for certain types of solutions. During times of change or crisis, it is often a good idea to have a business return to these basics.</a:t>
            </a:r>
          </a:p>
        </p:txBody>
      </p:sp>
      <p:pic>
        <p:nvPicPr>
          <p:cNvPr id="11" name="Picture 10" descr="A blue logo with a couple of people climbing a mountain&#10;&#10;Description automatically generated">
            <a:extLst>
              <a:ext uri="{FF2B5EF4-FFF2-40B4-BE49-F238E27FC236}">
                <a16:creationId xmlns:a16="http://schemas.microsoft.com/office/drawing/2014/main" id="{709C98BC-ECA1-47CF-BB1B-412AC96D0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153" y="1184292"/>
            <a:ext cx="1574829" cy="1258754"/>
          </a:xfrm>
          <a:prstGeom prst="rect">
            <a:avLst/>
          </a:prstGeom>
        </p:spPr>
      </p:pic>
    </p:spTree>
    <p:extLst>
      <p:ext uri="{BB962C8B-B14F-4D97-AF65-F5344CB8AC3E}">
        <p14:creationId xmlns:p14="http://schemas.microsoft.com/office/powerpoint/2010/main" val="803057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1093030" y="671642"/>
            <a:ext cx="6957940"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Step 3:  </a:t>
            </a:r>
            <a:r>
              <a:rPr lang="en-US" sz="2400" dirty="0">
                <a:latin typeface="Poppins" panose="00000500000000000000" pitchFamily="2" charset="0"/>
                <a:cs typeface="Poppins" panose="00000500000000000000" pitchFamily="2" charset="0"/>
              </a:rPr>
              <a:t>Test whether your value proposition solves your customers’ problems</a:t>
            </a:r>
            <a:endParaRPr lang="en-US" sz="2400" b="1" dirty="0">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F6C5DE59-8CC4-797D-3DF7-9448724254D7}"/>
              </a:ext>
            </a:extLst>
          </p:cNvPr>
          <p:cNvSpPr txBox="1"/>
          <p:nvPr/>
        </p:nvSpPr>
        <p:spPr>
          <a:xfrm>
            <a:off x="331013" y="1648608"/>
            <a:ext cx="8481974" cy="1015663"/>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There are at least three ways to test whether your value proposition will solve your customers’ problems, they all have different advantages and disadvantages</a:t>
            </a:r>
          </a:p>
        </p:txBody>
      </p:sp>
      <p:graphicFrame>
        <p:nvGraphicFramePr>
          <p:cNvPr id="2" name="Table 1">
            <a:extLst>
              <a:ext uri="{FF2B5EF4-FFF2-40B4-BE49-F238E27FC236}">
                <a16:creationId xmlns:a16="http://schemas.microsoft.com/office/drawing/2014/main" id="{79B5AC55-7352-6FC5-4D77-D5B898B16E03}"/>
              </a:ext>
            </a:extLst>
          </p:cNvPr>
          <p:cNvGraphicFramePr>
            <a:graphicFrameLocks noGrp="1"/>
          </p:cNvGraphicFramePr>
          <p:nvPr>
            <p:extLst>
              <p:ext uri="{D42A27DB-BD31-4B8C-83A1-F6EECF244321}">
                <p14:modId xmlns:p14="http://schemas.microsoft.com/office/powerpoint/2010/main" val="4212818034"/>
              </p:ext>
            </p:extLst>
          </p:nvPr>
        </p:nvGraphicFramePr>
        <p:xfrm>
          <a:off x="446616" y="2947400"/>
          <a:ext cx="8250768" cy="3616557"/>
        </p:xfrm>
        <a:graphic>
          <a:graphicData uri="http://schemas.openxmlformats.org/drawingml/2006/table">
            <a:tbl>
              <a:tblPr firstRow="1" bandRow="1">
                <a:tableStyleId>{5C22544A-7EE6-4342-B048-85BDC9FD1C3A}</a:tableStyleId>
              </a:tblPr>
              <a:tblGrid>
                <a:gridCol w="1492251">
                  <a:extLst>
                    <a:ext uri="{9D8B030D-6E8A-4147-A177-3AD203B41FA5}">
                      <a16:colId xmlns:a16="http://schemas.microsoft.com/office/drawing/2014/main" val="3220901358"/>
                    </a:ext>
                  </a:extLst>
                </a:gridCol>
                <a:gridCol w="2633133">
                  <a:extLst>
                    <a:ext uri="{9D8B030D-6E8A-4147-A177-3AD203B41FA5}">
                      <a16:colId xmlns:a16="http://schemas.microsoft.com/office/drawing/2014/main" val="1016527337"/>
                    </a:ext>
                  </a:extLst>
                </a:gridCol>
                <a:gridCol w="2062692">
                  <a:extLst>
                    <a:ext uri="{9D8B030D-6E8A-4147-A177-3AD203B41FA5}">
                      <a16:colId xmlns:a16="http://schemas.microsoft.com/office/drawing/2014/main" val="2947017440"/>
                    </a:ext>
                  </a:extLst>
                </a:gridCol>
                <a:gridCol w="2062692">
                  <a:extLst>
                    <a:ext uri="{9D8B030D-6E8A-4147-A177-3AD203B41FA5}">
                      <a16:colId xmlns:a16="http://schemas.microsoft.com/office/drawing/2014/main" val="1162704643"/>
                    </a:ext>
                  </a:extLst>
                </a:gridCol>
              </a:tblGrid>
              <a:tr h="429277">
                <a:tc>
                  <a:txBody>
                    <a:bodyPr/>
                    <a:lstStyle/>
                    <a:p>
                      <a:pPr algn="ctr"/>
                      <a:r>
                        <a:rPr lang="en-US" sz="1600" b="0" i="1" dirty="0">
                          <a:solidFill>
                            <a:schemeClr val="tx1"/>
                          </a:solidFill>
                        </a:rPr>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Brief 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Advantage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Disadvantage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451473"/>
                  </a:ext>
                </a:extLst>
              </a:tr>
              <a:tr h="1053680">
                <a:tc>
                  <a:txBody>
                    <a:bodyPr/>
                    <a:lstStyle/>
                    <a:p>
                      <a:pPr algn="ctr"/>
                      <a:r>
                        <a:rPr lang="en-US" sz="1600" b="1" dirty="0">
                          <a:solidFill>
                            <a:schemeClr val="tx1"/>
                          </a:solidFill>
                        </a:rPr>
                        <a:t>Compare them yourself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Line up your value proposition statement and customer profile to spot any gaps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Fast and easy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High possibility of misunderstanding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r h="1053680">
                <a:tc>
                  <a:txBody>
                    <a:bodyPr/>
                    <a:lstStyle/>
                    <a:p>
                      <a:pPr algn="ctr"/>
                      <a:r>
                        <a:rPr lang="en-US" sz="1600" b="1" dirty="0">
                          <a:solidFill>
                            <a:schemeClr val="tx1"/>
                          </a:solidFill>
                        </a:rPr>
                        <a:t>Talk with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Go out and have open-ended conversations with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Generates lots of useful insights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Customers might not know what they want or might not tell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4487216"/>
                  </a:ext>
                </a:extLst>
              </a:tr>
              <a:tr h="1053680">
                <a:tc>
                  <a:txBody>
                    <a:bodyPr/>
                    <a:lstStyle/>
                    <a:p>
                      <a:pPr algn="ctr"/>
                      <a:r>
                        <a:rPr lang="en-US" sz="1600" b="1" dirty="0">
                          <a:solidFill>
                            <a:schemeClr val="tx1"/>
                          </a:solidFill>
                        </a:rPr>
                        <a:t>Conduct a mini experiment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Using a very early version of your products/services, test whether customers like it enough to buy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Very good evidence that customers want what you will sell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Relatively time consuming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481692"/>
                  </a:ext>
                </a:extLst>
              </a:tr>
            </a:tbl>
          </a:graphicData>
        </a:graphic>
      </p:graphicFrame>
    </p:spTree>
    <p:extLst>
      <p:ext uri="{BB962C8B-B14F-4D97-AF65-F5344CB8AC3E}">
        <p14:creationId xmlns:p14="http://schemas.microsoft.com/office/powerpoint/2010/main" val="61951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1093030" y="671642"/>
            <a:ext cx="6957940"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Step 3:  </a:t>
            </a:r>
            <a:r>
              <a:rPr lang="en-US" sz="2400" dirty="0">
                <a:latin typeface="Poppins" panose="00000500000000000000" pitchFamily="2" charset="0"/>
                <a:cs typeface="Poppins" panose="00000500000000000000" pitchFamily="2" charset="0"/>
              </a:rPr>
              <a:t>Test whether your value proposition solves your customers’ problems</a:t>
            </a:r>
            <a:endParaRPr lang="en-US" sz="2400" b="1" dirty="0">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F6C5DE59-8CC4-797D-3DF7-9448724254D7}"/>
              </a:ext>
            </a:extLst>
          </p:cNvPr>
          <p:cNvSpPr txBox="1"/>
          <p:nvPr/>
        </p:nvSpPr>
        <p:spPr>
          <a:xfrm>
            <a:off x="331013" y="1712616"/>
            <a:ext cx="8481974" cy="1015663"/>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There are at least three ways to test whether your value proposition will solve your customers’ problems, they all have different advantages and disadvantages</a:t>
            </a:r>
          </a:p>
        </p:txBody>
      </p:sp>
      <p:graphicFrame>
        <p:nvGraphicFramePr>
          <p:cNvPr id="2" name="Table 1">
            <a:extLst>
              <a:ext uri="{FF2B5EF4-FFF2-40B4-BE49-F238E27FC236}">
                <a16:creationId xmlns:a16="http://schemas.microsoft.com/office/drawing/2014/main" id="{79B5AC55-7352-6FC5-4D77-D5B898B16E03}"/>
              </a:ext>
            </a:extLst>
          </p:cNvPr>
          <p:cNvGraphicFramePr>
            <a:graphicFrameLocks noGrp="1"/>
          </p:cNvGraphicFramePr>
          <p:nvPr/>
        </p:nvGraphicFramePr>
        <p:xfrm>
          <a:off x="562219" y="2938256"/>
          <a:ext cx="8250768" cy="3616557"/>
        </p:xfrm>
        <a:graphic>
          <a:graphicData uri="http://schemas.openxmlformats.org/drawingml/2006/table">
            <a:tbl>
              <a:tblPr firstRow="1" bandRow="1">
                <a:tableStyleId>{5C22544A-7EE6-4342-B048-85BDC9FD1C3A}</a:tableStyleId>
              </a:tblPr>
              <a:tblGrid>
                <a:gridCol w="1492251">
                  <a:extLst>
                    <a:ext uri="{9D8B030D-6E8A-4147-A177-3AD203B41FA5}">
                      <a16:colId xmlns:a16="http://schemas.microsoft.com/office/drawing/2014/main" val="3220901358"/>
                    </a:ext>
                  </a:extLst>
                </a:gridCol>
                <a:gridCol w="2633133">
                  <a:extLst>
                    <a:ext uri="{9D8B030D-6E8A-4147-A177-3AD203B41FA5}">
                      <a16:colId xmlns:a16="http://schemas.microsoft.com/office/drawing/2014/main" val="1016527337"/>
                    </a:ext>
                  </a:extLst>
                </a:gridCol>
                <a:gridCol w="2062692">
                  <a:extLst>
                    <a:ext uri="{9D8B030D-6E8A-4147-A177-3AD203B41FA5}">
                      <a16:colId xmlns:a16="http://schemas.microsoft.com/office/drawing/2014/main" val="2947017440"/>
                    </a:ext>
                  </a:extLst>
                </a:gridCol>
                <a:gridCol w="2062692">
                  <a:extLst>
                    <a:ext uri="{9D8B030D-6E8A-4147-A177-3AD203B41FA5}">
                      <a16:colId xmlns:a16="http://schemas.microsoft.com/office/drawing/2014/main" val="1162704643"/>
                    </a:ext>
                  </a:extLst>
                </a:gridCol>
              </a:tblGrid>
              <a:tr h="429277">
                <a:tc>
                  <a:txBody>
                    <a:bodyPr/>
                    <a:lstStyle/>
                    <a:p>
                      <a:pPr algn="ctr"/>
                      <a:r>
                        <a:rPr lang="en-US" sz="1600" b="0" i="1" dirty="0">
                          <a:solidFill>
                            <a:schemeClr val="tx1"/>
                          </a:solidFill>
                        </a:rPr>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Brief 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Advantage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Disadvantage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451473"/>
                  </a:ext>
                </a:extLst>
              </a:tr>
              <a:tr h="1053680">
                <a:tc>
                  <a:txBody>
                    <a:bodyPr/>
                    <a:lstStyle/>
                    <a:p>
                      <a:pPr algn="ctr"/>
                      <a:r>
                        <a:rPr lang="en-US" sz="1600" b="1" dirty="0">
                          <a:solidFill>
                            <a:schemeClr val="tx1"/>
                          </a:solidFill>
                        </a:rPr>
                        <a:t>Compare them yourself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Line up your value proposition statement and customer profile to spot any gaps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Fast and easy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High possibility of misunderstanding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r h="1053680">
                <a:tc>
                  <a:txBody>
                    <a:bodyPr/>
                    <a:lstStyle/>
                    <a:p>
                      <a:pPr algn="ctr"/>
                      <a:r>
                        <a:rPr lang="en-US" sz="1600" b="1" dirty="0">
                          <a:solidFill>
                            <a:schemeClr val="tx1"/>
                          </a:solidFill>
                        </a:rPr>
                        <a:t>Talk with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Go out and have open-ended conversations with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Generates lots of useful insights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Customers might not know what they want or might not tell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4487216"/>
                  </a:ext>
                </a:extLst>
              </a:tr>
              <a:tr h="1053680">
                <a:tc>
                  <a:txBody>
                    <a:bodyPr/>
                    <a:lstStyle/>
                    <a:p>
                      <a:pPr algn="ctr"/>
                      <a:r>
                        <a:rPr lang="en-US" sz="1600" b="1" dirty="0">
                          <a:solidFill>
                            <a:schemeClr val="tx1"/>
                          </a:solidFill>
                        </a:rPr>
                        <a:t>Conduct a mini experiment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Using a very early version of your products/services, test whether customers like it enough to buy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Very good evidence that customers want what you will sell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Relatively time consuming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481692"/>
                  </a:ext>
                </a:extLst>
              </a:tr>
            </a:tbl>
          </a:graphicData>
        </a:graphic>
      </p:graphicFrame>
      <p:sp>
        <p:nvSpPr>
          <p:cNvPr id="5" name="Rectangle 4">
            <a:extLst>
              <a:ext uri="{FF2B5EF4-FFF2-40B4-BE49-F238E27FC236}">
                <a16:creationId xmlns:a16="http://schemas.microsoft.com/office/drawing/2014/main" id="{7BBF0343-5241-EAA5-9DBA-5D541D0E4302}"/>
              </a:ext>
            </a:extLst>
          </p:cNvPr>
          <p:cNvSpPr/>
          <p:nvPr/>
        </p:nvSpPr>
        <p:spPr>
          <a:xfrm>
            <a:off x="8812986" y="0"/>
            <a:ext cx="331013"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FF71B5-711B-B4E3-B6A4-FBCCD9AC89B4}"/>
              </a:ext>
            </a:extLst>
          </p:cNvPr>
          <p:cNvSpPr/>
          <p:nvPr/>
        </p:nvSpPr>
        <p:spPr>
          <a:xfrm>
            <a:off x="562218" y="-1"/>
            <a:ext cx="8250767" cy="443653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7174CA-7339-1FB7-E628-1D48ED265B28}"/>
              </a:ext>
            </a:extLst>
          </p:cNvPr>
          <p:cNvSpPr/>
          <p:nvPr/>
        </p:nvSpPr>
        <p:spPr>
          <a:xfrm>
            <a:off x="562218" y="5494867"/>
            <a:ext cx="8250766" cy="1363133"/>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FA0E17-8813-0EA7-34E0-58069F04C48E}"/>
              </a:ext>
            </a:extLst>
          </p:cNvPr>
          <p:cNvSpPr/>
          <p:nvPr/>
        </p:nvSpPr>
        <p:spPr>
          <a:xfrm>
            <a:off x="-25020" y="0"/>
            <a:ext cx="587238"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30350C0-625D-9D40-4052-3FD6E36BA1E5}"/>
              </a:ext>
            </a:extLst>
          </p:cNvPr>
          <p:cNvSpPr/>
          <p:nvPr/>
        </p:nvSpPr>
        <p:spPr>
          <a:xfrm>
            <a:off x="1978966" y="938845"/>
            <a:ext cx="5217362" cy="27749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D4FF7F5-7327-FDAB-2E25-3A8B4CDB278A}"/>
              </a:ext>
            </a:extLst>
          </p:cNvPr>
          <p:cNvSpPr txBox="1"/>
          <p:nvPr/>
        </p:nvSpPr>
        <p:spPr>
          <a:xfrm>
            <a:off x="2039397" y="2199592"/>
            <a:ext cx="5065205" cy="1477328"/>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Getting high-quality feedback on your ideas as an entrepreneur is important both as an existing and new business, we cover this topic in depth in the SCALE-network </a:t>
            </a:r>
            <a:r>
              <a:rPr lang="en-US" u="sng" dirty="0">
                <a:latin typeface="Poppins" panose="00000500000000000000" pitchFamily="2" charset="0"/>
                <a:cs typeface="Poppins" panose="00000500000000000000" pitchFamily="2" charset="0"/>
              </a:rPr>
              <a:t>entrepreneurial mindset training</a:t>
            </a:r>
          </a:p>
        </p:txBody>
      </p:sp>
      <p:pic>
        <p:nvPicPr>
          <p:cNvPr id="15" name="Picture 14" descr="A person standing on a wave&#10;&#10;Description automatically generated">
            <a:extLst>
              <a:ext uri="{FF2B5EF4-FFF2-40B4-BE49-F238E27FC236}">
                <a16:creationId xmlns:a16="http://schemas.microsoft.com/office/drawing/2014/main" id="{BFEE8012-8958-FC5B-480D-4D2B74279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2448" y="1047431"/>
            <a:ext cx="1479101" cy="1101024"/>
          </a:xfrm>
          <a:prstGeom prst="rect">
            <a:avLst/>
          </a:prstGeom>
        </p:spPr>
      </p:pic>
    </p:spTree>
    <p:extLst>
      <p:ext uri="{BB962C8B-B14F-4D97-AF65-F5344CB8AC3E}">
        <p14:creationId xmlns:p14="http://schemas.microsoft.com/office/powerpoint/2010/main" val="1036835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1093030" y="671642"/>
            <a:ext cx="6957940"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Step 3:  </a:t>
            </a:r>
            <a:r>
              <a:rPr lang="en-US" sz="2400" dirty="0">
                <a:latin typeface="Poppins" panose="00000500000000000000" pitchFamily="2" charset="0"/>
                <a:cs typeface="Poppins" panose="00000500000000000000" pitchFamily="2" charset="0"/>
              </a:rPr>
              <a:t>Test whether your value proposition solves your customers’ problems</a:t>
            </a:r>
            <a:endParaRPr lang="en-US" sz="2400" b="1" dirty="0">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F6C5DE59-8CC4-797D-3DF7-9448724254D7}"/>
              </a:ext>
            </a:extLst>
          </p:cNvPr>
          <p:cNvSpPr txBox="1"/>
          <p:nvPr/>
        </p:nvSpPr>
        <p:spPr>
          <a:xfrm>
            <a:off x="331013" y="1712616"/>
            <a:ext cx="8481974" cy="1015663"/>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There are at least three ways to test whether your value proposition will solve your customers’ problems, they all have different advantages and disadvantages</a:t>
            </a:r>
          </a:p>
        </p:txBody>
      </p:sp>
      <p:graphicFrame>
        <p:nvGraphicFramePr>
          <p:cNvPr id="2" name="Table 1">
            <a:extLst>
              <a:ext uri="{FF2B5EF4-FFF2-40B4-BE49-F238E27FC236}">
                <a16:creationId xmlns:a16="http://schemas.microsoft.com/office/drawing/2014/main" id="{79B5AC55-7352-6FC5-4D77-D5B898B16E03}"/>
              </a:ext>
            </a:extLst>
          </p:cNvPr>
          <p:cNvGraphicFramePr>
            <a:graphicFrameLocks noGrp="1"/>
          </p:cNvGraphicFramePr>
          <p:nvPr/>
        </p:nvGraphicFramePr>
        <p:xfrm>
          <a:off x="562219" y="2938256"/>
          <a:ext cx="8250768" cy="3616557"/>
        </p:xfrm>
        <a:graphic>
          <a:graphicData uri="http://schemas.openxmlformats.org/drawingml/2006/table">
            <a:tbl>
              <a:tblPr firstRow="1" bandRow="1">
                <a:tableStyleId>{5C22544A-7EE6-4342-B048-85BDC9FD1C3A}</a:tableStyleId>
              </a:tblPr>
              <a:tblGrid>
                <a:gridCol w="1492251">
                  <a:extLst>
                    <a:ext uri="{9D8B030D-6E8A-4147-A177-3AD203B41FA5}">
                      <a16:colId xmlns:a16="http://schemas.microsoft.com/office/drawing/2014/main" val="3220901358"/>
                    </a:ext>
                  </a:extLst>
                </a:gridCol>
                <a:gridCol w="2633133">
                  <a:extLst>
                    <a:ext uri="{9D8B030D-6E8A-4147-A177-3AD203B41FA5}">
                      <a16:colId xmlns:a16="http://schemas.microsoft.com/office/drawing/2014/main" val="1016527337"/>
                    </a:ext>
                  </a:extLst>
                </a:gridCol>
                <a:gridCol w="2062692">
                  <a:extLst>
                    <a:ext uri="{9D8B030D-6E8A-4147-A177-3AD203B41FA5}">
                      <a16:colId xmlns:a16="http://schemas.microsoft.com/office/drawing/2014/main" val="2947017440"/>
                    </a:ext>
                  </a:extLst>
                </a:gridCol>
                <a:gridCol w="2062692">
                  <a:extLst>
                    <a:ext uri="{9D8B030D-6E8A-4147-A177-3AD203B41FA5}">
                      <a16:colId xmlns:a16="http://schemas.microsoft.com/office/drawing/2014/main" val="1162704643"/>
                    </a:ext>
                  </a:extLst>
                </a:gridCol>
              </a:tblGrid>
              <a:tr h="429277">
                <a:tc>
                  <a:txBody>
                    <a:bodyPr/>
                    <a:lstStyle/>
                    <a:p>
                      <a:pPr algn="ctr"/>
                      <a:r>
                        <a:rPr lang="en-US" sz="1600" b="0" i="1" dirty="0">
                          <a:solidFill>
                            <a:schemeClr val="tx1"/>
                          </a:solidFill>
                        </a:rPr>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Brief 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Advantage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Disadvantage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451473"/>
                  </a:ext>
                </a:extLst>
              </a:tr>
              <a:tr h="1053680">
                <a:tc>
                  <a:txBody>
                    <a:bodyPr/>
                    <a:lstStyle/>
                    <a:p>
                      <a:pPr algn="ctr"/>
                      <a:r>
                        <a:rPr lang="en-US" sz="1600" b="1" dirty="0">
                          <a:solidFill>
                            <a:schemeClr val="tx1"/>
                          </a:solidFill>
                        </a:rPr>
                        <a:t>Compare them yourself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Line up your value proposition statement and customer profile to spot any gaps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Fast and easy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High possibility of misunderstanding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r h="1053680">
                <a:tc>
                  <a:txBody>
                    <a:bodyPr/>
                    <a:lstStyle/>
                    <a:p>
                      <a:pPr algn="ctr"/>
                      <a:r>
                        <a:rPr lang="en-US" sz="1600" b="1" dirty="0">
                          <a:solidFill>
                            <a:schemeClr val="tx1"/>
                          </a:solidFill>
                        </a:rPr>
                        <a:t>Talk with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Go out and have open-ended conversations with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Generates lots of useful insights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Customers might not know what they want or might not tell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4487216"/>
                  </a:ext>
                </a:extLst>
              </a:tr>
              <a:tr h="1053680">
                <a:tc>
                  <a:txBody>
                    <a:bodyPr/>
                    <a:lstStyle/>
                    <a:p>
                      <a:pPr algn="ctr"/>
                      <a:r>
                        <a:rPr lang="en-US" sz="1600" b="1" dirty="0">
                          <a:solidFill>
                            <a:schemeClr val="tx1"/>
                          </a:solidFill>
                        </a:rPr>
                        <a:t>Conduct a mini experiment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Using a very early version of your products/services, test whether customers like it enough to buy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Very good evidence that customers want what you will sell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Relatively time consuming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481692"/>
                  </a:ext>
                </a:extLst>
              </a:tr>
            </a:tbl>
          </a:graphicData>
        </a:graphic>
      </p:graphicFrame>
      <p:sp>
        <p:nvSpPr>
          <p:cNvPr id="5" name="Rectangle 4">
            <a:extLst>
              <a:ext uri="{FF2B5EF4-FFF2-40B4-BE49-F238E27FC236}">
                <a16:creationId xmlns:a16="http://schemas.microsoft.com/office/drawing/2014/main" id="{7BBF0343-5241-EAA5-9DBA-5D541D0E4302}"/>
              </a:ext>
            </a:extLst>
          </p:cNvPr>
          <p:cNvSpPr/>
          <p:nvPr/>
        </p:nvSpPr>
        <p:spPr>
          <a:xfrm>
            <a:off x="8812986" y="0"/>
            <a:ext cx="331013"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FF71B5-711B-B4E3-B6A4-FBCCD9AC89B4}"/>
              </a:ext>
            </a:extLst>
          </p:cNvPr>
          <p:cNvSpPr/>
          <p:nvPr/>
        </p:nvSpPr>
        <p:spPr>
          <a:xfrm>
            <a:off x="562218" y="-2"/>
            <a:ext cx="8250767" cy="5486401"/>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7174CA-7339-1FB7-E628-1D48ED265B28}"/>
              </a:ext>
            </a:extLst>
          </p:cNvPr>
          <p:cNvSpPr/>
          <p:nvPr/>
        </p:nvSpPr>
        <p:spPr>
          <a:xfrm>
            <a:off x="562218" y="6554813"/>
            <a:ext cx="8250766" cy="303187"/>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FA0E17-8813-0EA7-34E0-58069F04C48E}"/>
              </a:ext>
            </a:extLst>
          </p:cNvPr>
          <p:cNvSpPr/>
          <p:nvPr/>
        </p:nvSpPr>
        <p:spPr>
          <a:xfrm>
            <a:off x="-25020" y="0"/>
            <a:ext cx="587238"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D2EC8E2-0566-8FA8-2DBC-3999BB5D29B1}"/>
              </a:ext>
            </a:extLst>
          </p:cNvPr>
          <p:cNvSpPr/>
          <p:nvPr/>
        </p:nvSpPr>
        <p:spPr>
          <a:xfrm>
            <a:off x="1271016" y="1161288"/>
            <a:ext cx="6684264" cy="31437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20D62FB-FFA9-129D-265F-99C4A3AE9C71}"/>
              </a:ext>
            </a:extLst>
          </p:cNvPr>
          <p:cNvSpPr txBox="1"/>
          <p:nvPr/>
        </p:nvSpPr>
        <p:spPr>
          <a:xfrm>
            <a:off x="1618489" y="2623246"/>
            <a:ext cx="5669294" cy="1477328"/>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Experimentation is an effective way for entrepreneurs to explore new business ideas and to improve their existing businesses, we cover this topic in depth in the SCALE-network </a:t>
            </a:r>
            <a:r>
              <a:rPr lang="en-US" u="sng" dirty="0">
                <a:latin typeface="Poppins" panose="00000500000000000000" pitchFamily="2" charset="0"/>
                <a:cs typeface="Poppins" panose="00000500000000000000" pitchFamily="2" charset="0"/>
              </a:rPr>
              <a:t>entrepreneurial mindset training</a:t>
            </a:r>
          </a:p>
        </p:txBody>
      </p:sp>
      <p:pic>
        <p:nvPicPr>
          <p:cNvPr id="10" name="Picture 9" descr="A person standing on a wave&#10;&#10;Description automatically generated">
            <a:extLst>
              <a:ext uri="{FF2B5EF4-FFF2-40B4-BE49-F238E27FC236}">
                <a16:creationId xmlns:a16="http://schemas.microsoft.com/office/drawing/2014/main" id="{924F0ACC-29EC-2558-BC2C-8BA8202F4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1752" y="1273908"/>
            <a:ext cx="1479101" cy="1101024"/>
          </a:xfrm>
          <a:prstGeom prst="rect">
            <a:avLst/>
          </a:prstGeom>
        </p:spPr>
      </p:pic>
      <p:pic>
        <p:nvPicPr>
          <p:cNvPr id="15" name="Picture 14" descr="A blue logo with a couple of people climbing a mountain&#10;&#10;Description automatically generated">
            <a:extLst>
              <a:ext uri="{FF2B5EF4-FFF2-40B4-BE49-F238E27FC236}">
                <a16:creationId xmlns:a16="http://schemas.microsoft.com/office/drawing/2014/main" id="{98C01077-CD9E-0531-2F3C-ED377B1FC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743" y="1240465"/>
            <a:ext cx="1574829" cy="1258754"/>
          </a:xfrm>
          <a:prstGeom prst="rect">
            <a:avLst/>
          </a:prstGeom>
        </p:spPr>
      </p:pic>
    </p:spTree>
    <p:extLst>
      <p:ext uri="{BB962C8B-B14F-4D97-AF65-F5344CB8AC3E}">
        <p14:creationId xmlns:p14="http://schemas.microsoft.com/office/powerpoint/2010/main" val="1930342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1093030" y="671642"/>
            <a:ext cx="6957940"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Step 3:  </a:t>
            </a:r>
            <a:r>
              <a:rPr lang="en-US" sz="2400" dirty="0">
                <a:latin typeface="Poppins" panose="00000500000000000000" pitchFamily="2" charset="0"/>
                <a:cs typeface="Poppins" panose="00000500000000000000" pitchFamily="2" charset="0"/>
              </a:rPr>
              <a:t>Test whether your value proposition solves your customers’ problems</a:t>
            </a:r>
            <a:endParaRPr lang="en-US" sz="2400" b="1" dirty="0">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F6C5DE59-8CC4-797D-3DF7-9448724254D7}"/>
              </a:ext>
            </a:extLst>
          </p:cNvPr>
          <p:cNvSpPr txBox="1"/>
          <p:nvPr/>
        </p:nvSpPr>
        <p:spPr>
          <a:xfrm>
            <a:off x="331013" y="1712616"/>
            <a:ext cx="8481974" cy="1015663"/>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There are at least three ways to test whether your value proposition will solve your customers’ problems, they all have different advantages and disadvantages</a:t>
            </a:r>
          </a:p>
        </p:txBody>
      </p:sp>
      <p:graphicFrame>
        <p:nvGraphicFramePr>
          <p:cNvPr id="2" name="Table 1">
            <a:extLst>
              <a:ext uri="{FF2B5EF4-FFF2-40B4-BE49-F238E27FC236}">
                <a16:creationId xmlns:a16="http://schemas.microsoft.com/office/drawing/2014/main" id="{79B5AC55-7352-6FC5-4D77-D5B898B16E03}"/>
              </a:ext>
            </a:extLst>
          </p:cNvPr>
          <p:cNvGraphicFramePr>
            <a:graphicFrameLocks noGrp="1"/>
          </p:cNvGraphicFramePr>
          <p:nvPr/>
        </p:nvGraphicFramePr>
        <p:xfrm>
          <a:off x="562219" y="2938256"/>
          <a:ext cx="8250768" cy="3616557"/>
        </p:xfrm>
        <a:graphic>
          <a:graphicData uri="http://schemas.openxmlformats.org/drawingml/2006/table">
            <a:tbl>
              <a:tblPr firstRow="1" bandRow="1">
                <a:tableStyleId>{5C22544A-7EE6-4342-B048-85BDC9FD1C3A}</a:tableStyleId>
              </a:tblPr>
              <a:tblGrid>
                <a:gridCol w="1492251">
                  <a:extLst>
                    <a:ext uri="{9D8B030D-6E8A-4147-A177-3AD203B41FA5}">
                      <a16:colId xmlns:a16="http://schemas.microsoft.com/office/drawing/2014/main" val="3220901358"/>
                    </a:ext>
                  </a:extLst>
                </a:gridCol>
                <a:gridCol w="2633133">
                  <a:extLst>
                    <a:ext uri="{9D8B030D-6E8A-4147-A177-3AD203B41FA5}">
                      <a16:colId xmlns:a16="http://schemas.microsoft.com/office/drawing/2014/main" val="1016527337"/>
                    </a:ext>
                  </a:extLst>
                </a:gridCol>
                <a:gridCol w="2062692">
                  <a:extLst>
                    <a:ext uri="{9D8B030D-6E8A-4147-A177-3AD203B41FA5}">
                      <a16:colId xmlns:a16="http://schemas.microsoft.com/office/drawing/2014/main" val="2947017440"/>
                    </a:ext>
                  </a:extLst>
                </a:gridCol>
                <a:gridCol w="2062692">
                  <a:extLst>
                    <a:ext uri="{9D8B030D-6E8A-4147-A177-3AD203B41FA5}">
                      <a16:colId xmlns:a16="http://schemas.microsoft.com/office/drawing/2014/main" val="1162704643"/>
                    </a:ext>
                  </a:extLst>
                </a:gridCol>
              </a:tblGrid>
              <a:tr h="429277">
                <a:tc>
                  <a:txBody>
                    <a:bodyPr/>
                    <a:lstStyle/>
                    <a:p>
                      <a:pPr algn="ctr"/>
                      <a:r>
                        <a:rPr lang="en-US" sz="1600" b="0" i="1" dirty="0">
                          <a:solidFill>
                            <a:schemeClr val="tx1"/>
                          </a:solidFill>
                        </a:rPr>
                        <a:t>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Brief 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Advantage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0" i="1" dirty="0">
                          <a:solidFill>
                            <a:schemeClr val="tx1"/>
                          </a:solidFill>
                        </a:rPr>
                        <a:t>Disadvantage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451473"/>
                  </a:ext>
                </a:extLst>
              </a:tr>
              <a:tr h="1053680">
                <a:tc>
                  <a:txBody>
                    <a:bodyPr/>
                    <a:lstStyle/>
                    <a:p>
                      <a:pPr algn="ctr"/>
                      <a:r>
                        <a:rPr lang="en-US" sz="1600" b="1" dirty="0">
                          <a:solidFill>
                            <a:schemeClr val="tx1"/>
                          </a:solidFill>
                        </a:rPr>
                        <a:t>Compare them yourself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Line up your value proposition statement and customer profile to spot any gaps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Fast and easy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High possibility of misunderstanding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r h="1053680">
                <a:tc>
                  <a:txBody>
                    <a:bodyPr/>
                    <a:lstStyle/>
                    <a:p>
                      <a:pPr algn="ctr"/>
                      <a:r>
                        <a:rPr lang="en-US" sz="1600" b="1" dirty="0">
                          <a:solidFill>
                            <a:schemeClr val="tx1"/>
                          </a:solidFill>
                        </a:rPr>
                        <a:t>Talk with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Go out and have open-ended conversations with your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Generates lots of useful insights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Customers might not know what they want or might not tell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4487216"/>
                  </a:ext>
                </a:extLst>
              </a:tr>
              <a:tr h="1053680">
                <a:tc>
                  <a:txBody>
                    <a:bodyPr/>
                    <a:lstStyle/>
                    <a:p>
                      <a:pPr algn="ctr"/>
                      <a:r>
                        <a:rPr lang="en-US" sz="1600" b="1" dirty="0">
                          <a:solidFill>
                            <a:schemeClr val="tx1"/>
                          </a:solidFill>
                        </a:rPr>
                        <a:t>Conduct a mini experiment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Using a very early version of your products/services, test whether customers like it enough to buy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Very good evidence that customers want what you will sell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Relatively time consuming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481692"/>
                  </a:ext>
                </a:extLst>
              </a:tr>
            </a:tbl>
          </a:graphicData>
        </a:graphic>
      </p:graphicFrame>
      <p:sp>
        <p:nvSpPr>
          <p:cNvPr id="5" name="Rectangle 4">
            <a:extLst>
              <a:ext uri="{FF2B5EF4-FFF2-40B4-BE49-F238E27FC236}">
                <a16:creationId xmlns:a16="http://schemas.microsoft.com/office/drawing/2014/main" id="{7BBF0343-5241-EAA5-9DBA-5D541D0E4302}"/>
              </a:ext>
            </a:extLst>
          </p:cNvPr>
          <p:cNvSpPr/>
          <p:nvPr/>
        </p:nvSpPr>
        <p:spPr>
          <a:xfrm>
            <a:off x="8812986" y="0"/>
            <a:ext cx="331013"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FF71B5-711B-B4E3-B6A4-FBCCD9AC89B4}"/>
              </a:ext>
            </a:extLst>
          </p:cNvPr>
          <p:cNvSpPr/>
          <p:nvPr/>
        </p:nvSpPr>
        <p:spPr>
          <a:xfrm>
            <a:off x="562218" y="-1"/>
            <a:ext cx="8250767" cy="3361267"/>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7174CA-7339-1FB7-E628-1D48ED265B28}"/>
              </a:ext>
            </a:extLst>
          </p:cNvPr>
          <p:cNvSpPr/>
          <p:nvPr/>
        </p:nvSpPr>
        <p:spPr>
          <a:xfrm>
            <a:off x="562218" y="4436533"/>
            <a:ext cx="8250766" cy="2421467"/>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FA0E17-8813-0EA7-34E0-58069F04C48E}"/>
              </a:ext>
            </a:extLst>
          </p:cNvPr>
          <p:cNvSpPr/>
          <p:nvPr/>
        </p:nvSpPr>
        <p:spPr>
          <a:xfrm>
            <a:off x="-25020" y="0"/>
            <a:ext cx="587238"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B1675B-FAFB-BD25-630C-0BE882F5BFBE}"/>
              </a:ext>
            </a:extLst>
          </p:cNvPr>
          <p:cNvSpPr/>
          <p:nvPr/>
        </p:nvSpPr>
        <p:spPr>
          <a:xfrm>
            <a:off x="996696" y="184280"/>
            <a:ext cx="7342632" cy="27749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E008DA4-B9C9-F40E-5AA6-40FBB4F58445}"/>
              </a:ext>
            </a:extLst>
          </p:cNvPr>
          <p:cNvSpPr txBox="1"/>
          <p:nvPr/>
        </p:nvSpPr>
        <p:spPr>
          <a:xfrm>
            <a:off x="1245545" y="1305342"/>
            <a:ext cx="6901759" cy="1569660"/>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We focus here in this presentation on an entrepreneur’s own comparison between their customer profiles and value proposition statements; however, while fast and easy, this should not substitute for more robust engagement with customers – and a small experiment is often the only way to know for sure whether customers will like your product/service enough to buy it</a:t>
            </a:r>
          </a:p>
        </p:txBody>
      </p:sp>
      <p:pic>
        <p:nvPicPr>
          <p:cNvPr id="13" name="Picture 12" descr="A blue logo with a couple of people climbing a mountain&#10;&#10;Description automatically generated">
            <a:extLst>
              <a:ext uri="{FF2B5EF4-FFF2-40B4-BE49-F238E27FC236}">
                <a16:creationId xmlns:a16="http://schemas.microsoft.com/office/drawing/2014/main" id="{1C1188C8-1E88-F9EF-493E-03B4C26B8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129" y="249000"/>
            <a:ext cx="1317766" cy="1053285"/>
          </a:xfrm>
          <a:prstGeom prst="rect">
            <a:avLst/>
          </a:prstGeom>
        </p:spPr>
      </p:pic>
    </p:spTree>
    <p:extLst>
      <p:ext uri="{BB962C8B-B14F-4D97-AF65-F5344CB8AC3E}">
        <p14:creationId xmlns:p14="http://schemas.microsoft.com/office/powerpoint/2010/main" val="72191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1925134" y="539170"/>
            <a:ext cx="5543005" cy="1015663"/>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Does your value proposition support customer goals and solve their problems?</a:t>
            </a:r>
          </a:p>
        </p:txBody>
      </p:sp>
      <p:graphicFrame>
        <p:nvGraphicFramePr>
          <p:cNvPr id="3" name="Table 2">
            <a:extLst>
              <a:ext uri="{FF2B5EF4-FFF2-40B4-BE49-F238E27FC236}">
                <a16:creationId xmlns:a16="http://schemas.microsoft.com/office/drawing/2014/main" id="{E23BA17A-A470-3E1E-7CE2-EF38685357D4}"/>
              </a:ext>
            </a:extLst>
          </p:cNvPr>
          <p:cNvGraphicFramePr>
            <a:graphicFrameLocks noGrp="1"/>
          </p:cNvGraphicFramePr>
          <p:nvPr>
            <p:extLst>
              <p:ext uri="{D42A27DB-BD31-4B8C-83A1-F6EECF244321}">
                <p14:modId xmlns:p14="http://schemas.microsoft.com/office/powerpoint/2010/main" val="1875386509"/>
              </p:ext>
            </p:extLst>
          </p:nvPr>
        </p:nvGraphicFramePr>
        <p:xfrm>
          <a:off x="6315837" y="3139850"/>
          <a:ext cx="2630678" cy="3535680"/>
        </p:xfrm>
        <a:graphic>
          <a:graphicData uri="http://schemas.openxmlformats.org/drawingml/2006/table">
            <a:tbl>
              <a:tblPr firstRow="1" bandRow="1">
                <a:tableStyleId>{5C22544A-7EE6-4342-B048-85BDC9FD1C3A}</a:tableStyleId>
              </a:tblPr>
              <a:tblGrid>
                <a:gridCol w="2630678">
                  <a:extLst>
                    <a:ext uri="{9D8B030D-6E8A-4147-A177-3AD203B41FA5}">
                      <a16:colId xmlns:a16="http://schemas.microsoft.com/office/drawing/2014/main" val="3220901358"/>
                    </a:ext>
                  </a:extLst>
                </a:gridCol>
              </a:tblGrid>
              <a:tr h="0">
                <a:tc>
                  <a:txBody>
                    <a:bodyPr/>
                    <a:lstStyle/>
                    <a:p>
                      <a:pPr algn="ctr"/>
                      <a:r>
                        <a:rPr lang="en-US" sz="1600" b="0" i="1" dirty="0">
                          <a:solidFill>
                            <a:schemeClr val="tx1"/>
                          </a:solidFill>
                        </a:rPr>
                        <a:t>Customer 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451473"/>
                  </a:ext>
                </a:extLst>
              </a:tr>
              <a:tr h="581238">
                <a:tc>
                  <a:txBody>
                    <a:bodyPr/>
                    <a:lstStyle/>
                    <a:p>
                      <a:pPr algn="ctr"/>
                      <a:r>
                        <a:rPr lang="en-US" sz="1600" dirty="0">
                          <a:solidFill>
                            <a:schemeClr val="tx1"/>
                          </a:solidFill>
                        </a:rPr>
                        <a:t>- Get a quick meal during lunchtime</a:t>
                      </a:r>
                    </a:p>
                    <a:p>
                      <a:pPr algn="ctr"/>
                      <a:r>
                        <a:rPr lang="en-US" sz="1600" dirty="0">
                          <a:solidFill>
                            <a:schemeClr val="tx1"/>
                          </a:solidFill>
                        </a:rPr>
                        <a:t>- Eat healthy</a:t>
                      </a:r>
                    </a:p>
                    <a:p>
                      <a:pPr algn="ctr"/>
                      <a:r>
                        <a:rPr lang="en-US" sz="1600" dirty="0">
                          <a:solidFill>
                            <a:schemeClr val="tx1"/>
                          </a:solidFill>
                        </a:rPr>
                        <a:t>- Explore new and different types of cuisine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r h="0">
                <a:tc>
                  <a:txBody>
                    <a:bodyPr/>
                    <a:lstStyle/>
                    <a:p>
                      <a:pPr algn="ctr"/>
                      <a:r>
                        <a:rPr lang="en-US" sz="1600" i="1" dirty="0">
                          <a:solidFill>
                            <a:schemeClr val="tx1"/>
                          </a:solidFill>
                        </a:rPr>
                        <a:t>Customer problems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8430116"/>
                  </a:ext>
                </a:extLst>
              </a:tr>
              <a:tr h="581238">
                <a:tc>
                  <a:txBody>
                    <a:bodyPr/>
                    <a:lstStyle/>
                    <a:p>
                      <a:pPr algn="ctr"/>
                      <a:r>
                        <a:rPr lang="en-US" sz="1600" dirty="0">
                          <a:solidFill>
                            <a:schemeClr val="tx1"/>
                          </a:solidFill>
                        </a:rPr>
                        <a:t>- Fast food is quick but not healthy</a:t>
                      </a:r>
                    </a:p>
                    <a:p>
                      <a:pPr algn="ctr"/>
                      <a:r>
                        <a:rPr lang="en-US" sz="1600" dirty="0">
                          <a:solidFill>
                            <a:schemeClr val="tx1"/>
                          </a:solidFill>
                        </a:rPr>
                        <a:t>- Sit-down restaurants in the area are slow</a:t>
                      </a:r>
                    </a:p>
                    <a:p>
                      <a:pPr algn="ctr"/>
                      <a:r>
                        <a:rPr lang="en-US" sz="1600" dirty="0">
                          <a:solidFill>
                            <a:schemeClr val="tx1"/>
                          </a:solidFill>
                        </a:rPr>
                        <a:t>- Getting food delivered is expensive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481692"/>
                  </a:ext>
                </a:extLst>
              </a:tr>
            </a:tbl>
          </a:graphicData>
        </a:graphic>
      </p:graphicFrame>
      <p:pic>
        <p:nvPicPr>
          <p:cNvPr id="5" name="Picture 4">
            <a:extLst>
              <a:ext uri="{FF2B5EF4-FFF2-40B4-BE49-F238E27FC236}">
                <a16:creationId xmlns:a16="http://schemas.microsoft.com/office/drawing/2014/main" id="{43F68D98-AC46-5A4C-5BD8-3A179ED6F0C8}"/>
              </a:ext>
            </a:extLst>
          </p:cNvPr>
          <p:cNvPicPr>
            <a:picLocks noChangeAspect="1"/>
          </p:cNvPicPr>
          <p:nvPr/>
        </p:nvPicPr>
        <p:blipFill>
          <a:blip r:embed="rId2"/>
          <a:stretch>
            <a:fillRect/>
          </a:stretch>
        </p:blipFill>
        <p:spPr>
          <a:xfrm>
            <a:off x="7293109" y="1354229"/>
            <a:ext cx="1653406" cy="1578700"/>
          </a:xfrm>
          <a:prstGeom prst="rect">
            <a:avLst/>
          </a:prstGeom>
        </p:spPr>
      </p:pic>
      <p:sp>
        <p:nvSpPr>
          <p:cNvPr id="8" name="TextBox 7">
            <a:extLst>
              <a:ext uri="{FF2B5EF4-FFF2-40B4-BE49-F238E27FC236}">
                <a16:creationId xmlns:a16="http://schemas.microsoft.com/office/drawing/2014/main" id="{9C691A30-1282-3CB0-FEFD-63141F155706}"/>
              </a:ext>
            </a:extLst>
          </p:cNvPr>
          <p:cNvSpPr txBox="1"/>
          <p:nvPr/>
        </p:nvSpPr>
        <p:spPr>
          <a:xfrm>
            <a:off x="7536752" y="700513"/>
            <a:ext cx="1463040" cy="584775"/>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Customer profile</a:t>
            </a:r>
          </a:p>
        </p:txBody>
      </p:sp>
      <p:sp>
        <p:nvSpPr>
          <p:cNvPr id="10" name="TextBox 9">
            <a:extLst>
              <a:ext uri="{FF2B5EF4-FFF2-40B4-BE49-F238E27FC236}">
                <a16:creationId xmlns:a16="http://schemas.microsoft.com/office/drawing/2014/main" id="{B0D8EFCE-4108-E8F6-8BFE-2EE581DA34DA}"/>
              </a:ext>
            </a:extLst>
          </p:cNvPr>
          <p:cNvSpPr txBox="1"/>
          <p:nvPr/>
        </p:nvSpPr>
        <p:spPr>
          <a:xfrm>
            <a:off x="395322" y="2876786"/>
            <a:ext cx="2368156" cy="584775"/>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Value proposition statement</a:t>
            </a:r>
          </a:p>
        </p:txBody>
      </p:sp>
      <p:pic>
        <p:nvPicPr>
          <p:cNvPr id="19" name="Picture 18">
            <a:extLst>
              <a:ext uri="{FF2B5EF4-FFF2-40B4-BE49-F238E27FC236}">
                <a16:creationId xmlns:a16="http://schemas.microsoft.com/office/drawing/2014/main" id="{6792CCED-514B-1E31-42D9-4B634D6EBA9F}"/>
              </a:ext>
            </a:extLst>
          </p:cNvPr>
          <p:cNvPicPr>
            <a:picLocks noChangeAspect="1"/>
          </p:cNvPicPr>
          <p:nvPr/>
        </p:nvPicPr>
        <p:blipFill>
          <a:blip r:embed="rId3"/>
          <a:stretch>
            <a:fillRect/>
          </a:stretch>
        </p:blipFill>
        <p:spPr>
          <a:xfrm>
            <a:off x="264062" y="1147744"/>
            <a:ext cx="1578700" cy="1578700"/>
          </a:xfrm>
          <a:prstGeom prst="rect">
            <a:avLst/>
          </a:prstGeom>
        </p:spPr>
      </p:pic>
      <p:sp>
        <p:nvSpPr>
          <p:cNvPr id="26" name="TextBox 25">
            <a:extLst>
              <a:ext uri="{FF2B5EF4-FFF2-40B4-BE49-F238E27FC236}">
                <a16:creationId xmlns:a16="http://schemas.microsoft.com/office/drawing/2014/main" id="{E7084751-9F16-BD1D-5922-79012BF370A4}"/>
              </a:ext>
            </a:extLst>
          </p:cNvPr>
          <p:cNvSpPr txBox="1"/>
          <p:nvPr/>
        </p:nvSpPr>
        <p:spPr>
          <a:xfrm>
            <a:off x="3306566" y="3791955"/>
            <a:ext cx="1886074" cy="584775"/>
          </a:xfrm>
          <a:prstGeom prst="rect">
            <a:avLst/>
          </a:prstGeom>
          <a:noFill/>
        </p:spPr>
        <p:txBody>
          <a:bodyPr wrap="square" rtlCol="0">
            <a:spAutoFit/>
          </a:bodyPr>
          <a:lstStyle/>
          <a:p>
            <a:pPr algn="r"/>
            <a:r>
              <a:rPr lang="en-US" sz="1600" i="1" dirty="0"/>
              <a:t>Business will offer healthy food</a:t>
            </a:r>
          </a:p>
        </p:txBody>
      </p:sp>
      <p:sp>
        <p:nvSpPr>
          <p:cNvPr id="27" name="TextBox 26">
            <a:extLst>
              <a:ext uri="{FF2B5EF4-FFF2-40B4-BE49-F238E27FC236}">
                <a16:creationId xmlns:a16="http://schemas.microsoft.com/office/drawing/2014/main" id="{C39CE5A5-FDD6-9B92-CEAF-DE3667FC9275}"/>
              </a:ext>
            </a:extLst>
          </p:cNvPr>
          <p:cNvSpPr txBox="1"/>
          <p:nvPr/>
        </p:nvSpPr>
        <p:spPr>
          <a:xfrm>
            <a:off x="3182772" y="4481687"/>
            <a:ext cx="2570779" cy="830997"/>
          </a:xfrm>
          <a:prstGeom prst="rect">
            <a:avLst/>
          </a:prstGeom>
          <a:noFill/>
        </p:spPr>
        <p:txBody>
          <a:bodyPr wrap="square" rtlCol="0">
            <a:spAutoFit/>
          </a:bodyPr>
          <a:lstStyle/>
          <a:p>
            <a:r>
              <a:rPr lang="en-US" sz="1600" i="1" dirty="0"/>
              <a:t>Unclear whether just a focus on Mexican food is new and different</a:t>
            </a:r>
          </a:p>
        </p:txBody>
      </p:sp>
      <p:sp>
        <p:nvSpPr>
          <p:cNvPr id="28" name="Cross 27">
            <a:extLst>
              <a:ext uri="{FF2B5EF4-FFF2-40B4-BE49-F238E27FC236}">
                <a16:creationId xmlns:a16="http://schemas.microsoft.com/office/drawing/2014/main" id="{0885D039-B5B3-DC45-4831-E5CB6039F33D}"/>
              </a:ext>
            </a:extLst>
          </p:cNvPr>
          <p:cNvSpPr/>
          <p:nvPr/>
        </p:nvSpPr>
        <p:spPr>
          <a:xfrm rot="18858018">
            <a:off x="6051354" y="4262291"/>
            <a:ext cx="460145" cy="445752"/>
          </a:xfrm>
          <a:prstGeom prst="plus">
            <a:avLst>
              <a:gd name="adj" fmla="val 44933"/>
            </a:avLst>
          </a:prstGeom>
          <a:solidFill>
            <a:srgbClr val="F6B0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Checkmark with solid fill">
            <a:extLst>
              <a:ext uri="{FF2B5EF4-FFF2-40B4-BE49-F238E27FC236}">
                <a16:creationId xmlns:a16="http://schemas.microsoft.com/office/drawing/2014/main" id="{B8330C08-9242-2E75-5514-6A7A1B6E1D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7663" y="3872459"/>
            <a:ext cx="382565" cy="423769"/>
          </a:xfrm>
          <a:prstGeom prst="rect">
            <a:avLst/>
          </a:prstGeom>
        </p:spPr>
      </p:pic>
      <p:sp>
        <p:nvSpPr>
          <p:cNvPr id="32" name="Cross 31">
            <a:extLst>
              <a:ext uri="{FF2B5EF4-FFF2-40B4-BE49-F238E27FC236}">
                <a16:creationId xmlns:a16="http://schemas.microsoft.com/office/drawing/2014/main" id="{01335A42-452C-0C71-7DD2-F3EDFC82A100}"/>
              </a:ext>
            </a:extLst>
          </p:cNvPr>
          <p:cNvSpPr/>
          <p:nvPr/>
        </p:nvSpPr>
        <p:spPr>
          <a:xfrm rot="18858018">
            <a:off x="6059570" y="3429471"/>
            <a:ext cx="460145" cy="445752"/>
          </a:xfrm>
          <a:prstGeom prst="plus">
            <a:avLst>
              <a:gd name="adj" fmla="val 44933"/>
            </a:avLst>
          </a:prstGeom>
          <a:solidFill>
            <a:srgbClr val="F6B0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ross 32">
            <a:extLst>
              <a:ext uri="{FF2B5EF4-FFF2-40B4-BE49-F238E27FC236}">
                <a16:creationId xmlns:a16="http://schemas.microsoft.com/office/drawing/2014/main" id="{CE41F6D5-02EE-7AF6-CE06-ABA4DA946B64}"/>
              </a:ext>
            </a:extLst>
          </p:cNvPr>
          <p:cNvSpPr/>
          <p:nvPr/>
        </p:nvSpPr>
        <p:spPr>
          <a:xfrm rot="18858018">
            <a:off x="6085765" y="5629653"/>
            <a:ext cx="460145" cy="445752"/>
          </a:xfrm>
          <a:prstGeom prst="plus">
            <a:avLst>
              <a:gd name="adj" fmla="val 44933"/>
            </a:avLst>
          </a:prstGeom>
          <a:solidFill>
            <a:srgbClr val="F6B0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Checkmark with solid fill">
            <a:extLst>
              <a:ext uri="{FF2B5EF4-FFF2-40B4-BE49-F238E27FC236}">
                <a16:creationId xmlns:a16="http://schemas.microsoft.com/office/drawing/2014/main" id="{184DAEED-14D6-EAF2-0990-9AFE42CD96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0143" y="6152801"/>
            <a:ext cx="382565" cy="423769"/>
          </a:xfrm>
          <a:prstGeom prst="rect">
            <a:avLst/>
          </a:prstGeom>
        </p:spPr>
      </p:pic>
      <p:sp>
        <p:nvSpPr>
          <p:cNvPr id="39" name="TextBox 38">
            <a:extLst>
              <a:ext uri="{FF2B5EF4-FFF2-40B4-BE49-F238E27FC236}">
                <a16:creationId xmlns:a16="http://schemas.microsoft.com/office/drawing/2014/main" id="{564B7F7C-86D5-929F-D6C6-10FC86C1F3E9}"/>
              </a:ext>
            </a:extLst>
          </p:cNvPr>
          <p:cNvSpPr txBox="1"/>
          <p:nvPr/>
        </p:nvSpPr>
        <p:spPr>
          <a:xfrm>
            <a:off x="3205878" y="5499352"/>
            <a:ext cx="2570779" cy="1077218"/>
          </a:xfrm>
          <a:prstGeom prst="rect">
            <a:avLst/>
          </a:prstGeom>
          <a:noFill/>
        </p:spPr>
        <p:txBody>
          <a:bodyPr wrap="square" rtlCol="0">
            <a:spAutoFit/>
          </a:bodyPr>
          <a:lstStyle/>
          <a:p>
            <a:r>
              <a:rPr lang="en-US" sz="1600" i="1" dirty="0"/>
              <a:t>Does not appear to solve all problems – besides being healthy and cheaper than delivery</a:t>
            </a:r>
          </a:p>
        </p:txBody>
      </p:sp>
      <p:cxnSp>
        <p:nvCxnSpPr>
          <p:cNvPr id="41" name="Straight Connector 40">
            <a:extLst>
              <a:ext uri="{FF2B5EF4-FFF2-40B4-BE49-F238E27FC236}">
                <a16:creationId xmlns:a16="http://schemas.microsoft.com/office/drawing/2014/main" id="{581E4D7F-CC98-011B-A533-DB58E1CFB239}"/>
              </a:ext>
            </a:extLst>
          </p:cNvPr>
          <p:cNvCxnSpPr>
            <a:cxnSpLocks/>
          </p:cNvCxnSpPr>
          <p:nvPr/>
        </p:nvCxnSpPr>
        <p:spPr>
          <a:xfrm>
            <a:off x="5422392" y="3169173"/>
            <a:ext cx="685767" cy="48135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48048D0-EFAC-AF0F-CD4A-21D490C7FF24}"/>
              </a:ext>
            </a:extLst>
          </p:cNvPr>
          <p:cNvCxnSpPr>
            <a:cxnSpLocks/>
          </p:cNvCxnSpPr>
          <p:nvPr/>
        </p:nvCxnSpPr>
        <p:spPr>
          <a:xfrm>
            <a:off x="5304569" y="4094442"/>
            <a:ext cx="1305271" cy="75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258CD72C-1C67-259F-F64C-C4F48044504E}"/>
              </a:ext>
            </a:extLst>
          </p:cNvPr>
          <p:cNvSpPr txBox="1"/>
          <p:nvPr/>
        </p:nvSpPr>
        <p:spPr>
          <a:xfrm>
            <a:off x="3326875" y="1668329"/>
            <a:ext cx="2564494" cy="707886"/>
          </a:xfrm>
          <a:prstGeom prst="rect">
            <a:avLst/>
          </a:prstGeom>
          <a:noFill/>
        </p:spPr>
        <p:txBody>
          <a:bodyPr wrap="square" rtlCol="0">
            <a:spAutoFit/>
          </a:bodyPr>
          <a:lstStyle/>
          <a:p>
            <a:pPr algn="ctr"/>
            <a:r>
              <a:rPr lang="en-US" sz="2000" i="1" dirty="0">
                <a:latin typeface="Poppins" panose="00000500000000000000" pitchFamily="2" charset="0"/>
                <a:cs typeface="Poppins" panose="00000500000000000000" pitchFamily="2" charset="0"/>
              </a:rPr>
              <a:t>Example comparison</a:t>
            </a:r>
          </a:p>
        </p:txBody>
      </p:sp>
      <p:cxnSp>
        <p:nvCxnSpPr>
          <p:cNvPr id="46" name="Straight Connector 45">
            <a:extLst>
              <a:ext uri="{FF2B5EF4-FFF2-40B4-BE49-F238E27FC236}">
                <a16:creationId xmlns:a16="http://schemas.microsoft.com/office/drawing/2014/main" id="{F0B1F97C-0FD6-FE80-348B-DF7CB3AA7256}"/>
              </a:ext>
            </a:extLst>
          </p:cNvPr>
          <p:cNvCxnSpPr>
            <a:cxnSpLocks/>
          </p:cNvCxnSpPr>
          <p:nvPr/>
        </p:nvCxnSpPr>
        <p:spPr>
          <a:xfrm flipV="1">
            <a:off x="5581995" y="4511763"/>
            <a:ext cx="526164" cy="38542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26877AE-5468-73DD-A88C-5ED8D4F9F8D8}"/>
              </a:ext>
            </a:extLst>
          </p:cNvPr>
          <p:cNvCxnSpPr>
            <a:cxnSpLocks/>
          </p:cNvCxnSpPr>
          <p:nvPr/>
        </p:nvCxnSpPr>
        <p:spPr>
          <a:xfrm flipV="1">
            <a:off x="5581995" y="5339496"/>
            <a:ext cx="526164" cy="38542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8875DF4-49CC-63D7-07FB-0CA08E1EC722}"/>
              </a:ext>
            </a:extLst>
          </p:cNvPr>
          <p:cNvCxnSpPr>
            <a:cxnSpLocks/>
          </p:cNvCxnSpPr>
          <p:nvPr/>
        </p:nvCxnSpPr>
        <p:spPr>
          <a:xfrm>
            <a:off x="5560498" y="5731828"/>
            <a:ext cx="441853" cy="55053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17AB09FC-E60A-AF37-B343-0E7CF5B9328F}"/>
              </a:ext>
            </a:extLst>
          </p:cNvPr>
          <p:cNvCxnSpPr>
            <a:cxnSpLocks/>
          </p:cNvCxnSpPr>
          <p:nvPr/>
        </p:nvCxnSpPr>
        <p:spPr>
          <a:xfrm>
            <a:off x="5589277" y="5749861"/>
            <a:ext cx="533772" cy="11562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F34D9910-49D1-750A-EBE3-5194D618B2C7}"/>
              </a:ext>
            </a:extLst>
          </p:cNvPr>
          <p:cNvSpPr txBox="1"/>
          <p:nvPr/>
        </p:nvSpPr>
        <p:spPr>
          <a:xfrm>
            <a:off x="3151602" y="2506452"/>
            <a:ext cx="2570779" cy="1077218"/>
          </a:xfrm>
          <a:prstGeom prst="rect">
            <a:avLst/>
          </a:prstGeom>
          <a:noFill/>
        </p:spPr>
        <p:txBody>
          <a:bodyPr wrap="square" rtlCol="0">
            <a:spAutoFit/>
          </a:bodyPr>
          <a:lstStyle/>
          <a:p>
            <a:r>
              <a:rPr lang="en-US" sz="1600" i="1" dirty="0"/>
              <a:t>Unclear how fast the service will be – current emphasis is on comfort and feeling at home</a:t>
            </a:r>
          </a:p>
        </p:txBody>
      </p:sp>
      <p:graphicFrame>
        <p:nvGraphicFramePr>
          <p:cNvPr id="63" name="Table 62">
            <a:extLst>
              <a:ext uri="{FF2B5EF4-FFF2-40B4-BE49-F238E27FC236}">
                <a16:creationId xmlns:a16="http://schemas.microsoft.com/office/drawing/2014/main" id="{E3600AA9-60DB-77C4-88BF-4E7901C665AC}"/>
              </a:ext>
            </a:extLst>
          </p:cNvPr>
          <p:cNvGraphicFramePr>
            <a:graphicFrameLocks noGrp="1"/>
          </p:cNvGraphicFramePr>
          <p:nvPr>
            <p:extLst>
              <p:ext uri="{D42A27DB-BD31-4B8C-83A1-F6EECF244321}">
                <p14:modId xmlns:p14="http://schemas.microsoft.com/office/powerpoint/2010/main" val="400224269"/>
              </p:ext>
            </p:extLst>
          </p:nvPr>
        </p:nvGraphicFramePr>
        <p:xfrm>
          <a:off x="218506" y="3566570"/>
          <a:ext cx="2630678" cy="3108960"/>
        </p:xfrm>
        <a:graphic>
          <a:graphicData uri="http://schemas.openxmlformats.org/drawingml/2006/table">
            <a:tbl>
              <a:tblPr firstRow="1" bandRow="1">
                <a:tableStyleId>{5C22544A-7EE6-4342-B048-85BDC9FD1C3A}</a:tableStyleId>
              </a:tblPr>
              <a:tblGrid>
                <a:gridCol w="2630678">
                  <a:extLst>
                    <a:ext uri="{9D8B030D-6E8A-4147-A177-3AD203B41FA5}">
                      <a16:colId xmlns:a16="http://schemas.microsoft.com/office/drawing/2014/main" val="3220901358"/>
                    </a:ext>
                  </a:extLst>
                </a:gridCol>
              </a:tblGrid>
              <a:tr h="1190451">
                <a:tc>
                  <a:txBody>
                    <a:bodyPr/>
                    <a:lstStyle/>
                    <a:p>
                      <a:pPr algn="ctr"/>
                      <a:r>
                        <a:rPr lang="en-US" sz="1800" b="0" dirty="0">
                          <a:solidFill>
                            <a:schemeClr val="tx1"/>
                          </a:solidFill>
                        </a:rPr>
                        <a:t>We help those that love Mexican cuisine to save money and eat healthy in an environment that makes them feel at home, by creating a comfortable dining experience better than fast food and more expensive sit-down restaurants in the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bl>
          </a:graphicData>
        </a:graphic>
      </p:graphicFrame>
      <p:sp>
        <p:nvSpPr>
          <p:cNvPr id="64" name="TextBox 63">
            <a:extLst>
              <a:ext uri="{FF2B5EF4-FFF2-40B4-BE49-F238E27FC236}">
                <a16:creationId xmlns:a16="http://schemas.microsoft.com/office/drawing/2014/main" id="{50E3C582-5AE8-2BC7-7B02-284126287C46}"/>
              </a:ext>
            </a:extLst>
          </p:cNvPr>
          <p:cNvSpPr txBox="1"/>
          <p:nvPr/>
        </p:nvSpPr>
        <p:spPr>
          <a:xfrm>
            <a:off x="6026967" y="4957338"/>
            <a:ext cx="320040" cy="707886"/>
          </a:xfrm>
          <a:prstGeom prst="rect">
            <a:avLst/>
          </a:prstGeom>
          <a:noFill/>
        </p:spPr>
        <p:txBody>
          <a:bodyPr wrap="square" rtlCol="0">
            <a:spAutoFit/>
          </a:bodyPr>
          <a:lstStyle/>
          <a:p>
            <a:r>
              <a:rPr lang="en-US" sz="4000" b="1" dirty="0"/>
              <a:t>?</a:t>
            </a:r>
          </a:p>
        </p:txBody>
      </p:sp>
    </p:spTree>
    <p:extLst>
      <p:ext uri="{BB962C8B-B14F-4D97-AF65-F5344CB8AC3E}">
        <p14:creationId xmlns:p14="http://schemas.microsoft.com/office/powerpoint/2010/main" val="3852623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2031198" y="779887"/>
            <a:ext cx="5185094" cy="1323439"/>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If there was not a good fit between your value proposition and your customer’s goals and problems – change your value proposition</a:t>
            </a:r>
          </a:p>
        </p:txBody>
      </p:sp>
      <p:graphicFrame>
        <p:nvGraphicFramePr>
          <p:cNvPr id="3" name="Table 2">
            <a:extLst>
              <a:ext uri="{FF2B5EF4-FFF2-40B4-BE49-F238E27FC236}">
                <a16:creationId xmlns:a16="http://schemas.microsoft.com/office/drawing/2014/main" id="{E23BA17A-A470-3E1E-7CE2-EF38685357D4}"/>
              </a:ext>
            </a:extLst>
          </p:cNvPr>
          <p:cNvGraphicFramePr>
            <a:graphicFrameLocks noGrp="1"/>
          </p:cNvGraphicFramePr>
          <p:nvPr/>
        </p:nvGraphicFramePr>
        <p:xfrm>
          <a:off x="6315837" y="3139850"/>
          <a:ext cx="2630678" cy="3535680"/>
        </p:xfrm>
        <a:graphic>
          <a:graphicData uri="http://schemas.openxmlformats.org/drawingml/2006/table">
            <a:tbl>
              <a:tblPr firstRow="1" bandRow="1">
                <a:tableStyleId>{5C22544A-7EE6-4342-B048-85BDC9FD1C3A}</a:tableStyleId>
              </a:tblPr>
              <a:tblGrid>
                <a:gridCol w="2630678">
                  <a:extLst>
                    <a:ext uri="{9D8B030D-6E8A-4147-A177-3AD203B41FA5}">
                      <a16:colId xmlns:a16="http://schemas.microsoft.com/office/drawing/2014/main" val="3220901358"/>
                    </a:ext>
                  </a:extLst>
                </a:gridCol>
              </a:tblGrid>
              <a:tr h="0">
                <a:tc>
                  <a:txBody>
                    <a:bodyPr/>
                    <a:lstStyle/>
                    <a:p>
                      <a:pPr algn="ctr"/>
                      <a:r>
                        <a:rPr lang="en-US" sz="1600" b="0" i="1" dirty="0">
                          <a:solidFill>
                            <a:schemeClr val="tx1"/>
                          </a:solidFill>
                        </a:rPr>
                        <a:t>Customer 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451473"/>
                  </a:ext>
                </a:extLst>
              </a:tr>
              <a:tr h="581238">
                <a:tc>
                  <a:txBody>
                    <a:bodyPr/>
                    <a:lstStyle/>
                    <a:p>
                      <a:pPr algn="ctr"/>
                      <a:r>
                        <a:rPr lang="en-US" sz="1600" dirty="0">
                          <a:solidFill>
                            <a:schemeClr val="tx1"/>
                          </a:solidFill>
                        </a:rPr>
                        <a:t>- Get a quick meal during lunchtime</a:t>
                      </a:r>
                    </a:p>
                    <a:p>
                      <a:pPr algn="ctr"/>
                      <a:r>
                        <a:rPr lang="en-US" sz="1600" dirty="0">
                          <a:solidFill>
                            <a:schemeClr val="tx1"/>
                          </a:solidFill>
                        </a:rPr>
                        <a:t>- Eat healthy</a:t>
                      </a:r>
                    </a:p>
                    <a:p>
                      <a:pPr algn="ctr"/>
                      <a:r>
                        <a:rPr lang="en-US" sz="1600" dirty="0">
                          <a:solidFill>
                            <a:schemeClr val="tx1"/>
                          </a:solidFill>
                        </a:rPr>
                        <a:t>- Explore new and different types of cuisine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r h="0">
                <a:tc>
                  <a:txBody>
                    <a:bodyPr/>
                    <a:lstStyle/>
                    <a:p>
                      <a:pPr algn="ctr"/>
                      <a:r>
                        <a:rPr lang="en-US" sz="1600" i="1" dirty="0">
                          <a:solidFill>
                            <a:schemeClr val="tx1"/>
                          </a:solidFill>
                        </a:rPr>
                        <a:t>Customer problems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8430116"/>
                  </a:ext>
                </a:extLst>
              </a:tr>
              <a:tr h="581238">
                <a:tc>
                  <a:txBody>
                    <a:bodyPr/>
                    <a:lstStyle/>
                    <a:p>
                      <a:pPr algn="ctr"/>
                      <a:r>
                        <a:rPr lang="en-US" sz="1600" dirty="0">
                          <a:solidFill>
                            <a:schemeClr val="tx1"/>
                          </a:solidFill>
                        </a:rPr>
                        <a:t>- Fast food is quick but not healthy</a:t>
                      </a:r>
                    </a:p>
                    <a:p>
                      <a:pPr algn="ctr"/>
                      <a:r>
                        <a:rPr lang="en-US" sz="1600" dirty="0">
                          <a:solidFill>
                            <a:schemeClr val="tx1"/>
                          </a:solidFill>
                        </a:rPr>
                        <a:t>- Sit-down restaurants in the area are slow</a:t>
                      </a:r>
                    </a:p>
                    <a:p>
                      <a:pPr algn="ctr"/>
                      <a:r>
                        <a:rPr lang="en-US" sz="1600" dirty="0">
                          <a:solidFill>
                            <a:schemeClr val="tx1"/>
                          </a:solidFill>
                        </a:rPr>
                        <a:t>- Getting food delivered is expensive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481692"/>
                  </a:ext>
                </a:extLst>
              </a:tr>
            </a:tbl>
          </a:graphicData>
        </a:graphic>
      </p:graphicFrame>
      <p:pic>
        <p:nvPicPr>
          <p:cNvPr id="5" name="Picture 4">
            <a:extLst>
              <a:ext uri="{FF2B5EF4-FFF2-40B4-BE49-F238E27FC236}">
                <a16:creationId xmlns:a16="http://schemas.microsoft.com/office/drawing/2014/main" id="{43F68D98-AC46-5A4C-5BD8-3A179ED6F0C8}"/>
              </a:ext>
            </a:extLst>
          </p:cNvPr>
          <p:cNvPicPr>
            <a:picLocks noChangeAspect="1"/>
          </p:cNvPicPr>
          <p:nvPr/>
        </p:nvPicPr>
        <p:blipFill>
          <a:blip r:embed="rId2"/>
          <a:stretch>
            <a:fillRect/>
          </a:stretch>
        </p:blipFill>
        <p:spPr>
          <a:xfrm>
            <a:off x="7293109" y="1354229"/>
            <a:ext cx="1653406" cy="1578700"/>
          </a:xfrm>
          <a:prstGeom prst="rect">
            <a:avLst/>
          </a:prstGeom>
        </p:spPr>
      </p:pic>
      <p:sp>
        <p:nvSpPr>
          <p:cNvPr id="8" name="TextBox 7">
            <a:extLst>
              <a:ext uri="{FF2B5EF4-FFF2-40B4-BE49-F238E27FC236}">
                <a16:creationId xmlns:a16="http://schemas.microsoft.com/office/drawing/2014/main" id="{9C691A30-1282-3CB0-FEFD-63141F155706}"/>
              </a:ext>
            </a:extLst>
          </p:cNvPr>
          <p:cNvSpPr txBox="1"/>
          <p:nvPr/>
        </p:nvSpPr>
        <p:spPr>
          <a:xfrm>
            <a:off x="7536752" y="700513"/>
            <a:ext cx="1463040" cy="584775"/>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Customer profile</a:t>
            </a:r>
          </a:p>
        </p:txBody>
      </p:sp>
      <p:graphicFrame>
        <p:nvGraphicFramePr>
          <p:cNvPr id="9" name="Table 8">
            <a:extLst>
              <a:ext uri="{FF2B5EF4-FFF2-40B4-BE49-F238E27FC236}">
                <a16:creationId xmlns:a16="http://schemas.microsoft.com/office/drawing/2014/main" id="{1A2A06C1-E3D7-AD48-6A33-205BE36B55C0}"/>
              </a:ext>
            </a:extLst>
          </p:cNvPr>
          <p:cNvGraphicFramePr>
            <a:graphicFrameLocks noGrp="1"/>
          </p:cNvGraphicFramePr>
          <p:nvPr/>
        </p:nvGraphicFramePr>
        <p:xfrm>
          <a:off x="200506" y="3587084"/>
          <a:ext cx="2809824" cy="3108960"/>
        </p:xfrm>
        <a:graphic>
          <a:graphicData uri="http://schemas.openxmlformats.org/drawingml/2006/table">
            <a:tbl>
              <a:tblPr firstRow="1" bandRow="1">
                <a:tableStyleId>{5C22544A-7EE6-4342-B048-85BDC9FD1C3A}</a:tableStyleId>
              </a:tblPr>
              <a:tblGrid>
                <a:gridCol w="2809824">
                  <a:extLst>
                    <a:ext uri="{9D8B030D-6E8A-4147-A177-3AD203B41FA5}">
                      <a16:colId xmlns:a16="http://schemas.microsoft.com/office/drawing/2014/main" val="3220901358"/>
                    </a:ext>
                  </a:extLst>
                </a:gridCol>
              </a:tblGrid>
              <a:tr h="1190451">
                <a:tc>
                  <a:txBody>
                    <a:bodyPr/>
                    <a:lstStyle/>
                    <a:p>
                      <a:pPr algn="ctr"/>
                      <a:r>
                        <a:rPr lang="en-US" sz="1800" b="0" dirty="0">
                          <a:solidFill>
                            <a:schemeClr val="tx1"/>
                          </a:solidFill>
                        </a:rPr>
                        <a:t>We help those that </a:t>
                      </a:r>
                      <a:r>
                        <a:rPr lang="en-US" sz="1800" b="0" u="sng" dirty="0">
                          <a:solidFill>
                            <a:schemeClr val="tx1"/>
                          </a:solidFill>
                        </a:rPr>
                        <a:t>love exploring new cuisines </a:t>
                      </a:r>
                      <a:r>
                        <a:rPr lang="en-US" sz="1800" b="0" dirty="0">
                          <a:solidFill>
                            <a:schemeClr val="tx1"/>
                          </a:solidFill>
                        </a:rPr>
                        <a:t>to save money and eat healthy, by creating a fast-casual dining experience with a variety of Latin American cuisines – healthier than fast food and quicker than more expensive sit-down restaurants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bl>
          </a:graphicData>
        </a:graphic>
      </p:graphicFrame>
      <p:sp>
        <p:nvSpPr>
          <p:cNvPr id="10" name="TextBox 9">
            <a:extLst>
              <a:ext uri="{FF2B5EF4-FFF2-40B4-BE49-F238E27FC236}">
                <a16:creationId xmlns:a16="http://schemas.microsoft.com/office/drawing/2014/main" id="{B0D8EFCE-4108-E8F6-8BFE-2EE581DA34DA}"/>
              </a:ext>
            </a:extLst>
          </p:cNvPr>
          <p:cNvSpPr txBox="1"/>
          <p:nvPr/>
        </p:nvSpPr>
        <p:spPr>
          <a:xfrm>
            <a:off x="323961" y="2876785"/>
            <a:ext cx="2570779" cy="584775"/>
          </a:xfrm>
          <a:prstGeom prst="rect">
            <a:avLst/>
          </a:prstGeom>
          <a:noFill/>
        </p:spPr>
        <p:txBody>
          <a:bodyPr wrap="square" rtlCol="0">
            <a:spAutoFit/>
          </a:bodyPr>
          <a:lstStyle/>
          <a:p>
            <a:pPr algn="ctr"/>
            <a:r>
              <a:rPr lang="en-US" sz="1600" b="1" u="sng" dirty="0">
                <a:latin typeface="Poppins" panose="00000500000000000000" pitchFamily="2" charset="0"/>
                <a:cs typeface="Poppins" panose="00000500000000000000" pitchFamily="2" charset="0"/>
              </a:rPr>
              <a:t>New</a:t>
            </a:r>
            <a:r>
              <a:rPr lang="en-US" sz="1600" b="1" dirty="0">
                <a:latin typeface="Poppins" panose="00000500000000000000" pitchFamily="2" charset="0"/>
                <a:cs typeface="Poppins" panose="00000500000000000000" pitchFamily="2" charset="0"/>
              </a:rPr>
              <a:t> value proposition statement</a:t>
            </a:r>
          </a:p>
        </p:txBody>
      </p:sp>
      <p:sp>
        <p:nvSpPr>
          <p:cNvPr id="26" name="TextBox 25">
            <a:extLst>
              <a:ext uri="{FF2B5EF4-FFF2-40B4-BE49-F238E27FC236}">
                <a16:creationId xmlns:a16="http://schemas.microsoft.com/office/drawing/2014/main" id="{E7084751-9F16-BD1D-5922-79012BF370A4}"/>
              </a:ext>
            </a:extLst>
          </p:cNvPr>
          <p:cNvSpPr txBox="1"/>
          <p:nvPr/>
        </p:nvSpPr>
        <p:spPr>
          <a:xfrm>
            <a:off x="3306566" y="3791955"/>
            <a:ext cx="1886074" cy="584775"/>
          </a:xfrm>
          <a:prstGeom prst="rect">
            <a:avLst/>
          </a:prstGeom>
          <a:noFill/>
        </p:spPr>
        <p:txBody>
          <a:bodyPr wrap="square" rtlCol="0">
            <a:spAutoFit/>
          </a:bodyPr>
          <a:lstStyle/>
          <a:p>
            <a:pPr algn="r"/>
            <a:r>
              <a:rPr lang="en-US" sz="1600" i="1" dirty="0"/>
              <a:t>Business will offer healthy food</a:t>
            </a:r>
          </a:p>
        </p:txBody>
      </p:sp>
      <p:sp>
        <p:nvSpPr>
          <p:cNvPr id="27" name="TextBox 26">
            <a:extLst>
              <a:ext uri="{FF2B5EF4-FFF2-40B4-BE49-F238E27FC236}">
                <a16:creationId xmlns:a16="http://schemas.microsoft.com/office/drawing/2014/main" id="{C39CE5A5-FDD6-9B92-CEAF-DE3667FC9275}"/>
              </a:ext>
            </a:extLst>
          </p:cNvPr>
          <p:cNvSpPr txBox="1"/>
          <p:nvPr/>
        </p:nvSpPr>
        <p:spPr>
          <a:xfrm>
            <a:off x="3182772" y="4481687"/>
            <a:ext cx="2570779" cy="830997"/>
          </a:xfrm>
          <a:prstGeom prst="rect">
            <a:avLst/>
          </a:prstGeom>
          <a:noFill/>
        </p:spPr>
        <p:txBody>
          <a:bodyPr wrap="square" rtlCol="0">
            <a:spAutoFit/>
          </a:bodyPr>
          <a:lstStyle/>
          <a:p>
            <a:r>
              <a:rPr lang="en-US" sz="1600" i="1" dirty="0"/>
              <a:t>Variety of cuisines will allow for trying new and different foods</a:t>
            </a:r>
          </a:p>
        </p:txBody>
      </p:sp>
      <p:pic>
        <p:nvPicPr>
          <p:cNvPr id="31" name="Graphic 30" descr="Checkmark with solid fill">
            <a:extLst>
              <a:ext uri="{FF2B5EF4-FFF2-40B4-BE49-F238E27FC236}">
                <a16:creationId xmlns:a16="http://schemas.microsoft.com/office/drawing/2014/main" id="{B8330C08-9242-2E75-5514-6A7A1B6E1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7663" y="3872459"/>
            <a:ext cx="382565" cy="423769"/>
          </a:xfrm>
          <a:prstGeom prst="rect">
            <a:avLst/>
          </a:prstGeom>
        </p:spPr>
      </p:pic>
      <p:sp>
        <p:nvSpPr>
          <p:cNvPr id="34" name="TextBox 33">
            <a:extLst>
              <a:ext uri="{FF2B5EF4-FFF2-40B4-BE49-F238E27FC236}">
                <a16:creationId xmlns:a16="http://schemas.microsoft.com/office/drawing/2014/main" id="{7D9911F7-DFD2-E9F5-126B-39BB51F7DACB}"/>
              </a:ext>
            </a:extLst>
          </p:cNvPr>
          <p:cNvSpPr txBox="1"/>
          <p:nvPr/>
        </p:nvSpPr>
        <p:spPr>
          <a:xfrm>
            <a:off x="3276619" y="2894786"/>
            <a:ext cx="2145773" cy="584775"/>
          </a:xfrm>
          <a:prstGeom prst="rect">
            <a:avLst/>
          </a:prstGeom>
          <a:noFill/>
        </p:spPr>
        <p:txBody>
          <a:bodyPr wrap="square" rtlCol="0">
            <a:spAutoFit/>
          </a:bodyPr>
          <a:lstStyle/>
          <a:p>
            <a:r>
              <a:rPr lang="en-US" sz="1600" i="1" dirty="0"/>
              <a:t>Fast-casual will support a quick lunch</a:t>
            </a:r>
          </a:p>
        </p:txBody>
      </p:sp>
      <p:pic>
        <p:nvPicPr>
          <p:cNvPr id="36" name="Graphic 35" descr="Checkmark with solid fill">
            <a:extLst>
              <a:ext uri="{FF2B5EF4-FFF2-40B4-BE49-F238E27FC236}">
                <a16:creationId xmlns:a16="http://schemas.microsoft.com/office/drawing/2014/main" id="{184DAEED-14D6-EAF2-0990-9AFE42CD9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0143" y="6152801"/>
            <a:ext cx="382565" cy="423769"/>
          </a:xfrm>
          <a:prstGeom prst="rect">
            <a:avLst/>
          </a:prstGeom>
        </p:spPr>
      </p:pic>
      <p:sp>
        <p:nvSpPr>
          <p:cNvPr id="39" name="TextBox 38">
            <a:extLst>
              <a:ext uri="{FF2B5EF4-FFF2-40B4-BE49-F238E27FC236}">
                <a16:creationId xmlns:a16="http://schemas.microsoft.com/office/drawing/2014/main" id="{564B7F7C-86D5-929F-D6C6-10FC86C1F3E9}"/>
              </a:ext>
            </a:extLst>
          </p:cNvPr>
          <p:cNvSpPr txBox="1"/>
          <p:nvPr/>
        </p:nvSpPr>
        <p:spPr>
          <a:xfrm>
            <a:off x="3205878" y="5499352"/>
            <a:ext cx="2570779" cy="1077218"/>
          </a:xfrm>
          <a:prstGeom prst="rect">
            <a:avLst/>
          </a:prstGeom>
          <a:noFill/>
        </p:spPr>
        <p:txBody>
          <a:bodyPr wrap="square" rtlCol="0">
            <a:spAutoFit/>
          </a:bodyPr>
          <a:lstStyle/>
          <a:p>
            <a:r>
              <a:rPr lang="en-US" sz="1600" i="1" dirty="0"/>
              <a:t>Does not appear to solve most problems – besides being cheaper than delivery</a:t>
            </a:r>
          </a:p>
        </p:txBody>
      </p:sp>
      <p:cxnSp>
        <p:nvCxnSpPr>
          <p:cNvPr id="41" name="Straight Connector 40">
            <a:extLst>
              <a:ext uri="{FF2B5EF4-FFF2-40B4-BE49-F238E27FC236}">
                <a16:creationId xmlns:a16="http://schemas.microsoft.com/office/drawing/2014/main" id="{581E4D7F-CC98-011B-A533-DB58E1CFB239}"/>
              </a:ext>
            </a:extLst>
          </p:cNvPr>
          <p:cNvCxnSpPr>
            <a:cxnSpLocks/>
          </p:cNvCxnSpPr>
          <p:nvPr/>
        </p:nvCxnSpPr>
        <p:spPr>
          <a:xfrm>
            <a:off x="5422392" y="3169173"/>
            <a:ext cx="685767" cy="48135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48048D0-EFAC-AF0F-CD4A-21D490C7FF24}"/>
              </a:ext>
            </a:extLst>
          </p:cNvPr>
          <p:cNvCxnSpPr>
            <a:cxnSpLocks/>
          </p:cNvCxnSpPr>
          <p:nvPr/>
        </p:nvCxnSpPr>
        <p:spPr>
          <a:xfrm>
            <a:off x="5304569" y="4094442"/>
            <a:ext cx="1305271" cy="75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0B1F97C-0FD6-FE80-348B-DF7CB3AA7256}"/>
              </a:ext>
            </a:extLst>
          </p:cNvPr>
          <p:cNvCxnSpPr>
            <a:cxnSpLocks/>
          </p:cNvCxnSpPr>
          <p:nvPr/>
        </p:nvCxnSpPr>
        <p:spPr>
          <a:xfrm flipV="1">
            <a:off x="5581995" y="4511763"/>
            <a:ext cx="526164" cy="38542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26877AE-5468-73DD-A88C-5ED8D4F9F8D8}"/>
              </a:ext>
            </a:extLst>
          </p:cNvPr>
          <p:cNvCxnSpPr>
            <a:cxnSpLocks/>
          </p:cNvCxnSpPr>
          <p:nvPr/>
        </p:nvCxnSpPr>
        <p:spPr>
          <a:xfrm flipV="1">
            <a:off x="5581995" y="5339496"/>
            <a:ext cx="526164" cy="38542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8875DF4-49CC-63D7-07FB-0CA08E1EC722}"/>
              </a:ext>
            </a:extLst>
          </p:cNvPr>
          <p:cNvCxnSpPr>
            <a:cxnSpLocks/>
          </p:cNvCxnSpPr>
          <p:nvPr/>
        </p:nvCxnSpPr>
        <p:spPr>
          <a:xfrm>
            <a:off x="5560498" y="5731828"/>
            <a:ext cx="441853" cy="55053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17AB09FC-E60A-AF37-B343-0E7CF5B9328F}"/>
              </a:ext>
            </a:extLst>
          </p:cNvPr>
          <p:cNvCxnSpPr>
            <a:cxnSpLocks/>
          </p:cNvCxnSpPr>
          <p:nvPr/>
        </p:nvCxnSpPr>
        <p:spPr>
          <a:xfrm>
            <a:off x="5589277" y="5749861"/>
            <a:ext cx="533772" cy="11562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2" name="Graphic 1" descr="Checkmark with solid fill">
            <a:extLst>
              <a:ext uri="{FF2B5EF4-FFF2-40B4-BE49-F238E27FC236}">
                <a16:creationId xmlns:a16="http://schemas.microsoft.com/office/drawing/2014/main" id="{2F266D84-8D30-F24C-B1BA-A7490C1F5D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5791" y="3440386"/>
            <a:ext cx="382565" cy="423769"/>
          </a:xfrm>
          <a:prstGeom prst="rect">
            <a:avLst/>
          </a:prstGeom>
        </p:spPr>
      </p:pic>
      <p:pic>
        <p:nvPicPr>
          <p:cNvPr id="6" name="Graphic 5" descr="Checkmark with solid fill">
            <a:extLst>
              <a:ext uri="{FF2B5EF4-FFF2-40B4-BE49-F238E27FC236}">
                <a16:creationId xmlns:a16="http://schemas.microsoft.com/office/drawing/2014/main" id="{4CC2984C-19BF-A638-E8D0-C7176D9134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0716" y="4253248"/>
            <a:ext cx="382565" cy="423769"/>
          </a:xfrm>
          <a:prstGeom prst="rect">
            <a:avLst/>
          </a:prstGeom>
        </p:spPr>
      </p:pic>
      <p:pic>
        <p:nvPicPr>
          <p:cNvPr id="7" name="Graphic 6" descr="Checkmark with solid fill">
            <a:extLst>
              <a:ext uri="{FF2B5EF4-FFF2-40B4-BE49-F238E27FC236}">
                <a16:creationId xmlns:a16="http://schemas.microsoft.com/office/drawing/2014/main" id="{EB52ABDD-62EE-60E9-1D77-645D06151B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81114" y="5614192"/>
            <a:ext cx="382565" cy="423769"/>
          </a:xfrm>
          <a:prstGeom prst="rect">
            <a:avLst/>
          </a:prstGeom>
        </p:spPr>
      </p:pic>
      <p:pic>
        <p:nvPicPr>
          <p:cNvPr id="11" name="Graphic 10" descr="Checkmark with solid fill">
            <a:extLst>
              <a:ext uri="{FF2B5EF4-FFF2-40B4-BE49-F238E27FC236}">
                <a16:creationId xmlns:a16="http://schemas.microsoft.com/office/drawing/2014/main" id="{CC38BA32-EDF1-B725-D888-139FE2EBE1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9080" y="5091463"/>
            <a:ext cx="382565" cy="423769"/>
          </a:xfrm>
          <a:prstGeom prst="rect">
            <a:avLst/>
          </a:prstGeom>
        </p:spPr>
      </p:pic>
      <p:pic>
        <p:nvPicPr>
          <p:cNvPr id="65" name="Picture 64">
            <a:extLst>
              <a:ext uri="{FF2B5EF4-FFF2-40B4-BE49-F238E27FC236}">
                <a16:creationId xmlns:a16="http://schemas.microsoft.com/office/drawing/2014/main" id="{4E7C7AB9-42D9-4DB3-812B-41C8E9490E99}"/>
              </a:ext>
            </a:extLst>
          </p:cNvPr>
          <p:cNvPicPr>
            <a:picLocks noChangeAspect="1"/>
          </p:cNvPicPr>
          <p:nvPr/>
        </p:nvPicPr>
        <p:blipFill>
          <a:blip r:embed="rId5"/>
          <a:stretch>
            <a:fillRect/>
          </a:stretch>
        </p:blipFill>
        <p:spPr>
          <a:xfrm>
            <a:off x="264062" y="1148531"/>
            <a:ext cx="1578700" cy="1577913"/>
          </a:xfrm>
          <a:prstGeom prst="rect">
            <a:avLst/>
          </a:prstGeom>
        </p:spPr>
      </p:pic>
    </p:spTree>
    <p:extLst>
      <p:ext uri="{BB962C8B-B14F-4D97-AF65-F5344CB8AC3E}">
        <p14:creationId xmlns:p14="http://schemas.microsoft.com/office/powerpoint/2010/main" val="1281735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952260BB-7106-AC1C-D9BC-1145F063DD1A}"/>
              </a:ext>
            </a:extLst>
          </p:cNvPr>
          <p:cNvSpPr txBox="1"/>
          <p:nvPr/>
        </p:nvSpPr>
        <p:spPr>
          <a:xfrm>
            <a:off x="2031198" y="779887"/>
            <a:ext cx="5185094" cy="1323439"/>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If there was not a good fit between your value proposition and your customer’s goals and problems – change your value proposition</a:t>
            </a:r>
          </a:p>
        </p:txBody>
      </p:sp>
      <p:graphicFrame>
        <p:nvGraphicFramePr>
          <p:cNvPr id="3" name="Table 2">
            <a:extLst>
              <a:ext uri="{FF2B5EF4-FFF2-40B4-BE49-F238E27FC236}">
                <a16:creationId xmlns:a16="http://schemas.microsoft.com/office/drawing/2014/main" id="{E23BA17A-A470-3E1E-7CE2-EF38685357D4}"/>
              </a:ext>
            </a:extLst>
          </p:cNvPr>
          <p:cNvGraphicFramePr>
            <a:graphicFrameLocks noGrp="1"/>
          </p:cNvGraphicFramePr>
          <p:nvPr/>
        </p:nvGraphicFramePr>
        <p:xfrm>
          <a:off x="6315837" y="3139850"/>
          <a:ext cx="2630678" cy="3535680"/>
        </p:xfrm>
        <a:graphic>
          <a:graphicData uri="http://schemas.openxmlformats.org/drawingml/2006/table">
            <a:tbl>
              <a:tblPr firstRow="1" bandRow="1">
                <a:tableStyleId>{5C22544A-7EE6-4342-B048-85BDC9FD1C3A}</a:tableStyleId>
              </a:tblPr>
              <a:tblGrid>
                <a:gridCol w="2630678">
                  <a:extLst>
                    <a:ext uri="{9D8B030D-6E8A-4147-A177-3AD203B41FA5}">
                      <a16:colId xmlns:a16="http://schemas.microsoft.com/office/drawing/2014/main" val="3220901358"/>
                    </a:ext>
                  </a:extLst>
                </a:gridCol>
              </a:tblGrid>
              <a:tr h="0">
                <a:tc>
                  <a:txBody>
                    <a:bodyPr/>
                    <a:lstStyle/>
                    <a:p>
                      <a:pPr algn="ctr"/>
                      <a:r>
                        <a:rPr lang="en-US" sz="1600" b="0" i="1" dirty="0">
                          <a:solidFill>
                            <a:schemeClr val="tx1"/>
                          </a:solidFill>
                        </a:rPr>
                        <a:t>Customer 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451473"/>
                  </a:ext>
                </a:extLst>
              </a:tr>
              <a:tr h="581238">
                <a:tc>
                  <a:txBody>
                    <a:bodyPr/>
                    <a:lstStyle/>
                    <a:p>
                      <a:pPr algn="ctr"/>
                      <a:r>
                        <a:rPr lang="en-US" sz="1600" dirty="0">
                          <a:solidFill>
                            <a:schemeClr val="tx1"/>
                          </a:solidFill>
                        </a:rPr>
                        <a:t>- Get a quick meal during lunchtime</a:t>
                      </a:r>
                    </a:p>
                    <a:p>
                      <a:pPr algn="ctr"/>
                      <a:r>
                        <a:rPr lang="en-US" sz="1600" dirty="0">
                          <a:solidFill>
                            <a:schemeClr val="tx1"/>
                          </a:solidFill>
                        </a:rPr>
                        <a:t>- Eat healthy</a:t>
                      </a:r>
                    </a:p>
                    <a:p>
                      <a:pPr algn="ctr"/>
                      <a:r>
                        <a:rPr lang="en-US" sz="1600" dirty="0">
                          <a:solidFill>
                            <a:schemeClr val="tx1"/>
                          </a:solidFill>
                        </a:rPr>
                        <a:t>- Explore new and different types of cuisine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r h="0">
                <a:tc>
                  <a:txBody>
                    <a:bodyPr/>
                    <a:lstStyle/>
                    <a:p>
                      <a:pPr algn="ctr"/>
                      <a:r>
                        <a:rPr lang="en-US" sz="1600" i="1" dirty="0">
                          <a:solidFill>
                            <a:schemeClr val="tx1"/>
                          </a:solidFill>
                        </a:rPr>
                        <a:t>Customer problems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8430116"/>
                  </a:ext>
                </a:extLst>
              </a:tr>
              <a:tr h="581238">
                <a:tc>
                  <a:txBody>
                    <a:bodyPr/>
                    <a:lstStyle/>
                    <a:p>
                      <a:pPr algn="ctr"/>
                      <a:r>
                        <a:rPr lang="en-US" sz="1600" dirty="0">
                          <a:solidFill>
                            <a:schemeClr val="tx1"/>
                          </a:solidFill>
                        </a:rPr>
                        <a:t>- Fast food is quick but not healthy</a:t>
                      </a:r>
                    </a:p>
                    <a:p>
                      <a:pPr algn="ctr"/>
                      <a:r>
                        <a:rPr lang="en-US" sz="1600" dirty="0">
                          <a:solidFill>
                            <a:schemeClr val="tx1"/>
                          </a:solidFill>
                        </a:rPr>
                        <a:t>- Sit-down restaurants in the area are slow</a:t>
                      </a:r>
                    </a:p>
                    <a:p>
                      <a:pPr algn="ctr"/>
                      <a:r>
                        <a:rPr lang="en-US" sz="1600" dirty="0">
                          <a:solidFill>
                            <a:schemeClr val="tx1"/>
                          </a:solidFill>
                        </a:rPr>
                        <a:t>- Getting food delivered is expensive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481692"/>
                  </a:ext>
                </a:extLst>
              </a:tr>
            </a:tbl>
          </a:graphicData>
        </a:graphic>
      </p:graphicFrame>
      <p:pic>
        <p:nvPicPr>
          <p:cNvPr id="5" name="Picture 4">
            <a:extLst>
              <a:ext uri="{FF2B5EF4-FFF2-40B4-BE49-F238E27FC236}">
                <a16:creationId xmlns:a16="http://schemas.microsoft.com/office/drawing/2014/main" id="{43F68D98-AC46-5A4C-5BD8-3A179ED6F0C8}"/>
              </a:ext>
            </a:extLst>
          </p:cNvPr>
          <p:cNvPicPr>
            <a:picLocks noChangeAspect="1"/>
          </p:cNvPicPr>
          <p:nvPr/>
        </p:nvPicPr>
        <p:blipFill>
          <a:blip r:embed="rId2"/>
          <a:stretch>
            <a:fillRect/>
          </a:stretch>
        </p:blipFill>
        <p:spPr>
          <a:xfrm>
            <a:off x="7293109" y="1354229"/>
            <a:ext cx="1653406" cy="1578700"/>
          </a:xfrm>
          <a:prstGeom prst="rect">
            <a:avLst/>
          </a:prstGeom>
        </p:spPr>
      </p:pic>
      <p:sp>
        <p:nvSpPr>
          <p:cNvPr id="8" name="TextBox 7">
            <a:extLst>
              <a:ext uri="{FF2B5EF4-FFF2-40B4-BE49-F238E27FC236}">
                <a16:creationId xmlns:a16="http://schemas.microsoft.com/office/drawing/2014/main" id="{9C691A30-1282-3CB0-FEFD-63141F155706}"/>
              </a:ext>
            </a:extLst>
          </p:cNvPr>
          <p:cNvSpPr txBox="1"/>
          <p:nvPr/>
        </p:nvSpPr>
        <p:spPr>
          <a:xfrm>
            <a:off x="7536752" y="700513"/>
            <a:ext cx="1463040" cy="584775"/>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Customer profile</a:t>
            </a:r>
          </a:p>
        </p:txBody>
      </p:sp>
      <p:graphicFrame>
        <p:nvGraphicFramePr>
          <p:cNvPr id="9" name="Table 8">
            <a:extLst>
              <a:ext uri="{FF2B5EF4-FFF2-40B4-BE49-F238E27FC236}">
                <a16:creationId xmlns:a16="http://schemas.microsoft.com/office/drawing/2014/main" id="{1A2A06C1-E3D7-AD48-6A33-205BE36B55C0}"/>
              </a:ext>
            </a:extLst>
          </p:cNvPr>
          <p:cNvGraphicFramePr>
            <a:graphicFrameLocks noGrp="1"/>
          </p:cNvGraphicFramePr>
          <p:nvPr>
            <p:extLst>
              <p:ext uri="{D42A27DB-BD31-4B8C-83A1-F6EECF244321}">
                <p14:modId xmlns:p14="http://schemas.microsoft.com/office/powerpoint/2010/main" val="275930709"/>
              </p:ext>
            </p:extLst>
          </p:nvPr>
        </p:nvGraphicFramePr>
        <p:xfrm>
          <a:off x="200506" y="3587084"/>
          <a:ext cx="2809824" cy="3108960"/>
        </p:xfrm>
        <a:graphic>
          <a:graphicData uri="http://schemas.openxmlformats.org/drawingml/2006/table">
            <a:tbl>
              <a:tblPr firstRow="1" bandRow="1">
                <a:tableStyleId>{5C22544A-7EE6-4342-B048-85BDC9FD1C3A}</a:tableStyleId>
              </a:tblPr>
              <a:tblGrid>
                <a:gridCol w="2809824">
                  <a:extLst>
                    <a:ext uri="{9D8B030D-6E8A-4147-A177-3AD203B41FA5}">
                      <a16:colId xmlns:a16="http://schemas.microsoft.com/office/drawing/2014/main" val="3220901358"/>
                    </a:ext>
                  </a:extLst>
                </a:gridCol>
              </a:tblGrid>
              <a:tr h="1190451">
                <a:tc>
                  <a:txBody>
                    <a:bodyPr/>
                    <a:lstStyle/>
                    <a:p>
                      <a:pPr algn="ctr"/>
                      <a:r>
                        <a:rPr lang="en-US" sz="1800" b="0" dirty="0">
                          <a:solidFill>
                            <a:schemeClr val="tx1"/>
                          </a:solidFill>
                        </a:rPr>
                        <a:t>We help those that </a:t>
                      </a:r>
                      <a:r>
                        <a:rPr lang="en-US" sz="1800" b="0" u="sng" dirty="0">
                          <a:solidFill>
                            <a:schemeClr val="tx1"/>
                          </a:solidFill>
                        </a:rPr>
                        <a:t>love exploring new cuisines </a:t>
                      </a:r>
                      <a:r>
                        <a:rPr lang="en-US" sz="1800" b="0" dirty="0">
                          <a:solidFill>
                            <a:schemeClr val="tx1"/>
                          </a:solidFill>
                        </a:rPr>
                        <a:t>to save money and eat healthy, by creating a fast-casual dining experience with a variety of Latin American cuisines – healthier than fast food and quicker than more expensive sit-down restaurants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02287"/>
                  </a:ext>
                </a:extLst>
              </a:tr>
            </a:tbl>
          </a:graphicData>
        </a:graphic>
      </p:graphicFrame>
      <p:sp>
        <p:nvSpPr>
          <p:cNvPr id="10" name="TextBox 9">
            <a:extLst>
              <a:ext uri="{FF2B5EF4-FFF2-40B4-BE49-F238E27FC236}">
                <a16:creationId xmlns:a16="http://schemas.microsoft.com/office/drawing/2014/main" id="{B0D8EFCE-4108-E8F6-8BFE-2EE581DA34DA}"/>
              </a:ext>
            </a:extLst>
          </p:cNvPr>
          <p:cNvSpPr txBox="1"/>
          <p:nvPr/>
        </p:nvSpPr>
        <p:spPr>
          <a:xfrm>
            <a:off x="323961" y="2876785"/>
            <a:ext cx="2570779" cy="584775"/>
          </a:xfrm>
          <a:prstGeom prst="rect">
            <a:avLst/>
          </a:prstGeom>
          <a:noFill/>
        </p:spPr>
        <p:txBody>
          <a:bodyPr wrap="square" rtlCol="0">
            <a:spAutoFit/>
          </a:bodyPr>
          <a:lstStyle/>
          <a:p>
            <a:pPr algn="ctr"/>
            <a:r>
              <a:rPr lang="en-US" sz="1600" b="1" u="sng" dirty="0">
                <a:latin typeface="Poppins" panose="00000500000000000000" pitchFamily="2" charset="0"/>
                <a:cs typeface="Poppins" panose="00000500000000000000" pitchFamily="2" charset="0"/>
              </a:rPr>
              <a:t>New</a:t>
            </a:r>
            <a:r>
              <a:rPr lang="en-US" sz="1600" b="1" dirty="0">
                <a:latin typeface="Poppins" panose="00000500000000000000" pitchFamily="2" charset="0"/>
                <a:cs typeface="Poppins" panose="00000500000000000000" pitchFamily="2" charset="0"/>
              </a:rPr>
              <a:t> value proposition statement</a:t>
            </a:r>
          </a:p>
        </p:txBody>
      </p:sp>
      <p:sp>
        <p:nvSpPr>
          <p:cNvPr id="26" name="TextBox 25">
            <a:extLst>
              <a:ext uri="{FF2B5EF4-FFF2-40B4-BE49-F238E27FC236}">
                <a16:creationId xmlns:a16="http://schemas.microsoft.com/office/drawing/2014/main" id="{E7084751-9F16-BD1D-5922-79012BF370A4}"/>
              </a:ext>
            </a:extLst>
          </p:cNvPr>
          <p:cNvSpPr txBox="1"/>
          <p:nvPr/>
        </p:nvSpPr>
        <p:spPr>
          <a:xfrm>
            <a:off x="3306566" y="3791955"/>
            <a:ext cx="1886074" cy="584775"/>
          </a:xfrm>
          <a:prstGeom prst="rect">
            <a:avLst/>
          </a:prstGeom>
          <a:noFill/>
        </p:spPr>
        <p:txBody>
          <a:bodyPr wrap="square" rtlCol="0">
            <a:spAutoFit/>
          </a:bodyPr>
          <a:lstStyle/>
          <a:p>
            <a:pPr algn="r"/>
            <a:r>
              <a:rPr lang="en-US" sz="1600" i="1" dirty="0"/>
              <a:t>Business will offer healthy food</a:t>
            </a:r>
          </a:p>
        </p:txBody>
      </p:sp>
      <p:sp>
        <p:nvSpPr>
          <p:cNvPr id="27" name="TextBox 26">
            <a:extLst>
              <a:ext uri="{FF2B5EF4-FFF2-40B4-BE49-F238E27FC236}">
                <a16:creationId xmlns:a16="http://schemas.microsoft.com/office/drawing/2014/main" id="{C39CE5A5-FDD6-9B92-CEAF-DE3667FC9275}"/>
              </a:ext>
            </a:extLst>
          </p:cNvPr>
          <p:cNvSpPr txBox="1"/>
          <p:nvPr/>
        </p:nvSpPr>
        <p:spPr>
          <a:xfrm>
            <a:off x="3182772" y="4481687"/>
            <a:ext cx="2570779" cy="830997"/>
          </a:xfrm>
          <a:prstGeom prst="rect">
            <a:avLst/>
          </a:prstGeom>
          <a:noFill/>
        </p:spPr>
        <p:txBody>
          <a:bodyPr wrap="square" rtlCol="0">
            <a:spAutoFit/>
          </a:bodyPr>
          <a:lstStyle/>
          <a:p>
            <a:r>
              <a:rPr lang="en-US" sz="1600" i="1" dirty="0"/>
              <a:t>Variety of cuisines will allow for trying new and different foods</a:t>
            </a:r>
          </a:p>
        </p:txBody>
      </p:sp>
      <p:pic>
        <p:nvPicPr>
          <p:cNvPr id="31" name="Graphic 30" descr="Checkmark with solid fill">
            <a:extLst>
              <a:ext uri="{FF2B5EF4-FFF2-40B4-BE49-F238E27FC236}">
                <a16:creationId xmlns:a16="http://schemas.microsoft.com/office/drawing/2014/main" id="{B8330C08-9242-2E75-5514-6A7A1B6E1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7663" y="3872459"/>
            <a:ext cx="382565" cy="423769"/>
          </a:xfrm>
          <a:prstGeom prst="rect">
            <a:avLst/>
          </a:prstGeom>
        </p:spPr>
      </p:pic>
      <p:sp>
        <p:nvSpPr>
          <p:cNvPr id="34" name="TextBox 33">
            <a:extLst>
              <a:ext uri="{FF2B5EF4-FFF2-40B4-BE49-F238E27FC236}">
                <a16:creationId xmlns:a16="http://schemas.microsoft.com/office/drawing/2014/main" id="{7D9911F7-DFD2-E9F5-126B-39BB51F7DACB}"/>
              </a:ext>
            </a:extLst>
          </p:cNvPr>
          <p:cNvSpPr txBox="1"/>
          <p:nvPr/>
        </p:nvSpPr>
        <p:spPr>
          <a:xfrm>
            <a:off x="3276619" y="2894786"/>
            <a:ext cx="2145773" cy="584775"/>
          </a:xfrm>
          <a:prstGeom prst="rect">
            <a:avLst/>
          </a:prstGeom>
          <a:noFill/>
        </p:spPr>
        <p:txBody>
          <a:bodyPr wrap="square" rtlCol="0">
            <a:spAutoFit/>
          </a:bodyPr>
          <a:lstStyle/>
          <a:p>
            <a:r>
              <a:rPr lang="en-US" sz="1600" i="1" dirty="0"/>
              <a:t>Fast-casual will support a quick lunch</a:t>
            </a:r>
          </a:p>
        </p:txBody>
      </p:sp>
      <p:pic>
        <p:nvPicPr>
          <p:cNvPr id="36" name="Graphic 35" descr="Checkmark with solid fill">
            <a:extLst>
              <a:ext uri="{FF2B5EF4-FFF2-40B4-BE49-F238E27FC236}">
                <a16:creationId xmlns:a16="http://schemas.microsoft.com/office/drawing/2014/main" id="{184DAEED-14D6-EAF2-0990-9AFE42CD9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0143" y="6152801"/>
            <a:ext cx="382565" cy="423769"/>
          </a:xfrm>
          <a:prstGeom prst="rect">
            <a:avLst/>
          </a:prstGeom>
        </p:spPr>
      </p:pic>
      <p:sp>
        <p:nvSpPr>
          <p:cNvPr id="39" name="TextBox 38">
            <a:extLst>
              <a:ext uri="{FF2B5EF4-FFF2-40B4-BE49-F238E27FC236}">
                <a16:creationId xmlns:a16="http://schemas.microsoft.com/office/drawing/2014/main" id="{564B7F7C-86D5-929F-D6C6-10FC86C1F3E9}"/>
              </a:ext>
            </a:extLst>
          </p:cNvPr>
          <p:cNvSpPr txBox="1"/>
          <p:nvPr/>
        </p:nvSpPr>
        <p:spPr>
          <a:xfrm>
            <a:off x="3205878" y="5499352"/>
            <a:ext cx="2570779" cy="1077218"/>
          </a:xfrm>
          <a:prstGeom prst="rect">
            <a:avLst/>
          </a:prstGeom>
          <a:noFill/>
        </p:spPr>
        <p:txBody>
          <a:bodyPr wrap="square" rtlCol="0">
            <a:spAutoFit/>
          </a:bodyPr>
          <a:lstStyle/>
          <a:p>
            <a:r>
              <a:rPr lang="en-US" sz="1600" i="1" dirty="0"/>
              <a:t>Does not appear to solve most problems – besides being cheaper than delivery</a:t>
            </a:r>
          </a:p>
        </p:txBody>
      </p:sp>
      <p:cxnSp>
        <p:nvCxnSpPr>
          <p:cNvPr id="41" name="Straight Connector 40">
            <a:extLst>
              <a:ext uri="{FF2B5EF4-FFF2-40B4-BE49-F238E27FC236}">
                <a16:creationId xmlns:a16="http://schemas.microsoft.com/office/drawing/2014/main" id="{581E4D7F-CC98-011B-A533-DB58E1CFB239}"/>
              </a:ext>
            </a:extLst>
          </p:cNvPr>
          <p:cNvCxnSpPr>
            <a:cxnSpLocks/>
          </p:cNvCxnSpPr>
          <p:nvPr/>
        </p:nvCxnSpPr>
        <p:spPr>
          <a:xfrm>
            <a:off x="5422392" y="3169173"/>
            <a:ext cx="685767" cy="48135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48048D0-EFAC-AF0F-CD4A-21D490C7FF24}"/>
              </a:ext>
            </a:extLst>
          </p:cNvPr>
          <p:cNvCxnSpPr>
            <a:cxnSpLocks/>
          </p:cNvCxnSpPr>
          <p:nvPr/>
        </p:nvCxnSpPr>
        <p:spPr>
          <a:xfrm>
            <a:off x="5304569" y="4094442"/>
            <a:ext cx="1305271" cy="75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0B1F97C-0FD6-FE80-348B-DF7CB3AA7256}"/>
              </a:ext>
            </a:extLst>
          </p:cNvPr>
          <p:cNvCxnSpPr>
            <a:cxnSpLocks/>
          </p:cNvCxnSpPr>
          <p:nvPr/>
        </p:nvCxnSpPr>
        <p:spPr>
          <a:xfrm flipV="1">
            <a:off x="5581995" y="4511763"/>
            <a:ext cx="526164" cy="38542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26877AE-5468-73DD-A88C-5ED8D4F9F8D8}"/>
              </a:ext>
            </a:extLst>
          </p:cNvPr>
          <p:cNvCxnSpPr>
            <a:cxnSpLocks/>
          </p:cNvCxnSpPr>
          <p:nvPr/>
        </p:nvCxnSpPr>
        <p:spPr>
          <a:xfrm flipV="1">
            <a:off x="5581995" y="5339496"/>
            <a:ext cx="526164" cy="38542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8875DF4-49CC-63D7-07FB-0CA08E1EC722}"/>
              </a:ext>
            </a:extLst>
          </p:cNvPr>
          <p:cNvCxnSpPr>
            <a:cxnSpLocks/>
          </p:cNvCxnSpPr>
          <p:nvPr/>
        </p:nvCxnSpPr>
        <p:spPr>
          <a:xfrm>
            <a:off x="5560498" y="5731828"/>
            <a:ext cx="441853" cy="55053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17AB09FC-E60A-AF37-B343-0E7CF5B9328F}"/>
              </a:ext>
            </a:extLst>
          </p:cNvPr>
          <p:cNvCxnSpPr>
            <a:cxnSpLocks/>
          </p:cNvCxnSpPr>
          <p:nvPr/>
        </p:nvCxnSpPr>
        <p:spPr>
          <a:xfrm>
            <a:off x="5589277" y="5749861"/>
            <a:ext cx="533772" cy="11562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2" name="Graphic 1" descr="Checkmark with solid fill">
            <a:extLst>
              <a:ext uri="{FF2B5EF4-FFF2-40B4-BE49-F238E27FC236}">
                <a16:creationId xmlns:a16="http://schemas.microsoft.com/office/drawing/2014/main" id="{2F266D84-8D30-F24C-B1BA-A7490C1F5D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5791" y="3440386"/>
            <a:ext cx="382565" cy="423769"/>
          </a:xfrm>
          <a:prstGeom prst="rect">
            <a:avLst/>
          </a:prstGeom>
        </p:spPr>
      </p:pic>
      <p:pic>
        <p:nvPicPr>
          <p:cNvPr id="6" name="Graphic 5" descr="Checkmark with solid fill">
            <a:extLst>
              <a:ext uri="{FF2B5EF4-FFF2-40B4-BE49-F238E27FC236}">
                <a16:creationId xmlns:a16="http://schemas.microsoft.com/office/drawing/2014/main" id="{4CC2984C-19BF-A638-E8D0-C7176D9134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0716" y="4253248"/>
            <a:ext cx="382565" cy="423769"/>
          </a:xfrm>
          <a:prstGeom prst="rect">
            <a:avLst/>
          </a:prstGeom>
        </p:spPr>
      </p:pic>
      <p:pic>
        <p:nvPicPr>
          <p:cNvPr id="7" name="Graphic 6" descr="Checkmark with solid fill">
            <a:extLst>
              <a:ext uri="{FF2B5EF4-FFF2-40B4-BE49-F238E27FC236}">
                <a16:creationId xmlns:a16="http://schemas.microsoft.com/office/drawing/2014/main" id="{EB52ABDD-62EE-60E9-1D77-645D06151B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81114" y="5614192"/>
            <a:ext cx="382565" cy="423769"/>
          </a:xfrm>
          <a:prstGeom prst="rect">
            <a:avLst/>
          </a:prstGeom>
        </p:spPr>
      </p:pic>
      <p:pic>
        <p:nvPicPr>
          <p:cNvPr id="11" name="Graphic 10" descr="Checkmark with solid fill">
            <a:extLst>
              <a:ext uri="{FF2B5EF4-FFF2-40B4-BE49-F238E27FC236}">
                <a16:creationId xmlns:a16="http://schemas.microsoft.com/office/drawing/2014/main" id="{CC38BA32-EDF1-B725-D888-139FE2EBE1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9080" y="5091463"/>
            <a:ext cx="382565" cy="423769"/>
          </a:xfrm>
          <a:prstGeom prst="rect">
            <a:avLst/>
          </a:prstGeom>
        </p:spPr>
      </p:pic>
      <p:pic>
        <p:nvPicPr>
          <p:cNvPr id="65" name="Picture 64">
            <a:extLst>
              <a:ext uri="{FF2B5EF4-FFF2-40B4-BE49-F238E27FC236}">
                <a16:creationId xmlns:a16="http://schemas.microsoft.com/office/drawing/2014/main" id="{4E7C7AB9-42D9-4DB3-812B-41C8E9490E99}"/>
              </a:ext>
            </a:extLst>
          </p:cNvPr>
          <p:cNvPicPr>
            <a:picLocks noChangeAspect="1"/>
          </p:cNvPicPr>
          <p:nvPr/>
        </p:nvPicPr>
        <p:blipFill>
          <a:blip r:embed="rId5"/>
          <a:stretch>
            <a:fillRect/>
          </a:stretch>
        </p:blipFill>
        <p:spPr>
          <a:xfrm>
            <a:off x="264062" y="1148531"/>
            <a:ext cx="1578700" cy="1577913"/>
          </a:xfrm>
          <a:prstGeom prst="rect">
            <a:avLst/>
          </a:prstGeom>
        </p:spPr>
      </p:pic>
      <p:sp>
        <p:nvSpPr>
          <p:cNvPr id="14" name="Rectangle 13">
            <a:extLst>
              <a:ext uri="{FF2B5EF4-FFF2-40B4-BE49-F238E27FC236}">
                <a16:creationId xmlns:a16="http://schemas.microsoft.com/office/drawing/2014/main" id="{04AA366E-CB74-3F16-F157-97EE36110AF5}"/>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2685BF-76F0-3C30-FC1A-B412238CAFFE}"/>
              </a:ext>
            </a:extLst>
          </p:cNvPr>
          <p:cNvSpPr/>
          <p:nvPr/>
        </p:nvSpPr>
        <p:spPr>
          <a:xfrm>
            <a:off x="1270001" y="979268"/>
            <a:ext cx="7030332" cy="5074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A27146E-71EB-F5AC-E9A4-A5F7E2FB35B4}"/>
              </a:ext>
            </a:extLst>
          </p:cNvPr>
          <p:cNvSpPr txBox="1"/>
          <p:nvPr/>
        </p:nvSpPr>
        <p:spPr>
          <a:xfrm>
            <a:off x="1518268" y="2462412"/>
            <a:ext cx="6424803" cy="3416320"/>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Change your idea or change your customers </a:t>
            </a:r>
          </a:p>
          <a:p>
            <a:pPr algn="ctr"/>
            <a:r>
              <a:rPr lang="en-US" b="1" dirty="0">
                <a:latin typeface="Poppins" panose="00000500000000000000" pitchFamily="2" charset="0"/>
                <a:cs typeface="Poppins" panose="00000500000000000000" pitchFamily="2" charset="0"/>
              </a:rPr>
              <a:t>(as long as they actually exist)</a:t>
            </a:r>
          </a:p>
          <a:p>
            <a:pPr algn="ctr"/>
            <a:endParaRPr lang="en-US" b="1"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If the match between a value proposition statement and a customer profile is not great, it will require you to change up the business idea; however, it is also possible you could stay with the same idea and just target a different customer profile. However, many entrepreneurs often are so in love with their ideas that they convince themselves that a certain type of customer will like their business – even if those customers do not exist or exist only in small numbers.</a:t>
            </a:r>
          </a:p>
        </p:txBody>
      </p:sp>
      <p:pic>
        <p:nvPicPr>
          <p:cNvPr id="13" name="Picture 12" descr="A blue logo with a couple of people climbing a mountain&#10;&#10;Description automatically generated">
            <a:extLst>
              <a:ext uri="{FF2B5EF4-FFF2-40B4-BE49-F238E27FC236}">
                <a16:creationId xmlns:a16="http://schemas.microsoft.com/office/drawing/2014/main" id="{FD1B4148-6439-2977-2CA6-8B70DD4604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4976" y="1152720"/>
            <a:ext cx="1571385" cy="1256002"/>
          </a:xfrm>
          <a:prstGeom prst="rect">
            <a:avLst/>
          </a:prstGeom>
        </p:spPr>
      </p:pic>
    </p:spTree>
    <p:extLst>
      <p:ext uri="{BB962C8B-B14F-4D97-AF65-F5344CB8AC3E}">
        <p14:creationId xmlns:p14="http://schemas.microsoft.com/office/powerpoint/2010/main" val="2304879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751344"/>
            <a:ext cx="8769573" cy="4062651"/>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Our approach</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Throughout the REACH Hub, we aim to ensure that resources SPEAK, that is, that they are:</a:t>
            </a: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Simple</a:t>
            </a:r>
            <a:r>
              <a:rPr lang="en-US" dirty="0">
                <a:latin typeface="Poppins" panose="00000500000000000000" pitchFamily="2" charset="0"/>
                <a:cs typeface="Poppins" panose="00000500000000000000" pitchFamily="2" charset="0"/>
              </a:rPr>
              <a:t> – clear and without unnecessarily complication</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Psychological</a:t>
            </a:r>
            <a:r>
              <a:rPr lang="en-US" dirty="0">
                <a:latin typeface="Poppins" panose="00000500000000000000" pitchFamily="2" charset="0"/>
                <a:cs typeface="Poppins" panose="00000500000000000000" pitchFamily="2" charset="0"/>
              </a:rPr>
              <a:t> – focused on helping entrepreneurs think effectively</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Empowering</a:t>
            </a:r>
            <a:r>
              <a:rPr lang="en-US" dirty="0">
                <a:latin typeface="Poppins" panose="00000500000000000000" pitchFamily="2" charset="0"/>
                <a:cs typeface="Poppins" panose="00000500000000000000" pitchFamily="2" charset="0"/>
              </a:rPr>
              <a:t> – centered on SEDI populations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Aligned</a:t>
            </a:r>
            <a:r>
              <a:rPr lang="en-US" dirty="0">
                <a:latin typeface="Poppins" panose="00000500000000000000" pitchFamily="2" charset="0"/>
                <a:cs typeface="Poppins" panose="00000500000000000000" pitchFamily="2" charset="0"/>
              </a:rPr>
              <a:t> – relevant to and linked with other approaches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Knowledge-based</a:t>
            </a:r>
            <a:r>
              <a:rPr lang="en-US" dirty="0">
                <a:latin typeface="Poppins" panose="00000500000000000000" pitchFamily="2" charset="0"/>
                <a:cs typeface="Poppins" panose="00000500000000000000" pitchFamily="2" charset="0"/>
              </a:rPr>
              <a:t> – built on research-based insights</a:t>
            </a:r>
          </a:p>
        </p:txBody>
      </p:sp>
      <p:sp>
        <p:nvSpPr>
          <p:cNvPr id="3" name="TextBox 2">
            <a:extLst>
              <a:ext uri="{FF2B5EF4-FFF2-40B4-BE49-F238E27FC236}">
                <a16:creationId xmlns:a16="http://schemas.microsoft.com/office/drawing/2014/main" id="{1211577D-59F1-32A0-BCF5-169272445B3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statements</a:t>
            </a:r>
          </a:p>
        </p:txBody>
      </p:sp>
      <p:sp>
        <p:nvSpPr>
          <p:cNvPr id="4" name="Rectangle 3">
            <a:extLst>
              <a:ext uri="{FF2B5EF4-FFF2-40B4-BE49-F238E27FC236}">
                <a16:creationId xmlns:a16="http://schemas.microsoft.com/office/drawing/2014/main" id="{963AEBBE-0E79-B96D-F298-902232300EEC}"/>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DCF10C5-01DF-1394-CB18-156A0725D52F}"/>
              </a:ext>
            </a:extLst>
          </p:cNvPr>
          <p:cNvSpPr txBox="1"/>
          <p:nvPr/>
        </p:nvSpPr>
        <p:spPr>
          <a:xfrm>
            <a:off x="2189156" y="751344"/>
            <a:ext cx="4714985" cy="1323439"/>
          </a:xfrm>
          <a:prstGeom prst="rect">
            <a:avLst/>
          </a:prstGeom>
          <a:solidFill>
            <a:schemeClr val="bg1"/>
          </a:solidFill>
          <a:ln>
            <a:solidFill>
              <a:schemeClr val="tx1"/>
            </a:solidFill>
          </a:ln>
        </p:spPr>
        <p:txBody>
          <a:bodyPr wrap="square">
            <a:spAutoFit/>
          </a:bodyPr>
          <a:lstStyle/>
          <a:p>
            <a:pPr algn="ctr"/>
            <a:r>
              <a:rPr lang="en-US" sz="1600" b="1" dirty="0">
                <a:latin typeface="Poppins" panose="00000500000000000000" pitchFamily="2" charset="0"/>
                <a:cs typeface="Poppins" panose="00000500000000000000" pitchFamily="2" charset="0"/>
              </a:rPr>
              <a:t>Helpful call-outs</a:t>
            </a: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Throughout this presentation, there are special slides that provide additional information. They are indicated by transparent grey backgrounds like this one.</a:t>
            </a:r>
          </a:p>
        </p:txBody>
      </p:sp>
      <p:sp>
        <p:nvSpPr>
          <p:cNvPr id="7" name="TextBox 6">
            <a:extLst>
              <a:ext uri="{FF2B5EF4-FFF2-40B4-BE49-F238E27FC236}">
                <a16:creationId xmlns:a16="http://schemas.microsoft.com/office/drawing/2014/main" id="{8B7C6B45-ECAD-79B7-614D-655EFB1645F0}"/>
              </a:ext>
            </a:extLst>
          </p:cNvPr>
          <p:cNvSpPr txBox="1"/>
          <p:nvPr/>
        </p:nvSpPr>
        <p:spPr>
          <a:xfrm>
            <a:off x="2189156" y="5206283"/>
            <a:ext cx="4714985" cy="1077218"/>
          </a:xfrm>
          <a:prstGeom prst="rect">
            <a:avLst/>
          </a:prstGeom>
          <a:solidFill>
            <a:schemeClr val="bg1"/>
          </a:solidFill>
          <a:ln>
            <a:solidFill>
              <a:schemeClr val="tx1"/>
            </a:solidFill>
          </a:ln>
        </p:spPr>
        <p:txBody>
          <a:bodyPr wrap="square">
            <a:spAutoFit/>
          </a:bodyPr>
          <a:lstStyle/>
          <a:p>
            <a:pPr algn="ctr"/>
            <a:r>
              <a:rPr lang="en-US" sz="1600" b="1" dirty="0">
                <a:latin typeface="Poppins" panose="00000500000000000000" pitchFamily="2" charset="0"/>
                <a:cs typeface="Poppins" panose="00000500000000000000" pitchFamily="2" charset="0"/>
              </a:rPr>
              <a:t>Links are underlined</a:t>
            </a:r>
            <a:endParaRPr lang="en-US" sz="1600" dirty="0">
              <a:latin typeface="Poppins" panose="00000500000000000000" pitchFamily="2" charset="0"/>
              <a:cs typeface="Poppins" panose="00000500000000000000" pitchFamily="2" charset="0"/>
            </a:endParaRPr>
          </a:p>
          <a:p>
            <a:pPr algn="ctr"/>
            <a:r>
              <a:rPr lang="en-US" sz="1600" b="0" dirty="0">
                <a:solidFill>
                  <a:schemeClr val="tx1"/>
                </a:solidFill>
                <a:latin typeface="Poppins" panose="00000500000000000000" pitchFamily="2" charset="0"/>
                <a:cs typeface="Poppins" panose="00000500000000000000" pitchFamily="2" charset="0"/>
              </a:rPr>
              <a:t>This presentation includes links to other resources in the REACH Hub indicated by </a:t>
            </a:r>
            <a:r>
              <a:rPr lang="en-US" sz="1600" b="0" u="sng" dirty="0">
                <a:solidFill>
                  <a:schemeClr val="tx1"/>
                </a:solidFill>
                <a:latin typeface="Poppins" panose="00000500000000000000" pitchFamily="2" charset="0"/>
                <a:cs typeface="Poppins" panose="00000500000000000000" pitchFamily="2" charset="0"/>
              </a:rPr>
              <a:t>underlined text</a:t>
            </a:r>
            <a:endParaRPr lang="en-US" sz="1600" b="0" dirty="0">
              <a:solidFill>
                <a:schemeClr val="tx1"/>
              </a:solidFill>
              <a:latin typeface="Poppins" panose="00000500000000000000" pitchFamily="2" charset="0"/>
              <a:cs typeface="Poppins" panose="00000500000000000000" pitchFamily="2" charset="0"/>
            </a:endParaRPr>
          </a:p>
        </p:txBody>
      </p:sp>
      <p:sp>
        <p:nvSpPr>
          <p:cNvPr id="13" name="Rectangle 12">
            <a:extLst>
              <a:ext uri="{FF2B5EF4-FFF2-40B4-BE49-F238E27FC236}">
                <a16:creationId xmlns:a16="http://schemas.microsoft.com/office/drawing/2014/main" id="{E92DEE9C-9BC6-D23D-5834-07E8A3B5AC72}"/>
              </a:ext>
            </a:extLst>
          </p:cNvPr>
          <p:cNvSpPr/>
          <p:nvPr/>
        </p:nvSpPr>
        <p:spPr>
          <a:xfrm>
            <a:off x="342900" y="2232849"/>
            <a:ext cx="4229100" cy="2766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A5BFCA-F82D-F29D-630D-D02AF2CE10AF}"/>
              </a:ext>
            </a:extLst>
          </p:cNvPr>
          <p:cNvSpPr/>
          <p:nvPr/>
        </p:nvSpPr>
        <p:spPr>
          <a:xfrm>
            <a:off x="4727686" y="2232848"/>
            <a:ext cx="4229100" cy="2766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tanding on a wave&#10;&#10;Description automatically generated">
            <a:extLst>
              <a:ext uri="{FF2B5EF4-FFF2-40B4-BE49-F238E27FC236}">
                <a16:creationId xmlns:a16="http://schemas.microsoft.com/office/drawing/2014/main" id="{9593BB76-E4F4-4916-379D-0E032F442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13" y="2978590"/>
            <a:ext cx="1678045" cy="1249115"/>
          </a:xfrm>
          <a:prstGeom prst="rect">
            <a:avLst/>
          </a:prstGeom>
        </p:spPr>
      </p:pic>
      <p:pic>
        <p:nvPicPr>
          <p:cNvPr id="15" name="Picture 14" descr="A blue logo with a couple of people climbing a mountain&#10;&#10;Description automatically generated">
            <a:extLst>
              <a:ext uri="{FF2B5EF4-FFF2-40B4-BE49-F238E27FC236}">
                <a16:creationId xmlns:a16="http://schemas.microsoft.com/office/drawing/2014/main" id="{14FD60BA-539C-90C6-AA7A-87598C1AC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847" y="3010697"/>
            <a:ext cx="1574829" cy="1258754"/>
          </a:xfrm>
          <a:prstGeom prst="rect">
            <a:avLst/>
          </a:prstGeom>
        </p:spPr>
      </p:pic>
      <p:sp>
        <p:nvSpPr>
          <p:cNvPr id="10" name="TextBox 9">
            <a:extLst>
              <a:ext uri="{FF2B5EF4-FFF2-40B4-BE49-F238E27FC236}">
                <a16:creationId xmlns:a16="http://schemas.microsoft.com/office/drawing/2014/main" id="{6B724F60-5101-6086-0842-75D44A4389B5}"/>
              </a:ext>
            </a:extLst>
          </p:cNvPr>
          <p:cNvSpPr txBox="1"/>
          <p:nvPr/>
        </p:nvSpPr>
        <p:spPr>
          <a:xfrm>
            <a:off x="2139998" y="2461837"/>
            <a:ext cx="2312948" cy="2308324"/>
          </a:xfrm>
          <a:prstGeom prst="rect">
            <a:avLst/>
          </a:prstGeom>
          <a:noFill/>
        </p:spPr>
        <p:txBody>
          <a:bodyPr wrap="square">
            <a:spAutoFit/>
          </a:bodyPr>
          <a:lstStyle/>
          <a:p>
            <a:pPr algn="r"/>
            <a:r>
              <a:rPr lang="en-US" sz="1600" b="1" dirty="0">
                <a:solidFill>
                  <a:schemeClr val="tx1"/>
                </a:solidFill>
                <a:latin typeface="Poppins" panose="00000500000000000000" pitchFamily="2" charset="0"/>
                <a:cs typeface="Poppins" panose="00000500000000000000" pitchFamily="2" charset="0"/>
              </a:rPr>
              <a:t>Mindset: </a:t>
            </a:r>
            <a:r>
              <a:rPr lang="en-US" sz="1600" b="0" dirty="0">
                <a:solidFill>
                  <a:schemeClr val="tx1"/>
                </a:solidFill>
                <a:latin typeface="Poppins" panose="00000500000000000000" pitchFamily="2" charset="0"/>
                <a:cs typeface="Poppins" panose="00000500000000000000" pitchFamily="2" charset="0"/>
              </a:rPr>
              <a:t>this logo indicates that the call-out is related to an entrepreneurial mindset – a topic covered in the Reach Hub’s </a:t>
            </a:r>
            <a:r>
              <a:rPr lang="en-US" sz="1600" b="0" u="sng" dirty="0">
                <a:solidFill>
                  <a:schemeClr val="tx1"/>
                </a:solidFill>
                <a:latin typeface="Poppins" panose="00000500000000000000" pitchFamily="2" charset="0"/>
                <a:cs typeface="Poppins" panose="00000500000000000000" pitchFamily="2" charset="0"/>
              </a:rPr>
              <a:t>Entrepreneurial Mindset Training</a:t>
            </a:r>
            <a:endParaRPr lang="en-US" sz="1600" dirty="0">
              <a:solidFill>
                <a:schemeClr val="tx1"/>
              </a:solidFill>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17F67FAF-10D6-42C5-0A6C-21780DF724FA}"/>
              </a:ext>
            </a:extLst>
          </p:cNvPr>
          <p:cNvSpPr txBox="1"/>
          <p:nvPr/>
        </p:nvSpPr>
        <p:spPr>
          <a:xfrm>
            <a:off x="4914899" y="2448986"/>
            <a:ext cx="2489202" cy="2308324"/>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Coach/advisor tip</a:t>
            </a:r>
            <a:r>
              <a:rPr lang="en-US" sz="1600" b="1" dirty="0">
                <a:solidFill>
                  <a:schemeClr val="tx1"/>
                </a:solidFill>
                <a:latin typeface="Poppins" panose="00000500000000000000" pitchFamily="2" charset="0"/>
                <a:cs typeface="Poppins" panose="00000500000000000000" pitchFamily="2" charset="0"/>
              </a:rPr>
              <a:t>: </a:t>
            </a:r>
            <a:r>
              <a:rPr lang="en-US" sz="1600" b="0" dirty="0">
                <a:solidFill>
                  <a:schemeClr val="tx1"/>
                </a:solidFill>
                <a:latin typeface="Poppins" panose="00000500000000000000" pitchFamily="2" charset="0"/>
                <a:cs typeface="Poppins" panose="00000500000000000000" pitchFamily="2" charset="0"/>
              </a:rPr>
              <a:t>this logo indicates that the call-out is related to advice designed for a coach or advisor who is working with a small business or entrepreneur</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17102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16E7B-A476-06BB-4DE7-AA2D7DF0B55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0B7AF72-A53D-234A-7A13-6B03090F1CD7}"/>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0969573C-EAA1-30FA-3500-6544805E39A8}"/>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model?</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The "5S" framework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Solution to a problem</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Superior to competitors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Sensible to undertake given resources &amp; partners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Sustainable financially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Sweet to investors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Tree>
    <p:extLst>
      <p:ext uri="{BB962C8B-B14F-4D97-AF65-F5344CB8AC3E}">
        <p14:creationId xmlns:p14="http://schemas.microsoft.com/office/powerpoint/2010/main" val="4121374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4BE5E3-B765-7CBB-37D3-DA84F8598AE7}"/>
              </a:ext>
            </a:extLst>
          </p:cNvPr>
          <p:cNvPicPr>
            <a:picLocks noChangeAspect="1"/>
          </p:cNvPicPr>
          <p:nvPr/>
        </p:nvPicPr>
        <p:blipFill>
          <a:blip r:embed="rId2"/>
          <a:stretch>
            <a:fillRect/>
          </a:stretch>
        </p:blipFill>
        <p:spPr>
          <a:xfrm>
            <a:off x="5818411" y="895352"/>
            <a:ext cx="2752738" cy="1647440"/>
          </a:xfrm>
          <a:prstGeom prst="rect">
            <a:avLst/>
          </a:prstGeom>
        </p:spPr>
      </p:pic>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8" name="Oval 7">
            <a:extLst>
              <a:ext uri="{FF2B5EF4-FFF2-40B4-BE49-F238E27FC236}">
                <a16:creationId xmlns:a16="http://schemas.microsoft.com/office/drawing/2014/main" id="{D817E491-45A9-702A-5CC6-0723C9E2815D}"/>
              </a:ext>
            </a:extLst>
          </p:cNvPr>
          <p:cNvSpPr/>
          <p:nvPr/>
        </p:nvSpPr>
        <p:spPr>
          <a:xfrm>
            <a:off x="7498080" y="1105271"/>
            <a:ext cx="1234440" cy="1225296"/>
          </a:xfrm>
          <a:prstGeom prst="ellipse">
            <a:avLst/>
          </a:prstGeom>
          <a:noFill/>
          <a:ln w="76200">
            <a:solidFill>
              <a:srgbClr val="C33E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656317-76E8-C17F-F5DA-6BB77973A9EF}"/>
              </a:ext>
            </a:extLst>
          </p:cNvPr>
          <p:cNvSpPr txBox="1"/>
          <p:nvPr/>
        </p:nvSpPr>
        <p:spPr>
          <a:xfrm>
            <a:off x="301514" y="816390"/>
            <a:ext cx="4948106" cy="2264723"/>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Superior to competitors</a:t>
            </a:r>
            <a:endParaRPr lang="en-US" sz="2400" dirty="0">
              <a:latin typeface="Poppins" panose="00000500000000000000" pitchFamily="2" charset="0"/>
              <a:cs typeface="Poppins" panose="00000500000000000000" pitchFamily="2" charset="0"/>
            </a:endParaRPr>
          </a:p>
          <a:p>
            <a:pPr>
              <a:lnSpc>
                <a:spcPct val="150000"/>
              </a:lnSpc>
            </a:pPr>
            <a:r>
              <a:rPr lang="en-US" sz="2000" dirty="0">
                <a:latin typeface="Poppins" panose="00000500000000000000" pitchFamily="2" charset="0"/>
                <a:cs typeface="Poppins" panose="00000500000000000000" pitchFamily="2" charset="0"/>
              </a:rPr>
              <a:t>Good business ideas are not just different, but better than, those of competitors according to factors that customers care about.</a:t>
            </a:r>
          </a:p>
        </p:txBody>
      </p:sp>
      <p:sp>
        <p:nvSpPr>
          <p:cNvPr id="4" name="TextBox 3">
            <a:extLst>
              <a:ext uri="{FF2B5EF4-FFF2-40B4-BE49-F238E27FC236}">
                <a16:creationId xmlns:a16="http://schemas.microsoft.com/office/drawing/2014/main" id="{7B59FD95-E49C-9DAE-F0DB-C2EBBBF171DC}"/>
              </a:ext>
            </a:extLst>
          </p:cNvPr>
          <p:cNvSpPr txBox="1"/>
          <p:nvPr/>
        </p:nvSpPr>
        <p:spPr>
          <a:xfrm>
            <a:off x="891421" y="3539699"/>
            <a:ext cx="7361158" cy="830997"/>
          </a:xfrm>
          <a:prstGeom prst="rect">
            <a:avLst/>
          </a:prstGeom>
          <a:noFill/>
        </p:spPr>
        <p:txBody>
          <a:bodyPr wrap="square" rtlCol="0">
            <a:spAutoFit/>
          </a:bodyPr>
          <a:lstStyle/>
          <a:p>
            <a:pPr algn="ctr"/>
            <a:r>
              <a:rPr lang="en-US" sz="2400" b="1" i="1" dirty="0">
                <a:latin typeface="Poppins" panose="00000500000000000000" pitchFamily="2" charset="0"/>
                <a:cs typeface="Poppins" panose="00000500000000000000" pitchFamily="2" charset="0"/>
              </a:rPr>
              <a:t>How does an entrepreneur make sure their business idea is superior to competitors?</a:t>
            </a:r>
          </a:p>
        </p:txBody>
      </p:sp>
      <p:sp>
        <p:nvSpPr>
          <p:cNvPr id="6" name="TextBox 5">
            <a:extLst>
              <a:ext uri="{FF2B5EF4-FFF2-40B4-BE49-F238E27FC236}">
                <a16:creationId xmlns:a16="http://schemas.microsoft.com/office/drawing/2014/main" id="{A1DFA88C-6919-562E-1E9B-EFAA6BCCDAAC}"/>
              </a:ext>
            </a:extLst>
          </p:cNvPr>
          <p:cNvSpPr txBox="1"/>
          <p:nvPr/>
        </p:nvSpPr>
        <p:spPr>
          <a:xfrm>
            <a:off x="2775567" y="4952104"/>
            <a:ext cx="3762030" cy="830997"/>
          </a:xfrm>
          <a:prstGeom prst="rect">
            <a:avLst/>
          </a:prstGeom>
          <a:noFill/>
        </p:spPr>
        <p:txBody>
          <a:bodyPr wrap="square" rtlCol="0">
            <a:spAutoFit/>
          </a:bodyPr>
          <a:lstStyle/>
          <a:p>
            <a:pPr algn="ctr"/>
            <a:r>
              <a:rPr lang="en-US" sz="2400" dirty="0">
                <a:latin typeface="Poppins" panose="00000500000000000000" pitchFamily="2" charset="0"/>
                <a:cs typeface="Poppins" panose="00000500000000000000" pitchFamily="2" charset="0"/>
              </a:rPr>
              <a:t>Create a competitive- superiority chart </a:t>
            </a:r>
            <a:endParaRPr lang="en-US" sz="2400"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269705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A364A611-7D7B-54F3-0CF2-4512433FCEA5}"/>
              </a:ext>
            </a:extLst>
          </p:cNvPr>
          <p:cNvSpPr txBox="1"/>
          <p:nvPr/>
        </p:nvSpPr>
        <p:spPr>
          <a:xfrm>
            <a:off x="1943726" y="771228"/>
            <a:ext cx="5125941" cy="1200329"/>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General example of value- dimensions and competitor comparison </a:t>
            </a:r>
          </a:p>
        </p:txBody>
      </p:sp>
      <p:graphicFrame>
        <p:nvGraphicFramePr>
          <p:cNvPr id="4" name="Table 3">
            <a:extLst>
              <a:ext uri="{FF2B5EF4-FFF2-40B4-BE49-F238E27FC236}">
                <a16:creationId xmlns:a16="http://schemas.microsoft.com/office/drawing/2014/main" id="{5B482647-F11D-018F-AF43-419FD7AB4229}"/>
              </a:ext>
            </a:extLst>
          </p:cNvPr>
          <p:cNvGraphicFramePr>
            <a:graphicFrameLocks noGrp="1"/>
          </p:cNvGraphicFramePr>
          <p:nvPr>
            <p:extLst>
              <p:ext uri="{D42A27DB-BD31-4B8C-83A1-F6EECF244321}">
                <p14:modId xmlns:p14="http://schemas.microsoft.com/office/powerpoint/2010/main" val="2860256389"/>
              </p:ext>
            </p:extLst>
          </p:nvPr>
        </p:nvGraphicFramePr>
        <p:xfrm>
          <a:off x="273266" y="2281121"/>
          <a:ext cx="8597468" cy="4267945"/>
        </p:xfrm>
        <a:graphic>
          <a:graphicData uri="http://schemas.openxmlformats.org/drawingml/2006/table">
            <a:tbl>
              <a:tblPr firstRow="1" bandRow="1">
                <a:tableStyleId>{5C22544A-7EE6-4342-B048-85BDC9FD1C3A}</a:tableStyleId>
              </a:tblPr>
              <a:tblGrid>
                <a:gridCol w="1617132">
                  <a:extLst>
                    <a:ext uri="{9D8B030D-6E8A-4147-A177-3AD203B41FA5}">
                      <a16:colId xmlns:a16="http://schemas.microsoft.com/office/drawing/2014/main" val="469761482"/>
                    </a:ext>
                  </a:extLst>
                </a:gridCol>
                <a:gridCol w="1798576">
                  <a:extLst>
                    <a:ext uri="{9D8B030D-6E8A-4147-A177-3AD203B41FA5}">
                      <a16:colId xmlns:a16="http://schemas.microsoft.com/office/drawing/2014/main" val="3773816096"/>
                    </a:ext>
                  </a:extLst>
                </a:gridCol>
                <a:gridCol w="1815452">
                  <a:extLst>
                    <a:ext uri="{9D8B030D-6E8A-4147-A177-3AD203B41FA5}">
                      <a16:colId xmlns:a16="http://schemas.microsoft.com/office/drawing/2014/main" val="3148605811"/>
                    </a:ext>
                  </a:extLst>
                </a:gridCol>
                <a:gridCol w="1683154">
                  <a:extLst>
                    <a:ext uri="{9D8B030D-6E8A-4147-A177-3AD203B41FA5}">
                      <a16:colId xmlns:a16="http://schemas.microsoft.com/office/drawing/2014/main" val="2820554015"/>
                    </a:ext>
                  </a:extLst>
                </a:gridCol>
                <a:gridCol w="1683154">
                  <a:extLst>
                    <a:ext uri="{9D8B030D-6E8A-4147-A177-3AD203B41FA5}">
                      <a16:colId xmlns:a16="http://schemas.microsoft.com/office/drawing/2014/main" val="2160829241"/>
                    </a:ext>
                  </a:extLst>
                </a:gridCol>
              </a:tblGrid>
              <a:tr h="7061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sng" dirty="0">
                          <a:solidFill>
                            <a:schemeClr val="tx1"/>
                          </a:solidFill>
                          <a:latin typeface="Poppins" panose="00000500000000000000" pitchFamily="2" charset="0"/>
                          <a:cs typeface="Poppins" panose="00000500000000000000" pitchFamily="2" charset="0"/>
                        </a:rPr>
                        <a:t>Value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sng" dirty="0">
                          <a:solidFill>
                            <a:schemeClr val="tx1"/>
                          </a:solidFill>
                          <a:latin typeface="Poppins" panose="00000500000000000000" pitchFamily="2" charset="0"/>
                          <a:cs typeface="Poppins" panose="00000500000000000000" pitchFamily="2" charset="0"/>
                        </a:rPr>
                        <a:t>Your company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sng" dirty="0">
                          <a:solidFill>
                            <a:schemeClr val="tx1"/>
                          </a:solidFill>
                          <a:latin typeface="Poppins" panose="00000500000000000000" pitchFamily="2" charset="0"/>
                          <a:cs typeface="Poppins" panose="00000500000000000000" pitchFamily="2" charset="0"/>
                        </a:rPr>
                        <a:t>Competitor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sng" dirty="0">
                          <a:solidFill>
                            <a:schemeClr val="tx1"/>
                          </a:solidFill>
                          <a:latin typeface="Poppins" panose="00000500000000000000" pitchFamily="2" charset="0"/>
                          <a:cs typeface="Poppins" panose="00000500000000000000" pitchFamily="2"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sng" dirty="0">
                          <a:solidFill>
                            <a:schemeClr val="tx1"/>
                          </a:solidFill>
                          <a:latin typeface="Poppins" panose="00000500000000000000" pitchFamily="2" charset="0"/>
                          <a:cs typeface="Poppins" panose="00000500000000000000" pitchFamily="2" charset="0"/>
                        </a:rPr>
                        <a:t>Competitor </a:t>
                      </a:r>
                    </a:p>
                    <a:p>
                      <a:pPr algn="ctr"/>
                      <a:r>
                        <a:rPr lang="en-US" sz="1800" b="0" u="sng" dirty="0">
                          <a:solidFill>
                            <a:schemeClr val="tx1"/>
                          </a:solidFill>
                          <a:latin typeface="Poppins" panose="00000500000000000000" pitchFamily="2" charset="0"/>
                          <a:cs typeface="Poppins" panose="00000500000000000000" pitchFamily="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sng" dirty="0">
                          <a:solidFill>
                            <a:schemeClr val="tx1"/>
                          </a:solidFill>
                          <a:latin typeface="Poppins" panose="00000500000000000000" pitchFamily="2" charset="0"/>
                          <a:cs typeface="Poppins" panose="00000500000000000000" pitchFamily="2" charset="0"/>
                        </a:rPr>
                        <a:t>Competitor </a:t>
                      </a:r>
                    </a:p>
                    <a:p>
                      <a:pPr algn="ctr"/>
                      <a:r>
                        <a:rPr lang="en-US" sz="1800" b="0" u="sng" dirty="0">
                          <a:solidFill>
                            <a:schemeClr val="tx1"/>
                          </a:solidFill>
                          <a:latin typeface="Poppins" panose="00000500000000000000" pitchFamily="2" charset="0"/>
                          <a:cs typeface="Poppins" panose="00000500000000000000" pitchFamily="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$XXX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420948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Quality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643454"/>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Accessibility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72412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Appearance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Acceptable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Acceptable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3652876"/>
                  </a:ext>
                </a:extLst>
              </a:tr>
            </a:tbl>
          </a:graphicData>
        </a:graphic>
      </p:graphicFrame>
      <p:sp>
        <p:nvSpPr>
          <p:cNvPr id="5" name="Rectangle 4">
            <a:extLst>
              <a:ext uri="{FF2B5EF4-FFF2-40B4-BE49-F238E27FC236}">
                <a16:creationId xmlns:a16="http://schemas.microsoft.com/office/drawing/2014/main" id="{DBE23C81-C589-E833-1237-416C6D9AC441}"/>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C5F753-7DD9-162E-A301-887EE8BBEA97}"/>
              </a:ext>
            </a:extLst>
          </p:cNvPr>
          <p:cNvSpPr/>
          <p:nvPr/>
        </p:nvSpPr>
        <p:spPr>
          <a:xfrm>
            <a:off x="1034627" y="654047"/>
            <a:ext cx="7264399" cy="31390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DCD6484-F487-3A9D-1890-2EB625A73F6D}"/>
              </a:ext>
            </a:extLst>
          </p:cNvPr>
          <p:cNvSpPr txBox="1"/>
          <p:nvPr/>
        </p:nvSpPr>
        <p:spPr>
          <a:xfrm>
            <a:off x="1197187" y="955324"/>
            <a:ext cx="6979920" cy="2554545"/>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Structure of chart</a:t>
            </a:r>
          </a:p>
          <a:p>
            <a:pPr algn="ctr"/>
            <a:r>
              <a:rPr lang="en-US" sz="2000" dirty="0">
                <a:latin typeface="Poppins" panose="00000500000000000000" pitchFamily="2" charset="0"/>
                <a:cs typeface="Poppins" panose="00000500000000000000" pitchFamily="2" charset="0"/>
              </a:rPr>
              <a:t>A competitive superiority chart takes the things that are most important about your products/services from your customer profile and value proposition statement, and then compares them against your top competitors (ideally 3-5 competitors); each row should be along a simple type of rating (for example high/medium/low or the $ value of product/service).</a:t>
            </a:r>
          </a:p>
        </p:txBody>
      </p:sp>
    </p:spTree>
    <p:extLst>
      <p:ext uri="{BB962C8B-B14F-4D97-AF65-F5344CB8AC3E}">
        <p14:creationId xmlns:p14="http://schemas.microsoft.com/office/powerpoint/2010/main" val="1797871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A364A611-7D7B-54F3-0CF2-4512433FCEA5}"/>
              </a:ext>
            </a:extLst>
          </p:cNvPr>
          <p:cNvSpPr txBox="1"/>
          <p:nvPr/>
        </p:nvSpPr>
        <p:spPr>
          <a:xfrm>
            <a:off x="1943726" y="771228"/>
            <a:ext cx="5125941" cy="1200329"/>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General example of value- dimensions and competitor comparison </a:t>
            </a:r>
          </a:p>
        </p:txBody>
      </p:sp>
      <p:graphicFrame>
        <p:nvGraphicFramePr>
          <p:cNvPr id="4" name="Table 3">
            <a:extLst>
              <a:ext uri="{FF2B5EF4-FFF2-40B4-BE49-F238E27FC236}">
                <a16:creationId xmlns:a16="http://schemas.microsoft.com/office/drawing/2014/main" id="{5B482647-F11D-018F-AF43-419FD7AB4229}"/>
              </a:ext>
            </a:extLst>
          </p:cNvPr>
          <p:cNvGraphicFramePr>
            <a:graphicFrameLocks noGrp="1"/>
          </p:cNvGraphicFramePr>
          <p:nvPr/>
        </p:nvGraphicFramePr>
        <p:xfrm>
          <a:off x="273266" y="2281121"/>
          <a:ext cx="8597468" cy="4267945"/>
        </p:xfrm>
        <a:graphic>
          <a:graphicData uri="http://schemas.openxmlformats.org/drawingml/2006/table">
            <a:tbl>
              <a:tblPr firstRow="1" bandRow="1">
                <a:tableStyleId>{5C22544A-7EE6-4342-B048-85BDC9FD1C3A}</a:tableStyleId>
              </a:tblPr>
              <a:tblGrid>
                <a:gridCol w="1617132">
                  <a:extLst>
                    <a:ext uri="{9D8B030D-6E8A-4147-A177-3AD203B41FA5}">
                      <a16:colId xmlns:a16="http://schemas.microsoft.com/office/drawing/2014/main" val="469761482"/>
                    </a:ext>
                  </a:extLst>
                </a:gridCol>
                <a:gridCol w="1798576">
                  <a:extLst>
                    <a:ext uri="{9D8B030D-6E8A-4147-A177-3AD203B41FA5}">
                      <a16:colId xmlns:a16="http://schemas.microsoft.com/office/drawing/2014/main" val="3773816096"/>
                    </a:ext>
                  </a:extLst>
                </a:gridCol>
                <a:gridCol w="1815452">
                  <a:extLst>
                    <a:ext uri="{9D8B030D-6E8A-4147-A177-3AD203B41FA5}">
                      <a16:colId xmlns:a16="http://schemas.microsoft.com/office/drawing/2014/main" val="3148605811"/>
                    </a:ext>
                  </a:extLst>
                </a:gridCol>
                <a:gridCol w="1683154">
                  <a:extLst>
                    <a:ext uri="{9D8B030D-6E8A-4147-A177-3AD203B41FA5}">
                      <a16:colId xmlns:a16="http://schemas.microsoft.com/office/drawing/2014/main" val="2820554015"/>
                    </a:ext>
                  </a:extLst>
                </a:gridCol>
                <a:gridCol w="1683154">
                  <a:extLst>
                    <a:ext uri="{9D8B030D-6E8A-4147-A177-3AD203B41FA5}">
                      <a16:colId xmlns:a16="http://schemas.microsoft.com/office/drawing/2014/main" val="2160829241"/>
                    </a:ext>
                  </a:extLst>
                </a:gridCol>
              </a:tblGrid>
              <a:tr h="7061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sng" dirty="0">
                          <a:solidFill>
                            <a:schemeClr val="tx1"/>
                          </a:solidFill>
                          <a:latin typeface="Poppins" panose="00000500000000000000" pitchFamily="2" charset="0"/>
                          <a:cs typeface="Poppins" panose="00000500000000000000" pitchFamily="2" charset="0"/>
                        </a:rPr>
                        <a:t>Value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sng" dirty="0">
                          <a:solidFill>
                            <a:schemeClr val="tx1"/>
                          </a:solidFill>
                          <a:latin typeface="Poppins" panose="00000500000000000000" pitchFamily="2" charset="0"/>
                          <a:cs typeface="Poppins" panose="00000500000000000000" pitchFamily="2" charset="0"/>
                        </a:rPr>
                        <a:t>Your company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sng" dirty="0">
                          <a:solidFill>
                            <a:schemeClr val="tx1"/>
                          </a:solidFill>
                          <a:latin typeface="Poppins" panose="00000500000000000000" pitchFamily="2" charset="0"/>
                          <a:cs typeface="Poppins" panose="00000500000000000000" pitchFamily="2" charset="0"/>
                        </a:rPr>
                        <a:t>Competitor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sng" dirty="0">
                          <a:solidFill>
                            <a:schemeClr val="tx1"/>
                          </a:solidFill>
                          <a:latin typeface="Poppins" panose="00000500000000000000" pitchFamily="2" charset="0"/>
                          <a:cs typeface="Poppins" panose="00000500000000000000" pitchFamily="2"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sng" dirty="0">
                          <a:solidFill>
                            <a:schemeClr val="tx1"/>
                          </a:solidFill>
                          <a:latin typeface="Poppins" panose="00000500000000000000" pitchFamily="2" charset="0"/>
                          <a:cs typeface="Poppins" panose="00000500000000000000" pitchFamily="2" charset="0"/>
                        </a:rPr>
                        <a:t>Competitor </a:t>
                      </a:r>
                    </a:p>
                    <a:p>
                      <a:pPr algn="ctr"/>
                      <a:r>
                        <a:rPr lang="en-US" sz="1800" b="0" u="sng" dirty="0">
                          <a:solidFill>
                            <a:schemeClr val="tx1"/>
                          </a:solidFill>
                          <a:latin typeface="Poppins" panose="00000500000000000000" pitchFamily="2" charset="0"/>
                          <a:cs typeface="Poppins" panose="00000500000000000000" pitchFamily="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sng" dirty="0">
                          <a:solidFill>
                            <a:schemeClr val="tx1"/>
                          </a:solidFill>
                          <a:latin typeface="Poppins" panose="00000500000000000000" pitchFamily="2" charset="0"/>
                          <a:cs typeface="Poppins" panose="00000500000000000000" pitchFamily="2" charset="0"/>
                        </a:rPr>
                        <a:t>Competitor </a:t>
                      </a:r>
                    </a:p>
                    <a:p>
                      <a:pPr algn="ctr"/>
                      <a:r>
                        <a:rPr lang="en-US" sz="1800" b="0" u="sng" dirty="0">
                          <a:solidFill>
                            <a:schemeClr val="tx1"/>
                          </a:solidFill>
                          <a:latin typeface="Poppins" panose="00000500000000000000" pitchFamily="2" charset="0"/>
                          <a:cs typeface="Poppins" panose="00000500000000000000" pitchFamily="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$XXX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420948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Quality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643454"/>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Accessibility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72412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Appearance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Acceptable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Acceptable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3652876"/>
                  </a:ext>
                </a:extLst>
              </a:tr>
            </a:tbl>
          </a:graphicData>
        </a:graphic>
      </p:graphicFrame>
    </p:spTree>
    <p:extLst>
      <p:ext uri="{BB962C8B-B14F-4D97-AF65-F5344CB8AC3E}">
        <p14:creationId xmlns:p14="http://schemas.microsoft.com/office/powerpoint/2010/main" val="3822101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A364A611-7D7B-54F3-0CF2-4512433FCEA5}"/>
              </a:ext>
            </a:extLst>
          </p:cNvPr>
          <p:cNvSpPr txBox="1"/>
          <p:nvPr/>
        </p:nvSpPr>
        <p:spPr>
          <a:xfrm>
            <a:off x="3676962" y="771226"/>
            <a:ext cx="5125941" cy="1200329"/>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Specific example of a competitive comparison for a restaurant (see prior example)</a:t>
            </a:r>
          </a:p>
        </p:txBody>
      </p:sp>
      <p:graphicFrame>
        <p:nvGraphicFramePr>
          <p:cNvPr id="4" name="Table 3">
            <a:extLst>
              <a:ext uri="{FF2B5EF4-FFF2-40B4-BE49-F238E27FC236}">
                <a16:creationId xmlns:a16="http://schemas.microsoft.com/office/drawing/2014/main" id="{5B482647-F11D-018F-AF43-419FD7AB4229}"/>
              </a:ext>
            </a:extLst>
          </p:cNvPr>
          <p:cNvGraphicFramePr>
            <a:graphicFrameLocks noGrp="1"/>
          </p:cNvGraphicFramePr>
          <p:nvPr>
            <p:extLst>
              <p:ext uri="{D42A27DB-BD31-4B8C-83A1-F6EECF244321}">
                <p14:modId xmlns:p14="http://schemas.microsoft.com/office/powerpoint/2010/main" val="1869683970"/>
              </p:ext>
            </p:extLst>
          </p:nvPr>
        </p:nvGraphicFramePr>
        <p:xfrm>
          <a:off x="273266" y="2281121"/>
          <a:ext cx="8597468" cy="4293336"/>
        </p:xfrm>
        <a:graphic>
          <a:graphicData uri="http://schemas.openxmlformats.org/drawingml/2006/table">
            <a:tbl>
              <a:tblPr firstRow="1" bandRow="1">
                <a:tableStyleId>{5C22544A-7EE6-4342-B048-85BDC9FD1C3A}</a:tableStyleId>
              </a:tblPr>
              <a:tblGrid>
                <a:gridCol w="1617132">
                  <a:extLst>
                    <a:ext uri="{9D8B030D-6E8A-4147-A177-3AD203B41FA5}">
                      <a16:colId xmlns:a16="http://schemas.microsoft.com/office/drawing/2014/main" val="469761482"/>
                    </a:ext>
                  </a:extLst>
                </a:gridCol>
                <a:gridCol w="1798576">
                  <a:extLst>
                    <a:ext uri="{9D8B030D-6E8A-4147-A177-3AD203B41FA5}">
                      <a16:colId xmlns:a16="http://schemas.microsoft.com/office/drawing/2014/main" val="3773816096"/>
                    </a:ext>
                  </a:extLst>
                </a:gridCol>
                <a:gridCol w="1815452">
                  <a:extLst>
                    <a:ext uri="{9D8B030D-6E8A-4147-A177-3AD203B41FA5}">
                      <a16:colId xmlns:a16="http://schemas.microsoft.com/office/drawing/2014/main" val="3148605811"/>
                    </a:ext>
                  </a:extLst>
                </a:gridCol>
                <a:gridCol w="1683154">
                  <a:extLst>
                    <a:ext uri="{9D8B030D-6E8A-4147-A177-3AD203B41FA5}">
                      <a16:colId xmlns:a16="http://schemas.microsoft.com/office/drawing/2014/main" val="2820554015"/>
                    </a:ext>
                  </a:extLst>
                </a:gridCol>
                <a:gridCol w="1683154">
                  <a:extLst>
                    <a:ext uri="{9D8B030D-6E8A-4147-A177-3AD203B41FA5}">
                      <a16:colId xmlns:a16="http://schemas.microsoft.com/office/drawing/2014/main" val="2160829241"/>
                    </a:ext>
                  </a:extLst>
                </a:gridCol>
              </a:tblGrid>
              <a:tr h="7061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Value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Latin American fast casual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(your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Competitor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Fast food Mexican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2: Sit-down African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3: Cuban fast casual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Average meal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420948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Healthiness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643454"/>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Speed of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Slow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72412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Variety of offerings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3652876"/>
                  </a:ext>
                </a:extLst>
              </a:tr>
            </a:tbl>
          </a:graphicData>
        </a:graphic>
      </p:graphicFrame>
      <p:pic>
        <p:nvPicPr>
          <p:cNvPr id="3" name="Picture 2">
            <a:extLst>
              <a:ext uri="{FF2B5EF4-FFF2-40B4-BE49-F238E27FC236}">
                <a16:creationId xmlns:a16="http://schemas.microsoft.com/office/drawing/2014/main" id="{01FA7F68-B5A7-844C-806B-57F748E14893}"/>
              </a:ext>
            </a:extLst>
          </p:cNvPr>
          <p:cNvPicPr>
            <a:picLocks noChangeAspect="1"/>
          </p:cNvPicPr>
          <p:nvPr/>
        </p:nvPicPr>
        <p:blipFill>
          <a:blip r:embed="rId2"/>
          <a:stretch>
            <a:fillRect/>
          </a:stretch>
        </p:blipFill>
        <p:spPr>
          <a:xfrm>
            <a:off x="1983533" y="582436"/>
            <a:ext cx="1578700" cy="1577913"/>
          </a:xfrm>
          <a:prstGeom prst="rect">
            <a:avLst/>
          </a:prstGeom>
        </p:spPr>
      </p:pic>
    </p:spTree>
    <p:extLst>
      <p:ext uri="{BB962C8B-B14F-4D97-AF65-F5344CB8AC3E}">
        <p14:creationId xmlns:p14="http://schemas.microsoft.com/office/powerpoint/2010/main" val="1294809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A364A611-7D7B-54F3-0CF2-4512433FCEA5}"/>
              </a:ext>
            </a:extLst>
          </p:cNvPr>
          <p:cNvSpPr txBox="1"/>
          <p:nvPr/>
        </p:nvSpPr>
        <p:spPr>
          <a:xfrm>
            <a:off x="3676962" y="771226"/>
            <a:ext cx="5125941" cy="1200329"/>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Specific example of a competitive comparison for a restaurant (see prior example)</a:t>
            </a:r>
          </a:p>
        </p:txBody>
      </p:sp>
      <p:graphicFrame>
        <p:nvGraphicFramePr>
          <p:cNvPr id="4" name="Table 3">
            <a:extLst>
              <a:ext uri="{FF2B5EF4-FFF2-40B4-BE49-F238E27FC236}">
                <a16:creationId xmlns:a16="http://schemas.microsoft.com/office/drawing/2014/main" id="{5B482647-F11D-018F-AF43-419FD7AB4229}"/>
              </a:ext>
            </a:extLst>
          </p:cNvPr>
          <p:cNvGraphicFramePr>
            <a:graphicFrameLocks noGrp="1"/>
          </p:cNvGraphicFramePr>
          <p:nvPr>
            <p:extLst>
              <p:ext uri="{D42A27DB-BD31-4B8C-83A1-F6EECF244321}">
                <p14:modId xmlns:p14="http://schemas.microsoft.com/office/powerpoint/2010/main" val="3575402098"/>
              </p:ext>
            </p:extLst>
          </p:nvPr>
        </p:nvGraphicFramePr>
        <p:xfrm>
          <a:off x="273266" y="2281121"/>
          <a:ext cx="8597468" cy="4293336"/>
        </p:xfrm>
        <a:graphic>
          <a:graphicData uri="http://schemas.openxmlformats.org/drawingml/2006/table">
            <a:tbl>
              <a:tblPr firstRow="1" bandRow="1">
                <a:tableStyleId>{5C22544A-7EE6-4342-B048-85BDC9FD1C3A}</a:tableStyleId>
              </a:tblPr>
              <a:tblGrid>
                <a:gridCol w="1617132">
                  <a:extLst>
                    <a:ext uri="{9D8B030D-6E8A-4147-A177-3AD203B41FA5}">
                      <a16:colId xmlns:a16="http://schemas.microsoft.com/office/drawing/2014/main" val="469761482"/>
                    </a:ext>
                  </a:extLst>
                </a:gridCol>
                <a:gridCol w="1798576">
                  <a:extLst>
                    <a:ext uri="{9D8B030D-6E8A-4147-A177-3AD203B41FA5}">
                      <a16:colId xmlns:a16="http://schemas.microsoft.com/office/drawing/2014/main" val="3773816096"/>
                    </a:ext>
                  </a:extLst>
                </a:gridCol>
                <a:gridCol w="1815452">
                  <a:extLst>
                    <a:ext uri="{9D8B030D-6E8A-4147-A177-3AD203B41FA5}">
                      <a16:colId xmlns:a16="http://schemas.microsoft.com/office/drawing/2014/main" val="3148605811"/>
                    </a:ext>
                  </a:extLst>
                </a:gridCol>
                <a:gridCol w="1683154">
                  <a:extLst>
                    <a:ext uri="{9D8B030D-6E8A-4147-A177-3AD203B41FA5}">
                      <a16:colId xmlns:a16="http://schemas.microsoft.com/office/drawing/2014/main" val="2820554015"/>
                    </a:ext>
                  </a:extLst>
                </a:gridCol>
                <a:gridCol w="1683154">
                  <a:extLst>
                    <a:ext uri="{9D8B030D-6E8A-4147-A177-3AD203B41FA5}">
                      <a16:colId xmlns:a16="http://schemas.microsoft.com/office/drawing/2014/main" val="2160829241"/>
                    </a:ext>
                  </a:extLst>
                </a:gridCol>
              </a:tblGrid>
              <a:tr h="7061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Value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Latin American fast casual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(your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Competitor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Fast food Mexican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2: Sit-down African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3: Cuban fast casual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Average meal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420948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Healthiness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643454"/>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Speed of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Slow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72412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Variety of offerings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3652876"/>
                  </a:ext>
                </a:extLst>
              </a:tr>
            </a:tbl>
          </a:graphicData>
        </a:graphic>
      </p:graphicFrame>
      <p:pic>
        <p:nvPicPr>
          <p:cNvPr id="3" name="Picture 2">
            <a:extLst>
              <a:ext uri="{FF2B5EF4-FFF2-40B4-BE49-F238E27FC236}">
                <a16:creationId xmlns:a16="http://schemas.microsoft.com/office/drawing/2014/main" id="{01FA7F68-B5A7-844C-806B-57F748E14893}"/>
              </a:ext>
            </a:extLst>
          </p:cNvPr>
          <p:cNvPicPr>
            <a:picLocks noChangeAspect="1"/>
          </p:cNvPicPr>
          <p:nvPr/>
        </p:nvPicPr>
        <p:blipFill>
          <a:blip r:embed="rId2"/>
          <a:stretch>
            <a:fillRect/>
          </a:stretch>
        </p:blipFill>
        <p:spPr>
          <a:xfrm>
            <a:off x="1983533" y="582436"/>
            <a:ext cx="1578700" cy="1577913"/>
          </a:xfrm>
          <a:prstGeom prst="rect">
            <a:avLst/>
          </a:prstGeom>
        </p:spPr>
      </p:pic>
      <p:sp>
        <p:nvSpPr>
          <p:cNvPr id="15" name="Rectangle 14">
            <a:extLst>
              <a:ext uri="{FF2B5EF4-FFF2-40B4-BE49-F238E27FC236}">
                <a16:creationId xmlns:a16="http://schemas.microsoft.com/office/drawing/2014/main" id="{84D1563D-3CC4-A988-9302-70E1AD763BF2}"/>
              </a:ext>
            </a:extLst>
          </p:cNvPr>
          <p:cNvSpPr/>
          <p:nvPr/>
        </p:nvSpPr>
        <p:spPr>
          <a:xfrm>
            <a:off x="1875040" y="-1"/>
            <a:ext cx="7275194"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68D63F-D341-469F-8A71-8EC0231CA6FE}"/>
              </a:ext>
            </a:extLst>
          </p:cNvPr>
          <p:cNvSpPr/>
          <p:nvPr/>
        </p:nvSpPr>
        <p:spPr>
          <a:xfrm>
            <a:off x="273267" y="-1"/>
            <a:ext cx="1595538" cy="2281122"/>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E07131F-5F10-4979-EFF1-3EA0024EC123}"/>
              </a:ext>
            </a:extLst>
          </p:cNvPr>
          <p:cNvSpPr/>
          <p:nvPr/>
        </p:nvSpPr>
        <p:spPr>
          <a:xfrm>
            <a:off x="273265" y="6574457"/>
            <a:ext cx="1595538" cy="283543"/>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8655E5B-BE51-54BF-AF3C-52FF0D7C1125}"/>
              </a:ext>
            </a:extLst>
          </p:cNvPr>
          <p:cNvSpPr/>
          <p:nvPr/>
        </p:nvSpPr>
        <p:spPr>
          <a:xfrm>
            <a:off x="-25020" y="0"/>
            <a:ext cx="298286"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4277EBF-F754-6417-3212-F943F95AC9B5}"/>
              </a:ext>
            </a:extLst>
          </p:cNvPr>
          <p:cNvSpPr/>
          <p:nvPr/>
        </p:nvSpPr>
        <p:spPr>
          <a:xfrm>
            <a:off x="3225800" y="3246612"/>
            <a:ext cx="4880186" cy="28401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782E495-54B8-F3B8-0752-9809E8AF3445}"/>
              </a:ext>
            </a:extLst>
          </p:cNvPr>
          <p:cNvSpPr txBox="1"/>
          <p:nvPr/>
        </p:nvSpPr>
        <p:spPr>
          <a:xfrm>
            <a:off x="3445933" y="3429000"/>
            <a:ext cx="4263801" cy="2554545"/>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The value dimensions you use to describe and compare your value proposition with should come from your value proposition statement and your customer profile – what are the most important parts of the value you hope to provide?</a:t>
            </a:r>
          </a:p>
        </p:txBody>
      </p:sp>
    </p:spTree>
    <p:extLst>
      <p:ext uri="{BB962C8B-B14F-4D97-AF65-F5344CB8AC3E}">
        <p14:creationId xmlns:p14="http://schemas.microsoft.com/office/powerpoint/2010/main" val="1568161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A364A611-7D7B-54F3-0CF2-4512433FCEA5}"/>
              </a:ext>
            </a:extLst>
          </p:cNvPr>
          <p:cNvSpPr txBox="1"/>
          <p:nvPr/>
        </p:nvSpPr>
        <p:spPr>
          <a:xfrm>
            <a:off x="3676962" y="771226"/>
            <a:ext cx="5125941" cy="1200329"/>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Specific example of a competitive comparison for a restaurant (see prior example)</a:t>
            </a:r>
          </a:p>
        </p:txBody>
      </p:sp>
      <p:graphicFrame>
        <p:nvGraphicFramePr>
          <p:cNvPr id="4" name="Table 3">
            <a:extLst>
              <a:ext uri="{FF2B5EF4-FFF2-40B4-BE49-F238E27FC236}">
                <a16:creationId xmlns:a16="http://schemas.microsoft.com/office/drawing/2014/main" id="{5B482647-F11D-018F-AF43-419FD7AB4229}"/>
              </a:ext>
            </a:extLst>
          </p:cNvPr>
          <p:cNvGraphicFramePr>
            <a:graphicFrameLocks noGrp="1"/>
          </p:cNvGraphicFramePr>
          <p:nvPr>
            <p:extLst>
              <p:ext uri="{D42A27DB-BD31-4B8C-83A1-F6EECF244321}">
                <p14:modId xmlns:p14="http://schemas.microsoft.com/office/powerpoint/2010/main" val="611075632"/>
              </p:ext>
            </p:extLst>
          </p:nvPr>
        </p:nvGraphicFramePr>
        <p:xfrm>
          <a:off x="273266" y="2281121"/>
          <a:ext cx="8597468" cy="4293336"/>
        </p:xfrm>
        <a:graphic>
          <a:graphicData uri="http://schemas.openxmlformats.org/drawingml/2006/table">
            <a:tbl>
              <a:tblPr firstRow="1" bandRow="1">
                <a:tableStyleId>{5C22544A-7EE6-4342-B048-85BDC9FD1C3A}</a:tableStyleId>
              </a:tblPr>
              <a:tblGrid>
                <a:gridCol w="1617132">
                  <a:extLst>
                    <a:ext uri="{9D8B030D-6E8A-4147-A177-3AD203B41FA5}">
                      <a16:colId xmlns:a16="http://schemas.microsoft.com/office/drawing/2014/main" val="469761482"/>
                    </a:ext>
                  </a:extLst>
                </a:gridCol>
                <a:gridCol w="1798576">
                  <a:extLst>
                    <a:ext uri="{9D8B030D-6E8A-4147-A177-3AD203B41FA5}">
                      <a16:colId xmlns:a16="http://schemas.microsoft.com/office/drawing/2014/main" val="3773816096"/>
                    </a:ext>
                  </a:extLst>
                </a:gridCol>
                <a:gridCol w="1815452">
                  <a:extLst>
                    <a:ext uri="{9D8B030D-6E8A-4147-A177-3AD203B41FA5}">
                      <a16:colId xmlns:a16="http://schemas.microsoft.com/office/drawing/2014/main" val="3148605811"/>
                    </a:ext>
                  </a:extLst>
                </a:gridCol>
                <a:gridCol w="1683154">
                  <a:extLst>
                    <a:ext uri="{9D8B030D-6E8A-4147-A177-3AD203B41FA5}">
                      <a16:colId xmlns:a16="http://schemas.microsoft.com/office/drawing/2014/main" val="2820554015"/>
                    </a:ext>
                  </a:extLst>
                </a:gridCol>
                <a:gridCol w="1683154">
                  <a:extLst>
                    <a:ext uri="{9D8B030D-6E8A-4147-A177-3AD203B41FA5}">
                      <a16:colId xmlns:a16="http://schemas.microsoft.com/office/drawing/2014/main" val="2160829241"/>
                    </a:ext>
                  </a:extLst>
                </a:gridCol>
              </a:tblGrid>
              <a:tr h="7061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Value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Latin American fast casual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(your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Competitor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Fast food Mexican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2: Sit-down African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3: Cuban fast casual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Average meal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420948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Healthiness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643454"/>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Speed of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Slow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72412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Variety of offerings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3652876"/>
                  </a:ext>
                </a:extLst>
              </a:tr>
            </a:tbl>
          </a:graphicData>
        </a:graphic>
      </p:graphicFrame>
      <p:pic>
        <p:nvPicPr>
          <p:cNvPr id="3" name="Picture 2">
            <a:extLst>
              <a:ext uri="{FF2B5EF4-FFF2-40B4-BE49-F238E27FC236}">
                <a16:creationId xmlns:a16="http://schemas.microsoft.com/office/drawing/2014/main" id="{01FA7F68-B5A7-844C-806B-57F748E14893}"/>
              </a:ext>
            </a:extLst>
          </p:cNvPr>
          <p:cNvPicPr>
            <a:picLocks noChangeAspect="1"/>
          </p:cNvPicPr>
          <p:nvPr/>
        </p:nvPicPr>
        <p:blipFill>
          <a:blip r:embed="rId2"/>
          <a:stretch>
            <a:fillRect/>
          </a:stretch>
        </p:blipFill>
        <p:spPr>
          <a:xfrm>
            <a:off x="1983533" y="582436"/>
            <a:ext cx="1578700" cy="1577913"/>
          </a:xfrm>
          <a:prstGeom prst="rect">
            <a:avLst/>
          </a:prstGeom>
        </p:spPr>
      </p:pic>
      <p:sp>
        <p:nvSpPr>
          <p:cNvPr id="15" name="Rectangle 14">
            <a:extLst>
              <a:ext uri="{FF2B5EF4-FFF2-40B4-BE49-F238E27FC236}">
                <a16:creationId xmlns:a16="http://schemas.microsoft.com/office/drawing/2014/main" id="{84D1563D-3CC4-A988-9302-70E1AD763BF2}"/>
              </a:ext>
            </a:extLst>
          </p:cNvPr>
          <p:cNvSpPr/>
          <p:nvPr/>
        </p:nvSpPr>
        <p:spPr>
          <a:xfrm>
            <a:off x="8870734" y="0"/>
            <a:ext cx="273265"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68D63F-D341-469F-8A71-8EC0231CA6FE}"/>
              </a:ext>
            </a:extLst>
          </p:cNvPr>
          <p:cNvSpPr/>
          <p:nvPr/>
        </p:nvSpPr>
        <p:spPr>
          <a:xfrm>
            <a:off x="273266" y="-1"/>
            <a:ext cx="8597467" cy="2281122"/>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E07131F-5F10-4979-EFF1-3EA0024EC123}"/>
              </a:ext>
            </a:extLst>
          </p:cNvPr>
          <p:cNvSpPr/>
          <p:nvPr/>
        </p:nvSpPr>
        <p:spPr>
          <a:xfrm>
            <a:off x="273265" y="3014133"/>
            <a:ext cx="8597467" cy="3843867"/>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8655E5B-BE51-54BF-AF3C-52FF0D7C1125}"/>
              </a:ext>
            </a:extLst>
          </p:cNvPr>
          <p:cNvSpPr/>
          <p:nvPr/>
        </p:nvSpPr>
        <p:spPr>
          <a:xfrm>
            <a:off x="-25020" y="0"/>
            <a:ext cx="298286"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4277EBF-F754-6417-3212-F943F95AC9B5}"/>
              </a:ext>
            </a:extLst>
          </p:cNvPr>
          <p:cNvSpPr/>
          <p:nvPr/>
        </p:nvSpPr>
        <p:spPr>
          <a:xfrm>
            <a:off x="1038013" y="3246612"/>
            <a:ext cx="7067973" cy="1419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782E495-54B8-F3B8-0752-9809E8AF3445}"/>
              </a:ext>
            </a:extLst>
          </p:cNvPr>
          <p:cNvSpPr txBox="1"/>
          <p:nvPr/>
        </p:nvSpPr>
        <p:spPr>
          <a:xfrm>
            <a:off x="1276773" y="3429000"/>
            <a:ext cx="6432961" cy="1015663"/>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The list of your competitors should come from your value proposition statement: what other competitors provide similar value to you?</a:t>
            </a:r>
          </a:p>
        </p:txBody>
      </p:sp>
      <p:sp>
        <p:nvSpPr>
          <p:cNvPr id="21" name="Rectangle 20">
            <a:extLst>
              <a:ext uri="{FF2B5EF4-FFF2-40B4-BE49-F238E27FC236}">
                <a16:creationId xmlns:a16="http://schemas.microsoft.com/office/drawing/2014/main" id="{A3C4C0B4-3F9F-2FEE-B831-C6EE8F5FDD8E}"/>
              </a:ext>
            </a:extLst>
          </p:cNvPr>
          <p:cNvSpPr/>
          <p:nvPr/>
        </p:nvSpPr>
        <p:spPr>
          <a:xfrm>
            <a:off x="571553" y="4881274"/>
            <a:ext cx="8142680" cy="18467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5B2444EF-6B61-63FC-AB5C-1D5C3BBAAA64}"/>
              </a:ext>
            </a:extLst>
          </p:cNvPr>
          <p:cNvSpPr txBox="1"/>
          <p:nvPr/>
        </p:nvSpPr>
        <p:spPr>
          <a:xfrm>
            <a:off x="806026" y="5004410"/>
            <a:ext cx="6185751" cy="1600438"/>
          </a:xfrm>
          <a:prstGeom prst="rect">
            <a:avLst/>
          </a:prstGeom>
          <a:noFill/>
        </p:spPr>
        <p:txBody>
          <a:bodyPr wrap="square" rtlCol="0">
            <a:spAutoFit/>
          </a:bodyPr>
          <a:lstStyle/>
          <a:p>
            <a:pPr algn="ctr"/>
            <a:r>
              <a:rPr lang="en-US" sz="1400" dirty="0">
                <a:latin typeface="Poppins" panose="00000500000000000000" pitchFamily="2" charset="0"/>
                <a:cs typeface="Poppins" panose="00000500000000000000" pitchFamily="2" charset="0"/>
              </a:rPr>
              <a:t>Many entrepreneurs will falsely believe they have no competitors – encourage them to look for indirect competitors that provide similar forms of value – even if the competitor seems quite different. For example, Competitor 2 is an African restaurant, in one sense very different from a Latin American restaurant, but they provide a variety of cuisines that allow their customers the ability to explore new cuisines – similar to the restaurant being proposed.</a:t>
            </a:r>
          </a:p>
        </p:txBody>
      </p:sp>
      <p:pic>
        <p:nvPicPr>
          <p:cNvPr id="5" name="Picture 4" descr="A blue logo with a couple of people climbing a mountain&#10;&#10;Description automatically generated">
            <a:extLst>
              <a:ext uri="{FF2B5EF4-FFF2-40B4-BE49-F238E27FC236}">
                <a16:creationId xmlns:a16="http://schemas.microsoft.com/office/drawing/2014/main" id="{AFABB014-AE54-859F-C6A7-1A3E417B0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777" y="5115769"/>
            <a:ext cx="1571385" cy="1256002"/>
          </a:xfrm>
          <a:prstGeom prst="rect">
            <a:avLst/>
          </a:prstGeom>
        </p:spPr>
      </p:pic>
    </p:spTree>
    <p:extLst>
      <p:ext uri="{BB962C8B-B14F-4D97-AF65-F5344CB8AC3E}">
        <p14:creationId xmlns:p14="http://schemas.microsoft.com/office/powerpoint/2010/main" val="4102150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A364A611-7D7B-54F3-0CF2-4512433FCEA5}"/>
              </a:ext>
            </a:extLst>
          </p:cNvPr>
          <p:cNvSpPr txBox="1"/>
          <p:nvPr/>
        </p:nvSpPr>
        <p:spPr>
          <a:xfrm>
            <a:off x="3676962" y="771226"/>
            <a:ext cx="5125941" cy="1200329"/>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Specific example of a competitive comparison for a restaurant (see prior example)</a:t>
            </a:r>
          </a:p>
        </p:txBody>
      </p:sp>
      <p:graphicFrame>
        <p:nvGraphicFramePr>
          <p:cNvPr id="4" name="Table 3">
            <a:extLst>
              <a:ext uri="{FF2B5EF4-FFF2-40B4-BE49-F238E27FC236}">
                <a16:creationId xmlns:a16="http://schemas.microsoft.com/office/drawing/2014/main" id="{5B482647-F11D-018F-AF43-419FD7AB4229}"/>
              </a:ext>
            </a:extLst>
          </p:cNvPr>
          <p:cNvGraphicFramePr>
            <a:graphicFrameLocks noGrp="1"/>
          </p:cNvGraphicFramePr>
          <p:nvPr>
            <p:extLst>
              <p:ext uri="{D42A27DB-BD31-4B8C-83A1-F6EECF244321}">
                <p14:modId xmlns:p14="http://schemas.microsoft.com/office/powerpoint/2010/main" val="2970283862"/>
              </p:ext>
            </p:extLst>
          </p:nvPr>
        </p:nvGraphicFramePr>
        <p:xfrm>
          <a:off x="273266" y="2281121"/>
          <a:ext cx="8597468" cy="4293336"/>
        </p:xfrm>
        <a:graphic>
          <a:graphicData uri="http://schemas.openxmlformats.org/drawingml/2006/table">
            <a:tbl>
              <a:tblPr firstRow="1" bandRow="1">
                <a:tableStyleId>{5C22544A-7EE6-4342-B048-85BDC9FD1C3A}</a:tableStyleId>
              </a:tblPr>
              <a:tblGrid>
                <a:gridCol w="1617132">
                  <a:extLst>
                    <a:ext uri="{9D8B030D-6E8A-4147-A177-3AD203B41FA5}">
                      <a16:colId xmlns:a16="http://schemas.microsoft.com/office/drawing/2014/main" val="469761482"/>
                    </a:ext>
                  </a:extLst>
                </a:gridCol>
                <a:gridCol w="1798576">
                  <a:extLst>
                    <a:ext uri="{9D8B030D-6E8A-4147-A177-3AD203B41FA5}">
                      <a16:colId xmlns:a16="http://schemas.microsoft.com/office/drawing/2014/main" val="3773816096"/>
                    </a:ext>
                  </a:extLst>
                </a:gridCol>
                <a:gridCol w="1815452">
                  <a:extLst>
                    <a:ext uri="{9D8B030D-6E8A-4147-A177-3AD203B41FA5}">
                      <a16:colId xmlns:a16="http://schemas.microsoft.com/office/drawing/2014/main" val="3148605811"/>
                    </a:ext>
                  </a:extLst>
                </a:gridCol>
                <a:gridCol w="1683154">
                  <a:extLst>
                    <a:ext uri="{9D8B030D-6E8A-4147-A177-3AD203B41FA5}">
                      <a16:colId xmlns:a16="http://schemas.microsoft.com/office/drawing/2014/main" val="2820554015"/>
                    </a:ext>
                  </a:extLst>
                </a:gridCol>
                <a:gridCol w="1683154">
                  <a:extLst>
                    <a:ext uri="{9D8B030D-6E8A-4147-A177-3AD203B41FA5}">
                      <a16:colId xmlns:a16="http://schemas.microsoft.com/office/drawing/2014/main" val="2160829241"/>
                    </a:ext>
                  </a:extLst>
                </a:gridCol>
              </a:tblGrid>
              <a:tr h="7061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Value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Latin American fast casual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Competitor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Fast food Mexican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2: Sit-down African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3: Cuban fast casual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Average meal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420948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Healthiness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643454"/>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Speed of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Slow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72412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Variety of offerings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3652876"/>
                  </a:ext>
                </a:extLst>
              </a:tr>
            </a:tbl>
          </a:graphicData>
        </a:graphic>
      </p:graphicFrame>
      <p:pic>
        <p:nvPicPr>
          <p:cNvPr id="3" name="Picture 2">
            <a:extLst>
              <a:ext uri="{FF2B5EF4-FFF2-40B4-BE49-F238E27FC236}">
                <a16:creationId xmlns:a16="http://schemas.microsoft.com/office/drawing/2014/main" id="{01FA7F68-B5A7-844C-806B-57F748E14893}"/>
              </a:ext>
            </a:extLst>
          </p:cNvPr>
          <p:cNvPicPr>
            <a:picLocks noChangeAspect="1"/>
          </p:cNvPicPr>
          <p:nvPr/>
        </p:nvPicPr>
        <p:blipFill>
          <a:blip r:embed="rId2"/>
          <a:stretch>
            <a:fillRect/>
          </a:stretch>
        </p:blipFill>
        <p:spPr>
          <a:xfrm>
            <a:off x="1983533" y="582436"/>
            <a:ext cx="1578700" cy="1577913"/>
          </a:xfrm>
          <a:prstGeom prst="rect">
            <a:avLst/>
          </a:prstGeom>
        </p:spPr>
      </p:pic>
      <p:sp>
        <p:nvSpPr>
          <p:cNvPr id="5" name="Rectangle 4">
            <a:extLst>
              <a:ext uri="{FF2B5EF4-FFF2-40B4-BE49-F238E27FC236}">
                <a16:creationId xmlns:a16="http://schemas.microsoft.com/office/drawing/2014/main" id="{5B98CB6B-0BF4-69C5-3C57-CFEE603A7660}"/>
              </a:ext>
            </a:extLst>
          </p:cNvPr>
          <p:cNvSpPr/>
          <p:nvPr/>
        </p:nvSpPr>
        <p:spPr>
          <a:xfrm>
            <a:off x="0" y="-14282"/>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BF25D9-B6E3-41BA-E6DC-9E556E6CCA99}"/>
              </a:ext>
            </a:extLst>
          </p:cNvPr>
          <p:cNvSpPr/>
          <p:nvPr/>
        </p:nvSpPr>
        <p:spPr>
          <a:xfrm>
            <a:off x="1336043" y="2281116"/>
            <a:ext cx="6710678" cy="28785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232BFB3-38D9-84F4-674A-4414B866D56E}"/>
              </a:ext>
            </a:extLst>
          </p:cNvPr>
          <p:cNvSpPr txBox="1"/>
          <p:nvPr/>
        </p:nvSpPr>
        <p:spPr>
          <a:xfrm>
            <a:off x="1511302" y="2597006"/>
            <a:ext cx="6360159" cy="2246769"/>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Make the comparison easy to make</a:t>
            </a:r>
          </a:p>
          <a:p>
            <a:pPr algn="ctr"/>
            <a:r>
              <a:rPr lang="en-US" sz="2000" dirty="0">
                <a:latin typeface="Poppins" panose="00000500000000000000" pitchFamily="2" charset="0"/>
                <a:cs typeface="Poppins" panose="00000500000000000000" pitchFamily="2" charset="0"/>
              </a:rPr>
              <a:t>To help make the superiority chart more meaningful, code each of the dimensions in the same way; for example, color better ratings blue, okay ratings orange, and bad ratings grey. Or turn everything into check marks with better evaluations leading to more check marks.</a:t>
            </a:r>
          </a:p>
        </p:txBody>
      </p:sp>
    </p:spTree>
    <p:extLst>
      <p:ext uri="{BB962C8B-B14F-4D97-AF65-F5344CB8AC3E}">
        <p14:creationId xmlns:p14="http://schemas.microsoft.com/office/powerpoint/2010/main" val="1919355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A364A611-7D7B-54F3-0CF2-4512433FCEA5}"/>
              </a:ext>
            </a:extLst>
          </p:cNvPr>
          <p:cNvSpPr txBox="1"/>
          <p:nvPr/>
        </p:nvSpPr>
        <p:spPr>
          <a:xfrm>
            <a:off x="3643096" y="1140560"/>
            <a:ext cx="5125941"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Example of color coding</a:t>
            </a:r>
          </a:p>
        </p:txBody>
      </p:sp>
      <p:graphicFrame>
        <p:nvGraphicFramePr>
          <p:cNvPr id="4" name="Table 3">
            <a:extLst>
              <a:ext uri="{FF2B5EF4-FFF2-40B4-BE49-F238E27FC236}">
                <a16:creationId xmlns:a16="http://schemas.microsoft.com/office/drawing/2014/main" id="{5B482647-F11D-018F-AF43-419FD7AB4229}"/>
              </a:ext>
            </a:extLst>
          </p:cNvPr>
          <p:cNvGraphicFramePr>
            <a:graphicFrameLocks noGrp="1"/>
          </p:cNvGraphicFramePr>
          <p:nvPr>
            <p:extLst>
              <p:ext uri="{D42A27DB-BD31-4B8C-83A1-F6EECF244321}">
                <p14:modId xmlns:p14="http://schemas.microsoft.com/office/powerpoint/2010/main" val="1190170284"/>
              </p:ext>
            </p:extLst>
          </p:nvPr>
        </p:nvGraphicFramePr>
        <p:xfrm>
          <a:off x="273266" y="2281121"/>
          <a:ext cx="8597468" cy="4293336"/>
        </p:xfrm>
        <a:graphic>
          <a:graphicData uri="http://schemas.openxmlformats.org/drawingml/2006/table">
            <a:tbl>
              <a:tblPr firstRow="1" bandRow="1">
                <a:tableStyleId>{5C22544A-7EE6-4342-B048-85BDC9FD1C3A}</a:tableStyleId>
              </a:tblPr>
              <a:tblGrid>
                <a:gridCol w="1617132">
                  <a:extLst>
                    <a:ext uri="{9D8B030D-6E8A-4147-A177-3AD203B41FA5}">
                      <a16:colId xmlns:a16="http://schemas.microsoft.com/office/drawing/2014/main" val="469761482"/>
                    </a:ext>
                  </a:extLst>
                </a:gridCol>
                <a:gridCol w="1798576">
                  <a:extLst>
                    <a:ext uri="{9D8B030D-6E8A-4147-A177-3AD203B41FA5}">
                      <a16:colId xmlns:a16="http://schemas.microsoft.com/office/drawing/2014/main" val="3773816096"/>
                    </a:ext>
                  </a:extLst>
                </a:gridCol>
                <a:gridCol w="1815452">
                  <a:extLst>
                    <a:ext uri="{9D8B030D-6E8A-4147-A177-3AD203B41FA5}">
                      <a16:colId xmlns:a16="http://schemas.microsoft.com/office/drawing/2014/main" val="3148605811"/>
                    </a:ext>
                  </a:extLst>
                </a:gridCol>
                <a:gridCol w="1683154">
                  <a:extLst>
                    <a:ext uri="{9D8B030D-6E8A-4147-A177-3AD203B41FA5}">
                      <a16:colId xmlns:a16="http://schemas.microsoft.com/office/drawing/2014/main" val="2820554015"/>
                    </a:ext>
                  </a:extLst>
                </a:gridCol>
                <a:gridCol w="1683154">
                  <a:extLst>
                    <a:ext uri="{9D8B030D-6E8A-4147-A177-3AD203B41FA5}">
                      <a16:colId xmlns:a16="http://schemas.microsoft.com/office/drawing/2014/main" val="2160829241"/>
                    </a:ext>
                  </a:extLst>
                </a:gridCol>
              </a:tblGrid>
              <a:tr h="7061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Value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Latin American fast casual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(your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Competitor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Fast food Mexican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2: Sit-down African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3: Cuban fast casual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Average meal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bg1"/>
                          </a:solidFill>
                          <a:latin typeface="Poppins" panose="00000500000000000000" pitchFamily="2" charset="0"/>
                          <a:cs typeface="Poppins" panose="00000500000000000000" pitchFamily="2"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99420948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Healthiness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bg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extLst>
                  <a:ext uri="{0D108BD9-81ED-4DB2-BD59-A6C34878D82A}">
                    <a16:rowId xmlns:a16="http://schemas.microsoft.com/office/drawing/2014/main" val="2098643454"/>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Speed of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bg1"/>
                          </a:solidFill>
                          <a:latin typeface="Poppins" panose="00000500000000000000" pitchFamily="2" charset="0"/>
                          <a:cs typeface="Poppins" panose="00000500000000000000" pitchFamily="2" charset="0"/>
                        </a:rPr>
                        <a:t>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Slow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extLst>
                  <a:ext uri="{0D108BD9-81ED-4DB2-BD59-A6C34878D82A}">
                    <a16:rowId xmlns:a16="http://schemas.microsoft.com/office/drawing/2014/main" val="245572412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Variety of offerings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bg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extLst>
                  <a:ext uri="{0D108BD9-81ED-4DB2-BD59-A6C34878D82A}">
                    <a16:rowId xmlns:a16="http://schemas.microsoft.com/office/drawing/2014/main" val="1063652876"/>
                  </a:ext>
                </a:extLst>
              </a:tr>
            </a:tbl>
          </a:graphicData>
        </a:graphic>
      </p:graphicFrame>
      <p:pic>
        <p:nvPicPr>
          <p:cNvPr id="3" name="Picture 2">
            <a:extLst>
              <a:ext uri="{FF2B5EF4-FFF2-40B4-BE49-F238E27FC236}">
                <a16:creationId xmlns:a16="http://schemas.microsoft.com/office/drawing/2014/main" id="{01FA7F68-B5A7-844C-806B-57F748E14893}"/>
              </a:ext>
            </a:extLst>
          </p:cNvPr>
          <p:cNvPicPr>
            <a:picLocks noChangeAspect="1"/>
          </p:cNvPicPr>
          <p:nvPr/>
        </p:nvPicPr>
        <p:blipFill>
          <a:blip r:embed="rId2"/>
          <a:stretch>
            <a:fillRect/>
          </a:stretch>
        </p:blipFill>
        <p:spPr>
          <a:xfrm>
            <a:off x="1983533" y="582436"/>
            <a:ext cx="1578700" cy="1577913"/>
          </a:xfrm>
          <a:prstGeom prst="rect">
            <a:avLst/>
          </a:prstGeom>
        </p:spPr>
      </p:pic>
    </p:spTree>
    <p:extLst>
      <p:ext uri="{BB962C8B-B14F-4D97-AF65-F5344CB8AC3E}">
        <p14:creationId xmlns:p14="http://schemas.microsoft.com/office/powerpoint/2010/main" val="2775337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A364A611-7D7B-54F3-0CF2-4512433FCEA5}"/>
              </a:ext>
            </a:extLst>
          </p:cNvPr>
          <p:cNvSpPr txBox="1"/>
          <p:nvPr/>
        </p:nvSpPr>
        <p:spPr>
          <a:xfrm>
            <a:off x="3643096" y="1140560"/>
            <a:ext cx="5125941"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Example of color coding</a:t>
            </a:r>
          </a:p>
        </p:txBody>
      </p:sp>
      <p:graphicFrame>
        <p:nvGraphicFramePr>
          <p:cNvPr id="4" name="Table 3">
            <a:extLst>
              <a:ext uri="{FF2B5EF4-FFF2-40B4-BE49-F238E27FC236}">
                <a16:creationId xmlns:a16="http://schemas.microsoft.com/office/drawing/2014/main" id="{5B482647-F11D-018F-AF43-419FD7AB4229}"/>
              </a:ext>
            </a:extLst>
          </p:cNvPr>
          <p:cNvGraphicFramePr>
            <a:graphicFrameLocks noGrp="1"/>
          </p:cNvGraphicFramePr>
          <p:nvPr>
            <p:extLst>
              <p:ext uri="{D42A27DB-BD31-4B8C-83A1-F6EECF244321}">
                <p14:modId xmlns:p14="http://schemas.microsoft.com/office/powerpoint/2010/main" val="229647597"/>
              </p:ext>
            </p:extLst>
          </p:nvPr>
        </p:nvGraphicFramePr>
        <p:xfrm>
          <a:off x="273266" y="2281121"/>
          <a:ext cx="8597468" cy="4293336"/>
        </p:xfrm>
        <a:graphic>
          <a:graphicData uri="http://schemas.openxmlformats.org/drawingml/2006/table">
            <a:tbl>
              <a:tblPr firstRow="1" bandRow="1">
                <a:tableStyleId>{5C22544A-7EE6-4342-B048-85BDC9FD1C3A}</a:tableStyleId>
              </a:tblPr>
              <a:tblGrid>
                <a:gridCol w="1617132">
                  <a:extLst>
                    <a:ext uri="{9D8B030D-6E8A-4147-A177-3AD203B41FA5}">
                      <a16:colId xmlns:a16="http://schemas.microsoft.com/office/drawing/2014/main" val="469761482"/>
                    </a:ext>
                  </a:extLst>
                </a:gridCol>
                <a:gridCol w="1798576">
                  <a:extLst>
                    <a:ext uri="{9D8B030D-6E8A-4147-A177-3AD203B41FA5}">
                      <a16:colId xmlns:a16="http://schemas.microsoft.com/office/drawing/2014/main" val="3773816096"/>
                    </a:ext>
                  </a:extLst>
                </a:gridCol>
                <a:gridCol w="1815452">
                  <a:extLst>
                    <a:ext uri="{9D8B030D-6E8A-4147-A177-3AD203B41FA5}">
                      <a16:colId xmlns:a16="http://schemas.microsoft.com/office/drawing/2014/main" val="3148605811"/>
                    </a:ext>
                  </a:extLst>
                </a:gridCol>
                <a:gridCol w="1683154">
                  <a:extLst>
                    <a:ext uri="{9D8B030D-6E8A-4147-A177-3AD203B41FA5}">
                      <a16:colId xmlns:a16="http://schemas.microsoft.com/office/drawing/2014/main" val="2820554015"/>
                    </a:ext>
                  </a:extLst>
                </a:gridCol>
                <a:gridCol w="1683154">
                  <a:extLst>
                    <a:ext uri="{9D8B030D-6E8A-4147-A177-3AD203B41FA5}">
                      <a16:colId xmlns:a16="http://schemas.microsoft.com/office/drawing/2014/main" val="2160829241"/>
                    </a:ext>
                  </a:extLst>
                </a:gridCol>
              </a:tblGrid>
              <a:tr h="7061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Value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Latin American fast casual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Competitor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Fast food Mexican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2: Sit-down African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3: Cuban fast casual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Average meal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99420948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Healthiness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extLst>
                  <a:ext uri="{0D108BD9-81ED-4DB2-BD59-A6C34878D82A}">
                    <a16:rowId xmlns:a16="http://schemas.microsoft.com/office/drawing/2014/main" val="2098643454"/>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Speed of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Slow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extLst>
                  <a:ext uri="{0D108BD9-81ED-4DB2-BD59-A6C34878D82A}">
                    <a16:rowId xmlns:a16="http://schemas.microsoft.com/office/drawing/2014/main" val="2455724123"/>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Variety of offerings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extLst>
                  <a:ext uri="{0D108BD9-81ED-4DB2-BD59-A6C34878D82A}">
                    <a16:rowId xmlns:a16="http://schemas.microsoft.com/office/drawing/2014/main" val="1063652876"/>
                  </a:ext>
                </a:extLst>
              </a:tr>
            </a:tbl>
          </a:graphicData>
        </a:graphic>
      </p:graphicFrame>
      <p:pic>
        <p:nvPicPr>
          <p:cNvPr id="3" name="Picture 2">
            <a:extLst>
              <a:ext uri="{FF2B5EF4-FFF2-40B4-BE49-F238E27FC236}">
                <a16:creationId xmlns:a16="http://schemas.microsoft.com/office/drawing/2014/main" id="{01FA7F68-B5A7-844C-806B-57F748E14893}"/>
              </a:ext>
            </a:extLst>
          </p:cNvPr>
          <p:cNvPicPr>
            <a:picLocks noChangeAspect="1"/>
          </p:cNvPicPr>
          <p:nvPr/>
        </p:nvPicPr>
        <p:blipFill>
          <a:blip r:embed="rId2"/>
          <a:stretch>
            <a:fillRect/>
          </a:stretch>
        </p:blipFill>
        <p:spPr>
          <a:xfrm>
            <a:off x="1983533" y="582436"/>
            <a:ext cx="1578700" cy="1577913"/>
          </a:xfrm>
          <a:prstGeom prst="rect">
            <a:avLst/>
          </a:prstGeom>
        </p:spPr>
      </p:pic>
      <p:sp>
        <p:nvSpPr>
          <p:cNvPr id="5" name="Rectangle 4">
            <a:extLst>
              <a:ext uri="{FF2B5EF4-FFF2-40B4-BE49-F238E27FC236}">
                <a16:creationId xmlns:a16="http://schemas.microsoft.com/office/drawing/2014/main" id="{7B26AB32-4587-1ED9-981F-8F2277D88766}"/>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08F525-20E9-1044-8688-A26C9F038248}"/>
              </a:ext>
            </a:extLst>
          </p:cNvPr>
          <p:cNvSpPr/>
          <p:nvPr/>
        </p:nvSpPr>
        <p:spPr>
          <a:xfrm>
            <a:off x="1412243" y="952865"/>
            <a:ext cx="6710678" cy="1977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0DDDF25-0376-D457-6864-4C3838D2BE46}"/>
              </a:ext>
            </a:extLst>
          </p:cNvPr>
          <p:cNvSpPr txBox="1"/>
          <p:nvPr/>
        </p:nvSpPr>
        <p:spPr>
          <a:xfrm>
            <a:off x="1587502" y="1139383"/>
            <a:ext cx="6360159" cy="1631216"/>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Are you clearly better?</a:t>
            </a: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Your proposed business idea should be clearly better than your closest competitors, if not, then you will need to go back and revise your idea and value proposition statement.</a:t>
            </a:r>
          </a:p>
        </p:txBody>
      </p:sp>
      <p:sp>
        <p:nvSpPr>
          <p:cNvPr id="8" name="Rectangle 7">
            <a:extLst>
              <a:ext uri="{FF2B5EF4-FFF2-40B4-BE49-F238E27FC236}">
                <a16:creationId xmlns:a16="http://schemas.microsoft.com/office/drawing/2014/main" id="{FDD26D86-BE6B-A37E-EFC1-A12A2B97C573}"/>
              </a:ext>
            </a:extLst>
          </p:cNvPr>
          <p:cNvSpPr/>
          <p:nvPr/>
        </p:nvSpPr>
        <p:spPr>
          <a:xfrm>
            <a:off x="402336" y="3870729"/>
            <a:ext cx="8272307" cy="18467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3798C1A-8D56-09D8-33EA-7E437C5ABF81}"/>
              </a:ext>
            </a:extLst>
          </p:cNvPr>
          <p:cNvSpPr txBox="1"/>
          <p:nvPr/>
        </p:nvSpPr>
        <p:spPr>
          <a:xfrm>
            <a:off x="469357" y="4009254"/>
            <a:ext cx="6185751" cy="1569660"/>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Don’t be overconfident!</a:t>
            </a:r>
          </a:p>
          <a:p>
            <a:pPr algn="ctr"/>
            <a:r>
              <a:rPr lang="en-US" sz="1600" dirty="0">
                <a:latin typeface="Poppins" panose="00000500000000000000" pitchFamily="2" charset="0"/>
                <a:cs typeface="Poppins" panose="00000500000000000000" pitchFamily="2" charset="0"/>
              </a:rPr>
              <a:t>A lot of entrepreneurs make the mistake of having an entirely positive comparison of them to their competitors. This is usually a sign that the entrepreneur does not yet understand how difficult it will be do accomplish certain things (for example, offering high quality at a low price).</a:t>
            </a:r>
          </a:p>
        </p:txBody>
      </p:sp>
      <p:pic>
        <p:nvPicPr>
          <p:cNvPr id="11" name="Picture 10" descr="A blue logo with a couple of people climbing a mountain&#10;&#10;Description automatically generated">
            <a:extLst>
              <a:ext uri="{FF2B5EF4-FFF2-40B4-BE49-F238E27FC236}">
                <a16:creationId xmlns:a16="http://schemas.microsoft.com/office/drawing/2014/main" id="{3D6B6F34-6001-FAF2-C417-1A291C5C4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129" y="4121937"/>
            <a:ext cx="1571385" cy="1256002"/>
          </a:xfrm>
          <a:prstGeom prst="rect">
            <a:avLst/>
          </a:prstGeom>
        </p:spPr>
      </p:pic>
    </p:spTree>
    <p:extLst>
      <p:ext uri="{BB962C8B-B14F-4D97-AF65-F5344CB8AC3E}">
        <p14:creationId xmlns:p14="http://schemas.microsoft.com/office/powerpoint/2010/main" val="181824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3F4E3C94-9D8A-29E5-02B9-4AE894ACF4B0}"/>
              </a:ext>
            </a:extLst>
          </p:cNvPr>
          <p:cNvSpPr txBox="1"/>
          <p:nvPr/>
        </p:nvSpPr>
        <p:spPr>
          <a:xfrm>
            <a:off x="186737" y="861176"/>
            <a:ext cx="8770520" cy="2776914"/>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Purpose</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pPr algn="ctr">
              <a:lnSpc>
                <a:spcPct val="150000"/>
              </a:lnSpc>
            </a:pPr>
            <a:r>
              <a:rPr lang="en-US" dirty="0">
                <a:latin typeface="Poppins" panose="00000500000000000000" pitchFamily="2" charset="0"/>
                <a:cs typeface="Poppins" panose="00000500000000000000" pitchFamily="2" charset="0"/>
              </a:rPr>
              <a:t>The purpose of this presentation is to provide you an introduction to business models and how to create them in a simple yet effective and unified way. As seen on the next slide, this is an excellent starting point both for new businesses but also for businesses that are re-thinking their future directions or planning for significant growth/change.</a:t>
            </a:r>
          </a:p>
        </p:txBody>
      </p:sp>
      <p:sp>
        <p:nvSpPr>
          <p:cNvPr id="6" name="TextBox 5">
            <a:extLst>
              <a:ext uri="{FF2B5EF4-FFF2-40B4-BE49-F238E27FC236}">
                <a16:creationId xmlns:a16="http://schemas.microsoft.com/office/drawing/2014/main" id="{DA643E48-0A6D-F961-415A-3C14A179F8EE}"/>
              </a:ext>
            </a:extLst>
          </p:cNvPr>
          <p:cNvSpPr txBox="1"/>
          <p:nvPr/>
        </p:nvSpPr>
        <p:spPr>
          <a:xfrm>
            <a:off x="1504582" y="4037601"/>
            <a:ext cx="6134829" cy="2462213"/>
          </a:xfrm>
          <a:prstGeom prst="rect">
            <a:avLst/>
          </a:prstGeom>
          <a:noFill/>
        </p:spPr>
        <p:txBody>
          <a:bodyPr wrap="square">
            <a:spAutoFit/>
          </a:bodyPr>
          <a:lstStyle/>
          <a:p>
            <a:pPr algn="ctr"/>
            <a:r>
              <a:rPr lang="en-US" sz="1400" b="1" dirty="0"/>
              <a:t>Disclaimer: </a:t>
            </a:r>
          </a:p>
          <a:p>
            <a:pPr algn="ctr"/>
            <a:r>
              <a:rPr lang="en-US" sz="1400" dirty="0"/>
              <a:t>The information provided in this content does not, and is not intended to, constitute: legal advice, accounting, tax, financial advice, an offer to buy or sell securities, nor is it intended as financial or investment advice; instead, all information, content, and materials available in this content are for general educational purposes only. Information in this content may not constitute the most up-to-date legal, financial, accounting, financial, or investment information.  The content may contain links to other third-party websites and to content generated by third parties.  Such links and content are only for the convenience of the user; the authors of this content do not recommend or endorse the content of any third-party sites or content.</a:t>
            </a:r>
          </a:p>
        </p:txBody>
      </p:sp>
    </p:spTree>
    <p:extLst>
      <p:ext uri="{BB962C8B-B14F-4D97-AF65-F5344CB8AC3E}">
        <p14:creationId xmlns:p14="http://schemas.microsoft.com/office/powerpoint/2010/main" val="2004962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BEB6B-9205-FFD3-C3D7-966C83D6A34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8C035E12-C6F4-A52E-3B7F-AE577110740A}"/>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F414D739-712C-DFE4-9D2A-20A3CFB9B0E2}"/>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model?</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The "5S" framework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Solution to a problem</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Superior to competitors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Sensible to undertake given resources &amp; partners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Sustainable financially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Sweet to investors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Tree>
    <p:extLst>
      <p:ext uri="{BB962C8B-B14F-4D97-AF65-F5344CB8AC3E}">
        <p14:creationId xmlns:p14="http://schemas.microsoft.com/office/powerpoint/2010/main" val="1212118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9838A-0322-28DD-FAB8-58258723C6E0}"/>
              </a:ext>
            </a:extLst>
          </p:cNvPr>
          <p:cNvPicPr>
            <a:picLocks noChangeAspect="1"/>
          </p:cNvPicPr>
          <p:nvPr/>
        </p:nvPicPr>
        <p:blipFill>
          <a:blip r:embed="rId2"/>
          <a:stretch>
            <a:fillRect/>
          </a:stretch>
        </p:blipFill>
        <p:spPr>
          <a:xfrm>
            <a:off x="5818411" y="895352"/>
            <a:ext cx="2752738" cy="1647440"/>
          </a:xfrm>
          <a:prstGeom prst="rect">
            <a:avLst/>
          </a:prstGeom>
        </p:spPr>
      </p:pic>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8" name="Oval 7">
            <a:extLst>
              <a:ext uri="{FF2B5EF4-FFF2-40B4-BE49-F238E27FC236}">
                <a16:creationId xmlns:a16="http://schemas.microsoft.com/office/drawing/2014/main" id="{D817E491-45A9-702A-5CC6-0723C9E2815D}"/>
              </a:ext>
            </a:extLst>
          </p:cNvPr>
          <p:cNvSpPr/>
          <p:nvPr/>
        </p:nvSpPr>
        <p:spPr>
          <a:xfrm>
            <a:off x="5660136" y="1105271"/>
            <a:ext cx="1234440" cy="1225296"/>
          </a:xfrm>
          <a:prstGeom prst="ellipse">
            <a:avLst/>
          </a:prstGeom>
          <a:noFill/>
          <a:ln w="76200">
            <a:solidFill>
              <a:srgbClr val="C33E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656317-76E8-C17F-F5DA-6BB77973A9EF}"/>
              </a:ext>
            </a:extLst>
          </p:cNvPr>
          <p:cNvSpPr txBox="1"/>
          <p:nvPr/>
        </p:nvSpPr>
        <p:spPr>
          <a:xfrm>
            <a:off x="301514" y="816390"/>
            <a:ext cx="4948106" cy="2634054"/>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Sensible to do with available resources</a:t>
            </a:r>
            <a:endParaRPr lang="en-US" sz="2400" dirty="0">
              <a:latin typeface="Poppins" panose="00000500000000000000" pitchFamily="2" charset="0"/>
              <a:cs typeface="Poppins" panose="00000500000000000000" pitchFamily="2" charset="0"/>
            </a:endParaRPr>
          </a:p>
          <a:p>
            <a:pPr>
              <a:lnSpc>
                <a:spcPct val="150000"/>
              </a:lnSpc>
            </a:pPr>
            <a:r>
              <a:rPr lang="en-US" sz="2000" dirty="0">
                <a:latin typeface="Poppins" panose="00000500000000000000" pitchFamily="2" charset="0"/>
                <a:cs typeface="Poppins" panose="00000500000000000000" pitchFamily="2" charset="0"/>
              </a:rPr>
              <a:t>Good business ideas are those that the entrepreneur can do with resources that they have – or a workable plan to find and get</a:t>
            </a:r>
          </a:p>
        </p:txBody>
      </p:sp>
      <p:sp>
        <p:nvSpPr>
          <p:cNvPr id="4" name="TextBox 3">
            <a:extLst>
              <a:ext uri="{FF2B5EF4-FFF2-40B4-BE49-F238E27FC236}">
                <a16:creationId xmlns:a16="http://schemas.microsoft.com/office/drawing/2014/main" id="{A5814FAB-01E5-DC52-B967-2ED24E1E3597}"/>
              </a:ext>
            </a:extLst>
          </p:cNvPr>
          <p:cNvSpPr txBox="1"/>
          <p:nvPr/>
        </p:nvSpPr>
        <p:spPr>
          <a:xfrm>
            <a:off x="891421" y="3829413"/>
            <a:ext cx="7361158" cy="830997"/>
          </a:xfrm>
          <a:prstGeom prst="rect">
            <a:avLst/>
          </a:prstGeom>
          <a:noFill/>
        </p:spPr>
        <p:txBody>
          <a:bodyPr wrap="square" rtlCol="0">
            <a:spAutoFit/>
          </a:bodyPr>
          <a:lstStyle/>
          <a:p>
            <a:pPr algn="ctr"/>
            <a:r>
              <a:rPr lang="en-US" sz="2400" b="1" i="1" dirty="0">
                <a:latin typeface="Poppins" panose="00000500000000000000" pitchFamily="2" charset="0"/>
                <a:cs typeface="Poppins" panose="00000500000000000000" pitchFamily="2" charset="0"/>
              </a:rPr>
              <a:t>How does an entrepreneur make sure their business idea is sensible?</a:t>
            </a:r>
          </a:p>
        </p:txBody>
      </p:sp>
      <p:sp>
        <p:nvSpPr>
          <p:cNvPr id="7" name="TextBox 6">
            <a:extLst>
              <a:ext uri="{FF2B5EF4-FFF2-40B4-BE49-F238E27FC236}">
                <a16:creationId xmlns:a16="http://schemas.microsoft.com/office/drawing/2014/main" id="{EC9423AD-8535-CA80-E9FB-E77AD6FE45C9}"/>
              </a:ext>
            </a:extLst>
          </p:cNvPr>
          <p:cNvSpPr txBox="1"/>
          <p:nvPr/>
        </p:nvSpPr>
        <p:spPr>
          <a:xfrm>
            <a:off x="2589657" y="4958927"/>
            <a:ext cx="3964686" cy="1569660"/>
          </a:xfrm>
          <a:prstGeom prst="rect">
            <a:avLst/>
          </a:prstGeom>
          <a:noFill/>
        </p:spPr>
        <p:txBody>
          <a:bodyPr wrap="square" rtlCol="0">
            <a:spAutoFit/>
          </a:bodyPr>
          <a:lstStyle/>
          <a:p>
            <a:pPr algn="ctr"/>
            <a:r>
              <a:rPr lang="en-US" sz="2400" dirty="0">
                <a:latin typeface="Poppins" panose="00000500000000000000" pitchFamily="2" charset="0"/>
                <a:cs typeface="Poppins" panose="00000500000000000000" pitchFamily="2" charset="0"/>
              </a:rPr>
              <a:t>List the required activities, resources, and partners</a:t>
            </a:r>
          </a:p>
          <a:p>
            <a:pPr algn="ctr"/>
            <a:r>
              <a:rPr lang="en-US" sz="2400" dirty="0">
                <a:latin typeface="Poppins" panose="00000500000000000000" pitchFamily="2" charset="0"/>
                <a:cs typeface="Poppins" panose="00000500000000000000" pitchFamily="2" charset="0"/>
              </a:rPr>
              <a:t>for a business idea</a:t>
            </a:r>
            <a:endParaRPr lang="en-US" sz="2400"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79609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9" name="TextBox 8">
            <a:extLst>
              <a:ext uri="{FF2B5EF4-FFF2-40B4-BE49-F238E27FC236}">
                <a16:creationId xmlns:a16="http://schemas.microsoft.com/office/drawing/2014/main" id="{2E9D7993-7B19-0BC6-92A4-89B339DE3A6F}"/>
              </a:ext>
            </a:extLst>
          </p:cNvPr>
          <p:cNvSpPr txBox="1"/>
          <p:nvPr/>
        </p:nvSpPr>
        <p:spPr>
          <a:xfrm>
            <a:off x="1375833" y="687624"/>
            <a:ext cx="6544734" cy="1200329"/>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A business can be thought of a combination of different activities, resources, and partners</a:t>
            </a:r>
          </a:p>
        </p:txBody>
      </p:sp>
      <p:pic>
        <p:nvPicPr>
          <p:cNvPr id="4" name="Picture 3">
            <a:extLst>
              <a:ext uri="{FF2B5EF4-FFF2-40B4-BE49-F238E27FC236}">
                <a16:creationId xmlns:a16="http://schemas.microsoft.com/office/drawing/2014/main" id="{12EA0D6D-7E8C-C688-7A4B-6A2093BA0E63}"/>
              </a:ext>
            </a:extLst>
          </p:cNvPr>
          <p:cNvPicPr>
            <a:picLocks noChangeAspect="1"/>
          </p:cNvPicPr>
          <p:nvPr/>
        </p:nvPicPr>
        <p:blipFill>
          <a:blip r:embed="rId2"/>
          <a:stretch>
            <a:fillRect/>
          </a:stretch>
        </p:blipFill>
        <p:spPr>
          <a:xfrm>
            <a:off x="303567" y="1961511"/>
            <a:ext cx="4506731" cy="4506731"/>
          </a:xfrm>
          <a:prstGeom prst="rect">
            <a:avLst/>
          </a:prstGeom>
        </p:spPr>
      </p:pic>
      <p:graphicFrame>
        <p:nvGraphicFramePr>
          <p:cNvPr id="3" name="Table 2">
            <a:extLst>
              <a:ext uri="{FF2B5EF4-FFF2-40B4-BE49-F238E27FC236}">
                <a16:creationId xmlns:a16="http://schemas.microsoft.com/office/drawing/2014/main" id="{0E0F7308-F976-A22D-1C6F-59D4C26884D0}"/>
              </a:ext>
            </a:extLst>
          </p:cNvPr>
          <p:cNvGraphicFramePr>
            <a:graphicFrameLocks noGrp="1"/>
          </p:cNvGraphicFramePr>
          <p:nvPr>
            <p:extLst>
              <p:ext uri="{D42A27DB-BD31-4B8C-83A1-F6EECF244321}">
                <p14:modId xmlns:p14="http://schemas.microsoft.com/office/powerpoint/2010/main" val="1849462934"/>
              </p:ext>
            </p:extLst>
          </p:nvPr>
        </p:nvGraphicFramePr>
        <p:xfrm>
          <a:off x="3116966" y="2668544"/>
          <a:ext cx="5723467" cy="2936877"/>
        </p:xfrm>
        <a:graphic>
          <a:graphicData uri="http://schemas.openxmlformats.org/drawingml/2006/table">
            <a:tbl>
              <a:tblPr firstRow="1" bandRow="1">
                <a:tableStyleId>{5C22544A-7EE6-4342-B048-85BDC9FD1C3A}</a:tableStyleId>
              </a:tblPr>
              <a:tblGrid>
                <a:gridCol w="1931438">
                  <a:extLst>
                    <a:ext uri="{9D8B030D-6E8A-4147-A177-3AD203B41FA5}">
                      <a16:colId xmlns:a16="http://schemas.microsoft.com/office/drawing/2014/main" val="469761482"/>
                    </a:ext>
                  </a:extLst>
                </a:gridCol>
                <a:gridCol w="3792029">
                  <a:extLst>
                    <a:ext uri="{9D8B030D-6E8A-4147-A177-3AD203B41FA5}">
                      <a16:colId xmlns:a16="http://schemas.microsoft.com/office/drawing/2014/main" val="3773816096"/>
                    </a:ext>
                  </a:extLst>
                </a:gridCol>
              </a:tblGrid>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sng" dirty="0">
                          <a:solidFill>
                            <a:schemeClr val="tx1"/>
                          </a:solidFill>
                          <a:latin typeface="Poppins" panose="00000500000000000000" pitchFamily="2" charset="0"/>
                          <a:cs typeface="Poppins" panose="00000500000000000000" pitchFamily="2" charset="0"/>
                        </a:rPr>
                        <a:t>Component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sng" dirty="0">
                          <a:solidFill>
                            <a:schemeClr val="tx1"/>
                          </a:solidFill>
                          <a:latin typeface="Poppins" panose="00000500000000000000" pitchFamily="2" charset="0"/>
                          <a:cs typeface="Poppins" panose="00000500000000000000"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094841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dirty="0">
                          <a:solidFill>
                            <a:schemeClr val="tx1"/>
                          </a:solidFill>
                          <a:latin typeface="Poppins" panose="00000500000000000000" pitchFamily="2" charset="0"/>
                          <a:cs typeface="Poppins" panose="00000500000000000000" pitchFamily="2" charset="0"/>
                        </a:rPr>
                        <a:t>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dirty="0">
                          <a:solidFill>
                            <a:schemeClr val="tx1"/>
                          </a:solidFill>
                          <a:latin typeface="Poppins" panose="00000500000000000000" pitchFamily="2" charset="0"/>
                          <a:cs typeface="Poppins" panose="00000500000000000000" pitchFamily="2" charset="0"/>
                        </a:rPr>
                        <a:t>Processes or tasks that are important to the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20948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dirty="0">
                          <a:solidFill>
                            <a:schemeClr val="tx1"/>
                          </a:solidFill>
                          <a:latin typeface="Poppins" panose="00000500000000000000" pitchFamily="2" charset="0"/>
                          <a:cs typeface="Poppins" panose="00000500000000000000" pitchFamily="2" charset="0"/>
                        </a:rPr>
                        <a:t>Resources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dirty="0">
                          <a:solidFill>
                            <a:schemeClr val="tx1"/>
                          </a:solidFill>
                          <a:latin typeface="Poppins" panose="00000500000000000000" pitchFamily="2" charset="0"/>
                          <a:cs typeface="Poppins" panose="00000500000000000000" pitchFamily="2" charset="0"/>
                        </a:rPr>
                        <a:t>Things, information, and people that your business has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8643454"/>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dirty="0">
                          <a:solidFill>
                            <a:schemeClr val="tx1"/>
                          </a:solidFill>
                          <a:latin typeface="Poppins" panose="00000500000000000000" pitchFamily="2" charset="0"/>
                          <a:cs typeface="Poppins" panose="00000500000000000000" pitchFamily="2" charset="0"/>
                        </a:rPr>
                        <a:t>Partners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dirty="0">
                          <a:solidFill>
                            <a:schemeClr val="tx1"/>
                          </a:solidFill>
                          <a:latin typeface="Poppins" panose="00000500000000000000" pitchFamily="2" charset="0"/>
                          <a:cs typeface="Poppins" panose="00000500000000000000" pitchFamily="2" charset="0"/>
                        </a:rPr>
                        <a:t>Things, information, people, and organizations that your business works with (external to your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724123"/>
                  </a:ext>
                </a:extLst>
              </a:tr>
            </a:tbl>
          </a:graphicData>
        </a:graphic>
      </p:graphicFrame>
    </p:spTree>
    <p:extLst>
      <p:ext uri="{BB962C8B-B14F-4D97-AF65-F5344CB8AC3E}">
        <p14:creationId xmlns:p14="http://schemas.microsoft.com/office/powerpoint/2010/main" val="3308469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graphicFrame>
        <p:nvGraphicFramePr>
          <p:cNvPr id="2" name="Table 1">
            <a:extLst>
              <a:ext uri="{FF2B5EF4-FFF2-40B4-BE49-F238E27FC236}">
                <a16:creationId xmlns:a16="http://schemas.microsoft.com/office/drawing/2014/main" id="{48EC7828-66F0-6751-2B8D-0DB9C7FBA56E}"/>
              </a:ext>
            </a:extLst>
          </p:cNvPr>
          <p:cNvGraphicFramePr>
            <a:graphicFrameLocks noGrp="1"/>
          </p:cNvGraphicFramePr>
          <p:nvPr>
            <p:extLst>
              <p:ext uri="{D42A27DB-BD31-4B8C-83A1-F6EECF244321}">
                <p14:modId xmlns:p14="http://schemas.microsoft.com/office/powerpoint/2010/main" val="2960043000"/>
              </p:ext>
            </p:extLst>
          </p:nvPr>
        </p:nvGraphicFramePr>
        <p:xfrm>
          <a:off x="262466" y="1103753"/>
          <a:ext cx="8881534" cy="5311355"/>
        </p:xfrm>
        <a:graphic>
          <a:graphicData uri="http://schemas.openxmlformats.org/drawingml/2006/table">
            <a:tbl>
              <a:tblPr firstRow="1" bandRow="1">
                <a:tableStyleId>{5C22544A-7EE6-4342-B048-85BDC9FD1C3A}</a:tableStyleId>
              </a:tblPr>
              <a:tblGrid>
                <a:gridCol w="1494293">
                  <a:extLst>
                    <a:ext uri="{9D8B030D-6E8A-4147-A177-3AD203B41FA5}">
                      <a16:colId xmlns:a16="http://schemas.microsoft.com/office/drawing/2014/main" val="469761482"/>
                    </a:ext>
                  </a:extLst>
                </a:gridCol>
                <a:gridCol w="2933774">
                  <a:extLst>
                    <a:ext uri="{9D8B030D-6E8A-4147-A177-3AD203B41FA5}">
                      <a16:colId xmlns:a16="http://schemas.microsoft.com/office/drawing/2014/main" val="3773816096"/>
                    </a:ext>
                  </a:extLst>
                </a:gridCol>
                <a:gridCol w="1583267">
                  <a:extLst>
                    <a:ext uri="{9D8B030D-6E8A-4147-A177-3AD203B41FA5}">
                      <a16:colId xmlns:a16="http://schemas.microsoft.com/office/drawing/2014/main" val="3148605811"/>
                    </a:ext>
                  </a:extLst>
                </a:gridCol>
                <a:gridCol w="1354666">
                  <a:extLst>
                    <a:ext uri="{9D8B030D-6E8A-4147-A177-3AD203B41FA5}">
                      <a16:colId xmlns:a16="http://schemas.microsoft.com/office/drawing/2014/main" val="652469728"/>
                    </a:ext>
                  </a:extLst>
                </a:gridCol>
                <a:gridCol w="1515534">
                  <a:extLst>
                    <a:ext uri="{9D8B030D-6E8A-4147-A177-3AD203B41FA5}">
                      <a16:colId xmlns:a16="http://schemas.microsoft.com/office/drawing/2014/main" val="2820554015"/>
                    </a:ext>
                  </a:extLst>
                </a:gridCol>
              </a:tblGrid>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areas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bg1"/>
                          </a:solidFill>
                          <a:latin typeface="Poppins" panose="00000500000000000000" pitchFamily="2" charset="0"/>
                          <a:cs typeface="Poppins" panose="00000500000000000000" pitchFamily="2" charset="0"/>
                        </a:rPr>
                        <a:t>Example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bg1"/>
                          </a:solidFill>
                          <a:latin typeface="Poppins" panose="00000500000000000000" pitchFamily="2" charset="0"/>
                          <a:cs typeface="Poppins" panose="00000500000000000000" pitchFamily="2" charset="0"/>
                        </a:rPr>
                        <a:t>activities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bg1"/>
                          </a:solidFill>
                          <a:latin typeface="Poppins" panose="00000500000000000000" pitchFamily="2" charset="0"/>
                          <a:cs typeface="Poppins" panose="00000500000000000000" pitchFamily="2" charset="0"/>
                        </a:rPr>
                        <a:t>Example resources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u="sng" dirty="0">
                          <a:solidFill>
                            <a:schemeClr val="bg1"/>
                          </a:solidFill>
                          <a:latin typeface="Poppins" panose="00000500000000000000" pitchFamily="2" charset="0"/>
                          <a:cs typeface="Poppins" panose="00000500000000000000" pitchFamily="2" charset="0"/>
                        </a:rPr>
                        <a:t>Example partners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94841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Sales and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Selling to customers and making sure they are happy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Answering customer calls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Receptionist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u="none" dirty="0">
                          <a:solidFill>
                            <a:schemeClr val="bg1"/>
                          </a:solidFill>
                          <a:latin typeface="Poppins" panose="00000500000000000000" pitchFamily="2" charset="0"/>
                          <a:cs typeface="Poppins" panose="00000500000000000000" pitchFamily="2" charset="0"/>
                        </a:rPr>
                        <a:t>Call center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420948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Attracting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Getting and maintaining the attention of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Posting on social media</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Social media accounts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u="none" dirty="0">
                          <a:solidFill>
                            <a:schemeClr val="bg1"/>
                          </a:solidFill>
                          <a:latin typeface="Poppins" panose="00000500000000000000" pitchFamily="2" charset="0"/>
                          <a:cs typeface="Poppins" panose="00000500000000000000" pitchFamily="2" charset="0"/>
                        </a:rPr>
                        <a:t>Marketing firm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8643454"/>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Outbound logistics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Getting products/services to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Shipping</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Truck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u="none" dirty="0">
                          <a:solidFill>
                            <a:schemeClr val="bg1"/>
                          </a:solidFill>
                          <a:latin typeface="Poppins" panose="00000500000000000000" pitchFamily="2" charset="0"/>
                          <a:cs typeface="Poppins" panose="00000500000000000000" pitchFamily="2" charset="0"/>
                        </a:rPr>
                        <a:t>Logistics firm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572412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processing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Making products/services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Assembly or data analysis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Materials or information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u="none" dirty="0">
                          <a:solidFill>
                            <a:schemeClr val="bg1"/>
                          </a:solidFill>
                          <a:latin typeface="Poppins" panose="00000500000000000000" pitchFamily="2" charset="0"/>
                          <a:cs typeface="Poppins" panose="00000500000000000000" pitchFamily="2" charset="0"/>
                        </a:rPr>
                        <a:t>Overseas manufacturer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652876"/>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Logistics and procurement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Finding and acquiring the elements of your product/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Inventory management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List of good suppliers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u="none" dirty="0">
                          <a:solidFill>
                            <a:schemeClr val="bg1"/>
                          </a:solidFill>
                          <a:latin typeface="Poppins" panose="00000500000000000000" pitchFamily="2" charset="0"/>
                          <a:cs typeface="Poppins" panose="00000500000000000000" pitchFamily="2" charset="0"/>
                        </a:rPr>
                        <a:t>Suppliers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414789"/>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Research and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Creating ideas and resources for new products/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Design and customer research</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Market research data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u="none" dirty="0">
                          <a:solidFill>
                            <a:schemeClr val="bg1"/>
                          </a:solidFill>
                          <a:latin typeface="Poppins" panose="00000500000000000000" pitchFamily="2" charset="0"/>
                          <a:cs typeface="Poppins" panose="00000500000000000000" pitchFamily="2" charset="0"/>
                        </a:rPr>
                        <a:t>Market research firm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3931279"/>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Management and leading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Ensuring the other activities run smoothly and directing the company in new directions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Accounting, finance, human resources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bg1"/>
                          </a:solidFill>
                          <a:latin typeface="Poppins" panose="00000500000000000000" pitchFamily="2" charset="0"/>
                          <a:cs typeface="Poppins" panose="00000500000000000000" pitchFamily="2" charset="0"/>
                        </a:rPr>
                        <a:t>Managers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u="none" dirty="0">
                          <a:solidFill>
                            <a:schemeClr val="bg1"/>
                          </a:solidFill>
                          <a:latin typeface="Poppins" panose="00000500000000000000" pitchFamily="2" charset="0"/>
                          <a:cs typeface="Poppins" panose="00000500000000000000" pitchFamily="2" charset="0"/>
                        </a:rPr>
                        <a:t>Legal or accounting firm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7510307"/>
                  </a:ext>
                </a:extLst>
              </a:tr>
            </a:tbl>
          </a:graphicData>
        </a:graphic>
      </p:graphicFrame>
      <p:sp>
        <p:nvSpPr>
          <p:cNvPr id="9" name="TextBox 8">
            <a:extLst>
              <a:ext uri="{FF2B5EF4-FFF2-40B4-BE49-F238E27FC236}">
                <a16:creationId xmlns:a16="http://schemas.microsoft.com/office/drawing/2014/main" id="{2E9D7993-7B19-0BC6-92A4-89B339DE3A6F}"/>
              </a:ext>
            </a:extLst>
          </p:cNvPr>
          <p:cNvSpPr txBox="1"/>
          <p:nvPr/>
        </p:nvSpPr>
        <p:spPr>
          <a:xfrm>
            <a:off x="5266269" y="2191772"/>
            <a:ext cx="3268132" cy="2677656"/>
          </a:xfrm>
          <a:prstGeom prst="rect">
            <a:avLst/>
          </a:prstGeom>
          <a:solidFill>
            <a:schemeClr val="bg1"/>
          </a:solidFill>
        </p:spPr>
        <p:txBody>
          <a:bodyPr wrap="square" rtlCol="0">
            <a:spAutoFit/>
          </a:bodyPr>
          <a:lstStyle/>
          <a:p>
            <a:pPr algn="ctr"/>
            <a:r>
              <a:rPr lang="en-US" sz="2400" b="1" dirty="0">
                <a:latin typeface="Poppins" panose="00000500000000000000" pitchFamily="2" charset="0"/>
                <a:cs typeface="Poppins" panose="00000500000000000000" pitchFamily="2" charset="0"/>
              </a:rPr>
              <a:t>A business is made up of seven different “areas” – with the activities closest to customers at the top</a:t>
            </a:r>
          </a:p>
        </p:txBody>
      </p:sp>
    </p:spTree>
    <p:extLst>
      <p:ext uri="{BB962C8B-B14F-4D97-AF65-F5344CB8AC3E}">
        <p14:creationId xmlns:p14="http://schemas.microsoft.com/office/powerpoint/2010/main" val="1870636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9" name="TextBox 8">
            <a:extLst>
              <a:ext uri="{FF2B5EF4-FFF2-40B4-BE49-F238E27FC236}">
                <a16:creationId xmlns:a16="http://schemas.microsoft.com/office/drawing/2014/main" id="{2E9D7993-7B19-0BC6-92A4-89B339DE3A6F}"/>
              </a:ext>
            </a:extLst>
          </p:cNvPr>
          <p:cNvSpPr txBox="1"/>
          <p:nvPr/>
        </p:nvSpPr>
        <p:spPr>
          <a:xfrm>
            <a:off x="59266" y="526758"/>
            <a:ext cx="9050866"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For each area, a business has different activities, resources, and partners</a:t>
            </a:r>
          </a:p>
        </p:txBody>
      </p:sp>
      <p:graphicFrame>
        <p:nvGraphicFramePr>
          <p:cNvPr id="2" name="Table 1">
            <a:extLst>
              <a:ext uri="{FF2B5EF4-FFF2-40B4-BE49-F238E27FC236}">
                <a16:creationId xmlns:a16="http://schemas.microsoft.com/office/drawing/2014/main" id="{48EC7828-66F0-6751-2B8D-0DB9C7FBA56E}"/>
              </a:ext>
            </a:extLst>
          </p:cNvPr>
          <p:cNvGraphicFramePr>
            <a:graphicFrameLocks noGrp="1"/>
          </p:cNvGraphicFramePr>
          <p:nvPr>
            <p:extLst>
              <p:ext uri="{D42A27DB-BD31-4B8C-83A1-F6EECF244321}">
                <p14:modId xmlns:p14="http://schemas.microsoft.com/office/powerpoint/2010/main" val="3616848568"/>
              </p:ext>
            </p:extLst>
          </p:nvPr>
        </p:nvGraphicFramePr>
        <p:xfrm>
          <a:off x="1430866" y="1422848"/>
          <a:ext cx="5947760" cy="5203194"/>
        </p:xfrm>
        <a:graphic>
          <a:graphicData uri="http://schemas.openxmlformats.org/drawingml/2006/table">
            <a:tbl>
              <a:tblPr firstRow="1" bandRow="1">
                <a:tableStyleId>{5C22544A-7EE6-4342-B048-85BDC9FD1C3A}</a:tableStyleId>
              </a:tblPr>
              <a:tblGrid>
                <a:gridCol w="1494293">
                  <a:extLst>
                    <a:ext uri="{9D8B030D-6E8A-4147-A177-3AD203B41FA5}">
                      <a16:colId xmlns:a16="http://schemas.microsoft.com/office/drawing/2014/main" val="469761482"/>
                    </a:ext>
                  </a:extLst>
                </a:gridCol>
                <a:gridCol w="1583267">
                  <a:extLst>
                    <a:ext uri="{9D8B030D-6E8A-4147-A177-3AD203B41FA5}">
                      <a16:colId xmlns:a16="http://schemas.microsoft.com/office/drawing/2014/main" val="3148605811"/>
                    </a:ext>
                  </a:extLst>
                </a:gridCol>
                <a:gridCol w="1354666">
                  <a:extLst>
                    <a:ext uri="{9D8B030D-6E8A-4147-A177-3AD203B41FA5}">
                      <a16:colId xmlns:a16="http://schemas.microsoft.com/office/drawing/2014/main" val="652469728"/>
                    </a:ext>
                  </a:extLst>
                </a:gridCol>
                <a:gridCol w="1515534">
                  <a:extLst>
                    <a:ext uri="{9D8B030D-6E8A-4147-A177-3AD203B41FA5}">
                      <a16:colId xmlns:a16="http://schemas.microsoft.com/office/drawing/2014/main" val="2820554015"/>
                    </a:ext>
                  </a:extLst>
                </a:gridCol>
              </a:tblGrid>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areas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Example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activities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Example resources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Example partners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Sales and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Answering customer calls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Receptionist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Call center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420948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Attracting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Posting on social media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Social media accounts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Marketing firm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643454"/>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Outbound logistics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Shipping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Truck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Logistics firm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72412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processing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Assembly or data analysis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Materials or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Overseas manufacturer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3652876"/>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Logistics and procurement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Inventory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List of good suppliers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Suppliers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6414789"/>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Research and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Design and customer research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Market research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Market research firm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3931279"/>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Management and leading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Accounting, finance, human resources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Managers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Legal or accounting firm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7510307"/>
                  </a:ext>
                </a:extLst>
              </a:tr>
            </a:tbl>
          </a:graphicData>
        </a:graphic>
      </p:graphicFrame>
    </p:spTree>
    <p:extLst>
      <p:ext uri="{BB962C8B-B14F-4D97-AF65-F5344CB8AC3E}">
        <p14:creationId xmlns:p14="http://schemas.microsoft.com/office/powerpoint/2010/main" val="1886280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9" name="TextBox 8">
            <a:extLst>
              <a:ext uri="{FF2B5EF4-FFF2-40B4-BE49-F238E27FC236}">
                <a16:creationId xmlns:a16="http://schemas.microsoft.com/office/drawing/2014/main" id="{2E9D7993-7B19-0BC6-92A4-89B339DE3A6F}"/>
              </a:ext>
            </a:extLst>
          </p:cNvPr>
          <p:cNvSpPr txBox="1"/>
          <p:nvPr/>
        </p:nvSpPr>
        <p:spPr>
          <a:xfrm>
            <a:off x="46567" y="613290"/>
            <a:ext cx="9050866" cy="646331"/>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To evaluate how sensible a business is, identify the activities, resources, and partners required for each area</a:t>
            </a:r>
            <a:endParaRPr lang="en-US" b="1" u="sng" dirty="0">
              <a:latin typeface="Poppins" panose="00000500000000000000" pitchFamily="2" charset="0"/>
              <a:cs typeface="Poppins" panose="00000500000000000000" pitchFamily="2" charset="0"/>
            </a:endParaRPr>
          </a:p>
        </p:txBody>
      </p:sp>
      <p:graphicFrame>
        <p:nvGraphicFramePr>
          <p:cNvPr id="2" name="Table 1">
            <a:extLst>
              <a:ext uri="{FF2B5EF4-FFF2-40B4-BE49-F238E27FC236}">
                <a16:creationId xmlns:a16="http://schemas.microsoft.com/office/drawing/2014/main" id="{48EC7828-66F0-6751-2B8D-0DB9C7FBA56E}"/>
              </a:ext>
            </a:extLst>
          </p:cNvPr>
          <p:cNvGraphicFramePr>
            <a:graphicFrameLocks noGrp="1"/>
          </p:cNvGraphicFramePr>
          <p:nvPr>
            <p:extLst>
              <p:ext uri="{D42A27DB-BD31-4B8C-83A1-F6EECF244321}">
                <p14:modId xmlns:p14="http://schemas.microsoft.com/office/powerpoint/2010/main" val="4213958936"/>
              </p:ext>
            </p:extLst>
          </p:nvPr>
        </p:nvGraphicFramePr>
        <p:xfrm>
          <a:off x="137632" y="1411246"/>
          <a:ext cx="8814983" cy="5203194"/>
        </p:xfrm>
        <a:graphic>
          <a:graphicData uri="http://schemas.openxmlformats.org/drawingml/2006/table">
            <a:tbl>
              <a:tblPr firstRow="1" bandRow="1">
                <a:tableStyleId>{5C22544A-7EE6-4342-B048-85BDC9FD1C3A}</a:tableStyleId>
              </a:tblPr>
              <a:tblGrid>
                <a:gridCol w="1764926">
                  <a:extLst>
                    <a:ext uri="{9D8B030D-6E8A-4147-A177-3AD203B41FA5}">
                      <a16:colId xmlns:a16="http://schemas.microsoft.com/office/drawing/2014/main" val="469761482"/>
                    </a:ext>
                  </a:extLst>
                </a:gridCol>
                <a:gridCol w="1510493">
                  <a:extLst>
                    <a:ext uri="{9D8B030D-6E8A-4147-A177-3AD203B41FA5}">
                      <a16:colId xmlns:a16="http://schemas.microsoft.com/office/drawing/2014/main" val="3148605811"/>
                    </a:ext>
                  </a:extLst>
                </a:gridCol>
                <a:gridCol w="1679944">
                  <a:extLst>
                    <a:ext uri="{9D8B030D-6E8A-4147-A177-3AD203B41FA5}">
                      <a16:colId xmlns:a16="http://schemas.microsoft.com/office/drawing/2014/main" val="652469728"/>
                    </a:ext>
                  </a:extLst>
                </a:gridCol>
                <a:gridCol w="1520456">
                  <a:extLst>
                    <a:ext uri="{9D8B030D-6E8A-4147-A177-3AD203B41FA5}">
                      <a16:colId xmlns:a16="http://schemas.microsoft.com/office/drawing/2014/main" val="2820554015"/>
                    </a:ext>
                  </a:extLst>
                </a:gridCol>
                <a:gridCol w="2339164">
                  <a:extLst>
                    <a:ext uri="{9D8B030D-6E8A-4147-A177-3AD203B41FA5}">
                      <a16:colId xmlns:a16="http://schemas.microsoft.com/office/drawing/2014/main" val="3456196926"/>
                    </a:ext>
                  </a:extLst>
                </a:gridCol>
              </a:tblGrid>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areas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Important 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Important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resources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Important</a:t>
                      </a:r>
                    </a:p>
                    <a:p>
                      <a:pPr algn="ctr"/>
                      <a:r>
                        <a:rPr lang="en-US" sz="1400" b="0" u="sng" dirty="0">
                          <a:solidFill>
                            <a:schemeClr val="tx1"/>
                          </a:solidFill>
                          <a:latin typeface="Poppins" panose="00000500000000000000" pitchFamily="2" charset="0"/>
                          <a:cs typeface="Poppins" panose="00000500000000000000" pitchFamily="2" charset="0"/>
                        </a:rPr>
                        <a:t>partners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bg1"/>
                          </a:solidFill>
                          <a:latin typeface="Poppins" panose="00000500000000000000" pitchFamily="2" charset="0"/>
                          <a:cs typeface="Poppins" panose="00000500000000000000" pitchFamily="2" charset="0"/>
                        </a:rPr>
                        <a:t>Plan to find/get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94841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Sales and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Speedy taking of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POS hardware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POS software company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420948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Attracting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Online advertising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Good location &amp; welcoming interior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Real estate agent, interior designer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8643454"/>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Outbound logistics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Making deliveries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Trained cashier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Delivery apps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572412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processing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Food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Experienced chef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652876"/>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Logistics and procurement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On-time ordering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Restaurant owner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Food supply companies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414789"/>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Research and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Surveying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Database of customer info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3931279"/>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Management and leading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Hiring and chef 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Better knowledge of chef 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7510307"/>
                  </a:ext>
                </a:extLst>
              </a:tr>
            </a:tbl>
          </a:graphicData>
        </a:graphic>
      </p:graphicFrame>
      <p:pic>
        <p:nvPicPr>
          <p:cNvPr id="3" name="Picture 2">
            <a:extLst>
              <a:ext uri="{FF2B5EF4-FFF2-40B4-BE49-F238E27FC236}">
                <a16:creationId xmlns:a16="http://schemas.microsoft.com/office/drawing/2014/main" id="{52D88940-64F2-7E9B-D673-D3B1AE7DEC75}"/>
              </a:ext>
            </a:extLst>
          </p:cNvPr>
          <p:cNvPicPr>
            <a:picLocks noChangeAspect="1"/>
          </p:cNvPicPr>
          <p:nvPr/>
        </p:nvPicPr>
        <p:blipFill>
          <a:blip r:embed="rId2"/>
          <a:stretch>
            <a:fillRect/>
          </a:stretch>
        </p:blipFill>
        <p:spPr>
          <a:xfrm>
            <a:off x="6769957" y="1349570"/>
            <a:ext cx="2080467" cy="2079430"/>
          </a:xfrm>
          <a:prstGeom prst="rect">
            <a:avLst/>
          </a:prstGeom>
        </p:spPr>
      </p:pic>
      <p:sp>
        <p:nvSpPr>
          <p:cNvPr id="4" name="TextBox 3">
            <a:extLst>
              <a:ext uri="{FF2B5EF4-FFF2-40B4-BE49-F238E27FC236}">
                <a16:creationId xmlns:a16="http://schemas.microsoft.com/office/drawing/2014/main" id="{77FF4A27-3D0D-20C2-77AE-9315293C2AA1}"/>
              </a:ext>
            </a:extLst>
          </p:cNvPr>
          <p:cNvSpPr txBox="1"/>
          <p:nvPr/>
        </p:nvSpPr>
        <p:spPr>
          <a:xfrm>
            <a:off x="6831814" y="3621336"/>
            <a:ext cx="1956751" cy="2800767"/>
          </a:xfrm>
          <a:prstGeom prst="rect">
            <a:avLst/>
          </a:prstGeom>
          <a:noFill/>
        </p:spPr>
        <p:txBody>
          <a:bodyPr wrap="square" rtlCol="0">
            <a:spAutoFit/>
          </a:bodyPr>
          <a:lstStyle/>
          <a:p>
            <a:pPr algn="ctr"/>
            <a:r>
              <a:rPr lang="en-US" sz="1600" i="1" dirty="0">
                <a:latin typeface="Poppins" panose="00000500000000000000" pitchFamily="2" charset="0"/>
                <a:cs typeface="Poppins" panose="00000500000000000000" pitchFamily="2" charset="0"/>
              </a:rPr>
              <a:t>This example is of the Latin American fast casual restaurant </a:t>
            </a:r>
          </a:p>
          <a:p>
            <a:pPr algn="ctr"/>
            <a:r>
              <a:rPr lang="en-US" sz="1600" i="1" dirty="0">
                <a:latin typeface="Poppins" panose="00000500000000000000" pitchFamily="2" charset="0"/>
                <a:cs typeface="Poppins" panose="00000500000000000000" pitchFamily="2" charset="0"/>
              </a:rPr>
              <a:t>(see above), we are assuming it has a physical location and also a delivery service</a:t>
            </a:r>
          </a:p>
        </p:txBody>
      </p:sp>
    </p:spTree>
    <p:extLst>
      <p:ext uri="{BB962C8B-B14F-4D97-AF65-F5344CB8AC3E}">
        <p14:creationId xmlns:p14="http://schemas.microsoft.com/office/powerpoint/2010/main" val="3974887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9" name="TextBox 8">
            <a:extLst>
              <a:ext uri="{FF2B5EF4-FFF2-40B4-BE49-F238E27FC236}">
                <a16:creationId xmlns:a16="http://schemas.microsoft.com/office/drawing/2014/main" id="{2E9D7993-7B19-0BC6-92A4-89B339DE3A6F}"/>
              </a:ext>
            </a:extLst>
          </p:cNvPr>
          <p:cNvSpPr txBox="1"/>
          <p:nvPr/>
        </p:nvSpPr>
        <p:spPr>
          <a:xfrm>
            <a:off x="46567" y="613290"/>
            <a:ext cx="9050866" cy="646331"/>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To evaluate how sensible a business is, identify the activities, resources, and partners required for each area</a:t>
            </a:r>
            <a:endParaRPr lang="en-US" b="1" u="sng" dirty="0">
              <a:latin typeface="Poppins" panose="00000500000000000000" pitchFamily="2" charset="0"/>
              <a:cs typeface="Poppins" panose="00000500000000000000" pitchFamily="2" charset="0"/>
            </a:endParaRPr>
          </a:p>
        </p:txBody>
      </p:sp>
      <p:graphicFrame>
        <p:nvGraphicFramePr>
          <p:cNvPr id="2" name="Table 1">
            <a:extLst>
              <a:ext uri="{FF2B5EF4-FFF2-40B4-BE49-F238E27FC236}">
                <a16:creationId xmlns:a16="http://schemas.microsoft.com/office/drawing/2014/main" id="{48EC7828-66F0-6751-2B8D-0DB9C7FBA56E}"/>
              </a:ext>
            </a:extLst>
          </p:cNvPr>
          <p:cNvGraphicFramePr>
            <a:graphicFrameLocks noGrp="1"/>
          </p:cNvGraphicFramePr>
          <p:nvPr/>
        </p:nvGraphicFramePr>
        <p:xfrm>
          <a:off x="137632" y="1411246"/>
          <a:ext cx="8814983" cy="5203194"/>
        </p:xfrm>
        <a:graphic>
          <a:graphicData uri="http://schemas.openxmlformats.org/drawingml/2006/table">
            <a:tbl>
              <a:tblPr firstRow="1" bandRow="1">
                <a:tableStyleId>{5C22544A-7EE6-4342-B048-85BDC9FD1C3A}</a:tableStyleId>
              </a:tblPr>
              <a:tblGrid>
                <a:gridCol w="1764926">
                  <a:extLst>
                    <a:ext uri="{9D8B030D-6E8A-4147-A177-3AD203B41FA5}">
                      <a16:colId xmlns:a16="http://schemas.microsoft.com/office/drawing/2014/main" val="469761482"/>
                    </a:ext>
                  </a:extLst>
                </a:gridCol>
                <a:gridCol w="1510493">
                  <a:extLst>
                    <a:ext uri="{9D8B030D-6E8A-4147-A177-3AD203B41FA5}">
                      <a16:colId xmlns:a16="http://schemas.microsoft.com/office/drawing/2014/main" val="3148605811"/>
                    </a:ext>
                  </a:extLst>
                </a:gridCol>
                <a:gridCol w="1679944">
                  <a:extLst>
                    <a:ext uri="{9D8B030D-6E8A-4147-A177-3AD203B41FA5}">
                      <a16:colId xmlns:a16="http://schemas.microsoft.com/office/drawing/2014/main" val="652469728"/>
                    </a:ext>
                  </a:extLst>
                </a:gridCol>
                <a:gridCol w="1520456">
                  <a:extLst>
                    <a:ext uri="{9D8B030D-6E8A-4147-A177-3AD203B41FA5}">
                      <a16:colId xmlns:a16="http://schemas.microsoft.com/office/drawing/2014/main" val="2820554015"/>
                    </a:ext>
                  </a:extLst>
                </a:gridCol>
                <a:gridCol w="2339164">
                  <a:extLst>
                    <a:ext uri="{9D8B030D-6E8A-4147-A177-3AD203B41FA5}">
                      <a16:colId xmlns:a16="http://schemas.microsoft.com/office/drawing/2014/main" val="3456196926"/>
                    </a:ext>
                  </a:extLst>
                </a:gridCol>
              </a:tblGrid>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areas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Important 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Important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resources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Important</a:t>
                      </a:r>
                    </a:p>
                    <a:p>
                      <a:pPr algn="ctr"/>
                      <a:r>
                        <a:rPr lang="en-US" sz="1400" b="0" u="sng" dirty="0">
                          <a:solidFill>
                            <a:schemeClr val="tx1"/>
                          </a:solidFill>
                          <a:latin typeface="Poppins" panose="00000500000000000000" pitchFamily="2" charset="0"/>
                          <a:cs typeface="Poppins" panose="00000500000000000000" pitchFamily="2" charset="0"/>
                        </a:rPr>
                        <a:t>partners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bg1"/>
                          </a:solidFill>
                          <a:latin typeface="Poppins" panose="00000500000000000000" pitchFamily="2" charset="0"/>
                          <a:cs typeface="Poppins" panose="00000500000000000000" pitchFamily="2" charset="0"/>
                        </a:rPr>
                        <a:t>Plan to find/get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94841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Sales and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Speedy taking of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POS software company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420948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Attracting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Online advertising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Good location &amp; welcoming interior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Real estate agent, interior designer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8643454"/>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Outbound logistics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Making deliveries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Trained cashier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Delivery apps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5724123"/>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processing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Food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Experienced chef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652876"/>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Logistics and procurement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On-time ordering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Restaurant owner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Food supply companies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414789"/>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Research and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Surveying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Database of customer info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3931279"/>
                  </a:ext>
                </a:extLst>
              </a:tr>
              <a:tr h="6233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dirty="0">
                          <a:solidFill>
                            <a:schemeClr val="tx1"/>
                          </a:solidFill>
                          <a:latin typeface="Poppins" panose="00000500000000000000" pitchFamily="2" charset="0"/>
                          <a:cs typeface="Poppins" panose="00000500000000000000" pitchFamily="2" charset="0"/>
                        </a:rPr>
                        <a:t>Management and leading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Hiring and chef 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dirty="0">
                          <a:solidFill>
                            <a:schemeClr val="tx1"/>
                          </a:solidFill>
                          <a:latin typeface="Poppins" panose="00000500000000000000" pitchFamily="2" charset="0"/>
                          <a:cs typeface="Poppins" panose="00000500000000000000" pitchFamily="2" charset="0"/>
                        </a:rPr>
                        <a:t>Better knowledge of chef 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none" dirty="0">
                          <a:solidFill>
                            <a:schemeClr val="tx1"/>
                          </a:solidFill>
                          <a:latin typeface="Poppins" panose="00000500000000000000" pitchFamily="2" charset="0"/>
                          <a:cs typeface="Poppins" panose="00000500000000000000" pitchFamily="2"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u="none" dirty="0">
                        <a:solidFill>
                          <a:schemeClr val="bg1"/>
                        </a:solidFill>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7510307"/>
                  </a:ext>
                </a:extLst>
              </a:tr>
            </a:tbl>
          </a:graphicData>
        </a:graphic>
      </p:graphicFrame>
      <p:pic>
        <p:nvPicPr>
          <p:cNvPr id="3" name="Picture 2">
            <a:extLst>
              <a:ext uri="{FF2B5EF4-FFF2-40B4-BE49-F238E27FC236}">
                <a16:creationId xmlns:a16="http://schemas.microsoft.com/office/drawing/2014/main" id="{52D88940-64F2-7E9B-D673-D3B1AE7DEC75}"/>
              </a:ext>
            </a:extLst>
          </p:cNvPr>
          <p:cNvPicPr>
            <a:picLocks noChangeAspect="1"/>
          </p:cNvPicPr>
          <p:nvPr/>
        </p:nvPicPr>
        <p:blipFill>
          <a:blip r:embed="rId2"/>
          <a:stretch>
            <a:fillRect/>
          </a:stretch>
        </p:blipFill>
        <p:spPr>
          <a:xfrm>
            <a:off x="6769957" y="1349570"/>
            <a:ext cx="2080467" cy="2079430"/>
          </a:xfrm>
          <a:prstGeom prst="rect">
            <a:avLst/>
          </a:prstGeom>
        </p:spPr>
      </p:pic>
      <p:sp>
        <p:nvSpPr>
          <p:cNvPr id="4" name="TextBox 3">
            <a:extLst>
              <a:ext uri="{FF2B5EF4-FFF2-40B4-BE49-F238E27FC236}">
                <a16:creationId xmlns:a16="http://schemas.microsoft.com/office/drawing/2014/main" id="{77FF4A27-3D0D-20C2-77AE-9315293C2AA1}"/>
              </a:ext>
            </a:extLst>
          </p:cNvPr>
          <p:cNvSpPr txBox="1"/>
          <p:nvPr/>
        </p:nvSpPr>
        <p:spPr>
          <a:xfrm>
            <a:off x="6405922" y="3602401"/>
            <a:ext cx="1956751" cy="2800767"/>
          </a:xfrm>
          <a:prstGeom prst="rect">
            <a:avLst/>
          </a:prstGeom>
          <a:noFill/>
        </p:spPr>
        <p:txBody>
          <a:bodyPr wrap="square" rtlCol="0">
            <a:spAutoFit/>
          </a:bodyPr>
          <a:lstStyle/>
          <a:p>
            <a:pPr algn="ctr"/>
            <a:r>
              <a:rPr lang="en-US" sz="1600" i="1" dirty="0">
                <a:latin typeface="Poppins" panose="00000500000000000000" pitchFamily="2" charset="0"/>
                <a:cs typeface="Poppins" panose="00000500000000000000" pitchFamily="2" charset="0"/>
              </a:rPr>
              <a:t>This example is of the Latin American fast casual restaurant </a:t>
            </a:r>
          </a:p>
          <a:p>
            <a:pPr algn="ctr"/>
            <a:r>
              <a:rPr lang="en-US" sz="1600" i="1" dirty="0">
                <a:latin typeface="Poppins" panose="00000500000000000000" pitchFamily="2" charset="0"/>
                <a:cs typeface="Poppins" panose="00000500000000000000" pitchFamily="2" charset="0"/>
              </a:rPr>
              <a:t>(see above), we are assuming it has a physical location and also a delivery service</a:t>
            </a:r>
          </a:p>
        </p:txBody>
      </p:sp>
      <p:sp>
        <p:nvSpPr>
          <p:cNvPr id="5" name="Rectangle 4">
            <a:extLst>
              <a:ext uri="{FF2B5EF4-FFF2-40B4-BE49-F238E27FC236}">
                <a16:creationId xmlns:a16="http://schemas.microsoft.com/office/drawing/2014/main" id="{E4C25676-F365-2732-E24E-9B5C4427FB76}"/>
              </a:ext>
            </a:extLst>
          </p:cNvPr>
          <p:cNvSpPr/>
          <p:nvPr/>
        </p:nvSpPr>
        <p:spPr>
          <a:xfrm>
            <a:off x="0" y="0"/>
            <a:ext cx="9144000"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2C11C79-3634-A0C4-A05B-B0A95D458C2D}"/>
              </a:ext>
            </a:extLst>
          </p:cNvPr>
          <p:cNvSpPr/>
          <p:nvPr/>
        </p:nvSpPr>
        <p:spPr>
          <a:xfrm>
            <a:off x="168939" y="2327743"/>
            <a:ext cx="4322924" cy="3899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B27EC6-13C8-0D76-6971-992AC7895029}"/>
              </a:ext>
            </a:extLst>
          </p:cNvPr>
          <p:cNvSpPr txBox="1"/>
          <p:nvPr/>
        </p:nvSpPr>
        <p:spPr>
          <a:xfrm>
            <a:off x="325941" y="2669319"/>
            <a:ext cx="4008919" cy="3293209"/>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Focus on important and difficult activities, resources, and partners</a:t>
            </a:r>
          </a:p>
          <a:p>
            <a:pPr algn="ctr"/>
            <a:r>
              <a:rPr lang="en-US" sz="1600" dirty="0">
                <a:latin typeface="Poppins" panose="00000500000000000000" pitchFamily="2" charset="0"/>
                <a:cs typeface="Poppins" panose="00000500000000000000" pitchFamily="2" charset="0"/>
              </a:rPr>
              <a:t>It is not helpful or necessary to identify all activities, resources, and partner involved in a business idea; instead, it is good to focus on those that are both important and difficult to do relatively well. For example, while hiring employees for certain positions is often very important, if those positions do not require unusual skills, hiring people for those positions might not be difficult.</a:t>
            </a:r>
          </a:p>
        </p:txBody>
      </p:sp>
      <p:sp>
        <p:nvSpPr>
          <p:cNvPr id="10" name="Rectangle 9">
            <a:extLst>
              <a:ext uri="{FF2B5EF4-FFF2-40B4-BE49-F238E27FC236}">
                <a16:creationId xmlns:a16="http://schemas.microsoft.com/office/drawing/2014/main" id="{F801F6F0-53F9-F9A7-5AA6-BCA16A5E2AE3}"/>
              </a:ext>
            </a:extLst>
          </p:cNvPr>
          <p:cNvSpPr/>
          <p:nvPr/>
        </p:nvSpPr>
        <p:spPr>
          <a:xfrm>
            <a:off x="4660998" y="2326345"/>
            <a:ext cx="4322924" cy="3899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57D657-CBE1-5415-FE6A-A0DBA3C930BB}"/>
              </a:ext>
            </a:extLst>
          </p:cNvPr>
          <p:cNvSpPr txBox="1"/>
          <p:nvPr/>
        </p:nvSpPr>
        <p:spPr>
          <a:xfrm>
            <a:off x="4818000" y="2572225"/>
            <a:ext cx="4008919" cy="3539430"/>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Developing a plan to find/get resources and partners highlights gaps in entrepreneurial knowledge</a:t>
            </a: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If entrepreneurs’ plans to find/get key resources and partners (and if it remains unclear what activities, resources, and partner are required), then the entrepreneur likely needs to know more about the business before they can evaluate the sensibleness of the idea. Having the entrepreneur contact others in the industry to learn more might be critical.</a:t>
            </a:r>
          </a:p>
        </p:txBody>
      </p:sp>
      <p:sp>
        <p:nvSpPr>
          <p:cNvPr id="13" name="Rectangle 12">
            <a:extLst>
              <a:ext uri="{FF2B5EF4-FFF2-40B4-BE49-F238E27FC236}">
                <a16:creationId xmlns:a16="http://schemas.microsoft.com/office/drawing/2014/main" id="{6A045C1D-B1F3-6EA2-88FB-1BEC99EF9250}"/>
              </a:ext>
            </a:extLst>
          </p:cNvPr>
          <p:cNvSpPr/>
          <p:nvPr/>
        </p:nvSpPr>
        <p:spPr>
          <a:xfrm>
            <a:off x="2415866" y="266009"/>
            <a:ext cx="4322924" cy="1849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standing on a wave&#10;&#10;Description automatically generated">
            <a:extLst>
              <a:ext uri="{FF2B5EF4-FFF2-40B4-BE49-F238E27FC236}">
                <a16:creationId xmlns:a16="http://schemas.microsoft.com/office/drawing/2014/main" id="{5E71646C-2CFF-6DAD-6B93-2745CB664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040" y="594597"/>
            <a:ext cx="1479101" cy="1101024"/>
          </a:xfrm>
          <a:prstGeom prst="rect">
            <a:avLst/>
          </a:prstGeom>
        </p:spPr>
      </p:pic>
      <p:pic>
        <p:nvPicPr>
          <p:cNvPr id="15" name="Picture 14" descr="A blue logo with a couple of people climbing a mountain&#10;&#10;Description automatically generated">
            <a:extLst>
              <a:ext uri="{FF2B5EF4-FFF2-40B4-BE49-F238E27FC236}">
                <a16:creationId xmlns:a16="http://schemas.microsoft.com/office/drawing/2014/main" id="{79DDEF9C-4AB7-E3E8-746D-7DD7FC1DB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031" y="561154"/>
            <a:ext cx="1574829" cy="1258754"/>
          </a:xfrm>
          <a:prstGeom prst="rect">
            <a:avLst/>
          </a:prstGeom>
        </p:spPr>
      </p:pic>
    </p:spTree>
    <p:extLst>
      <p:ext uri="{BB962C8B-B14F-4D97-AF65-F5344CB8AC3E}">
        <p14:creationId xmlns:p14="http://schemas.microsoft.com/office/powerpoint/2010/main" val="3057374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2618-52EF-706C-5863-80B42B22669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AD50FFC4-133B-49B1-DEF2-D20B63CE90FC}"/>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310F26DE-50BC-A67C-9836-D71010C9C321}"/>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model?</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The "5S" framework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Solution to a problem</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Superior to competitors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Sensible to undertake given resources &amp; partners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Sustainable financially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Sweet to investors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Tree>
    <p:extLst>
      <p:ext uri="{BB962C8B-B14F-4D97-AF65-F5344CB8AC3E}">
        <p14:creationId xmlns:p14="http://schemas.microsoft.com/office/powerpoint/2010/main" val="1644992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9838A-0322-28DD-FAB8-58258723C6E0}"/>
              </a:ext>
            </a:extLst>
          </p:cNvPr>
          <p:cNvPicPr>
            <a:picLocks noChangeAspect="1"/>
          </p:cNvPicPr>
          <p:nvPr/>
        </p:nvPicPr>
        <p:blipFill>
          <a:blip r:embed="rId2"/>
          <a:stretch>
            <a:fillRect/>
          </a:stretch>
        </p:blipFill>
        <p:spPr>
          <a:xfrm>
            <a:off x="5818411" y="895352"/>
            <a:ext cx="2752738" cy="1647440"/>
          </a:xfrm>
          <a:prstGeom prst="rect">
            <a:avLst/>
          </a:prstGeom>
        </p:spPr>
      </p:pic>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8" name="Oval 7">
            <a:extLst>
              <a:ext uri="{FF2B5EF4-FFF2-40B4-BE49-F238E27FC236}">
                <a16:creationId xmlns:a16="http://schemas.microsoft.com/office/drawing/2014/main" id="{D817E491-45A9-702A-5CC6-0723C9E2815D}"/>
              </a:ext>
            </a:extLst>
          </p:cNvPr>
          <p:cNvSpPr/>
          <p:nvPr/>
        </p:nvSpPr>
        <p:spPr>
          <a:xfrm>
            <a:off x="5739273" y="2081127"/>
            <a:ext cx="2911013" cy="461665"/>
          </a:xfrm>
          <a:prstGeom prst="ellipse">
            <a:avLst/>
          </a:prstGeom>
          <a:noFill/>
          <a:ln w="76200">
            <a:solidFill>
              <a:srgbClr val="C33E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656317-76E8-C17F-F5DA-6BB77973A9EF}"/>
              </a:ext>
            </a:extLst>
          </p:cNvPr>
          <p:cNvSpPr txBox="1"/>
          <p:nvPr/>
        </p:nvSpPr>
        <p:spPr>
          <a:xfrm>
            <a:off x="301514" y="816390"/>
            <a:ext cx="4948106" cy="1803058"/>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Sustainable financially</a:t>
            </a:r>
            <a:endParaRPr lang="en-US" sz="2400" dirty="0">
              <a:latin typeface="Poppins" panose="00000500000000000000" pitchFamily="2" charset="0"/>
              <a:cs typeface="Poppins" panose="00000500000000000000" pitchFamily="2" charset="0"/>
            </a:endParaRPr>
          </a:p>
          <a:p>
            <a:pPr>
              <a:lnSpc>
                <a:spcPct val="150000"/>
              </a:lnSpc>
            </a:pPr>
            <a:r>
              <a:rPr lang="en-US" sz="2000" dirty="0">
                <a:latin typeface="Poppins" panose="00000500000000000000" pitchFamily="2" charset="0"/>
                <a:cs typeface="Poppins" panose="00000500000000000000" pitchFamily="2" charset="0"/>
              </a:rPr>
              <a:t>Good business ideas are those that will make money, if not right away, then in the foreseeable future</a:t>
            </a:r>
          </a:p>
        </p:txBody>
      </p:sp>
      <p:sp>
        <p:nvSpPr>
          <p:cNvPr id="4" name="TextBox 3">
            <a:extLst>
              <a:ext uri="{FF2B5EF4-FFF2-40B4-BE49-F238E27FC236}">
                <a16:creationId xmlns:a16="http://schemas.microsoft.com/office/drawing/2014/main" id="{2B9DAC32-052E-7212-DC21-ADC48D735846}"/>
              </a:ext>
            </a:extLst>
          </p:cNvPr>
          <p:cNvSpPr txBox="1"/>
          <p:nvPr/>
        </p:nvSpPr>
        <p:spPr>
          <a:xfrm>
            <a:off x="814458" y="2897570"/>
            <a:ext cx="7361158" cy="830997"/>
          </a:xfrm>
          <a:prstGeom prst="rect">
            <a:avLst/>
          </a:prstGeom>
          <a:noFill/>
        </p:spPr>
        <p:txBody>
          <a:bodyPr wrap="square" rtlCol="0">
            <a:spAutoFit/>
          </a:bodyPr>
          <a:lstStyle/>
          <a:p>
            <a:pPr algn="ctr"/>
            <a:r>
              <a:rPr lang="en-US" sz="2400" b="1" i="1" dirty="0">
                <a:latin typeface="Poppins" panose="00000500000000000000" pitchFamily="2" charset="0"/>
                <a:cs typeface="Poppins" panose="00000500000000000000" pitchFamily="2" charset="0"/>
              </a:rPr>
              <a:t>How does an entrepreneur make sure their business idea is financially sustainable?</a:t>
            </a:r>
          </a:p>
        </p:txBody>
      </p:sp>
      <p:sp>
        <p:nvSpPr>
          <p:cNvPr id="10" name="TextBox 9">
            <a:extLst>
              <a:ext uri="{FF2B5EF4-FFF2-40B4-BE49-F238E27FC236}">
                <a16:creationId xmlns:a16="http://schemas.microsoft.com/office/drawing/2014/main" id="{0C938697-AFA8-2002-FE22-B38459A4BA9B}"/>
              </a:ext>
            </a:extLst>
          </p:cNvPr>
          <p:cNvSpPr txBox="1"/>
          <p:nvPr/>
        </p:nvSpPr>
        <p:spPr>
          <a:xfrm>
            <a:off x="403798" y="4006689"/>
            <a:ext cx="8410001" cy="2246769"/>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Entrepreneurs needs to determine when they can generate enough money through sales to begin paying off their expenses, this is a multi-step process:</a:t>
            </a:r>
          </a:p>
          <a:p>
            <a:pPr algn="ctr"/>
            <a:endParaRPr lang="en-US" sz="2000" dirty="0">
              <a:latin typeface="Poppins" panose="00000500000000000000" pitchFamily="2" charset="0"/>
              <a:cs typeface="Poppins" panose="00000500000000000000" pitchFamily="2" charset="0"/>
            </a:endParaRPr>
          </a:p>
          <a:p>
            <a:pPr algn="ctr"/>
            <a:r>
              <a:rPr lang="en-US" sz="2000" u="sng" dirty="0">
                <a:latin typeface="Poppins" panose="00000500000000000000" pitchFamily="2" charset="0"/>
                <a:cs typeface="Poppins" panose="00000500000000000000" pitchFamily="2" charset="0"/>
              </a:rPr>
              <a:t>Step 1</a:t>
            </a:r>
            <a:r>
              <a:rPr lang="en-US" sz="2000" dirty="0">
                <a:latin typeface="Poppins" panose="00000500000000000000" pitchFamily="2" charset="0"/>
                <a:cs typeface="Poppins" panose="00000500000000000000" pitchFamily="2" charset="0"/>
              </a:rPr>
              <a:t>: Estimate your expenses;</a:t>
            </a:r>
          </a:p>
          <a:p>
            <a:pPr algn="ctr"/>
            <a:r>
              <a:rPr lang="en-US" sz="2000" u="sng" dirty="0">
                <a:latin typeface="Poppins" panose="00000500000000000000" pitchFamily="2" charset="0"/>
                <a:cs typeface="Poppins" panose="00000500000000000000" pitchFamily="2" charset="0"/>
              </a:rPr>
              <a:t>Step 2</a:t>
            </a:r>
            <a:r>
              <a:rPr lang="en-US" sz="2000" dirty="0">
                <a:latin typeface="Poppins" panose="00000500000000000000" pitchFamily="2" charset="0"/>
                <a:cs typeface="Poppins" panose="00000500000000000000" pitchFamily="2" charset="0"/>
              </a:rPr>
              <a:t>: Estimate the money you will earn;</a:t>
            </a:r>
            <a:endParaRPr lang="en-US" sz="2000" u="sng" dirty="0">
              <a:latin typeface="Poppins" panose="00000500000000000000" pitchFamily="2" charset="0"/>
              <a:cs typeface="Poppins" panose="00000500000000000000" pitchFamily="2" charset="0"/>
            </a:endParaRPr>
          </a:p>
          <a:p>
            <a:pPr algn="ctr"/>
            <a:r>
              <a:rPr lang="en-US" sz="2000" u="sng" dirty="0">
                <a:latin typeface="Poppins" panose="00000500000000000000" pitchFamily="2" charset="0"/>
                <a:cs typeface="Poppins" panose="00000500000000000000" pitchFamily="2" charset="0"/>
              </a:rPr>
              <a:t>Step 3</a:t>
            </a:r>
            <a:r>
              <a:rPr lang="en-US" sz="2000" dirty="0">
                <a:latin typeface="Poppins" panose="00000500000000000000" pitchFamily="2" charset="0"/>
                <a:cs typeface="Poppins" panose="00000500000000000000" pitchFamily="2" charset="0"/>
              </a:rPr>
              <a:t>: Calculate how long it will take to pay off your expenses</a:t>
            </a:r>
          </a:p>
        </p:txBody>
      </p:sp>
    </p:spTree>
    <p:extLst>
      <p:ext uri="{BB962C8B-B14F-4D97-AF65-F5344CB8AC3E}">
        <p14:creationId xmlns:p14="http://schemas.microsoft.com/office/powerpoint/2010/main" val="2156870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2B9DAC32-052E-7212-DC21-ADC48D735846}"/>
              </a:ext>
            </a:extLst>
          </p:cNvPr>
          <p:cNvSpPr txBox="1"/>
          <p:nvPr/>
        </p:nvSpPr>
        <p:spPr>
          <a:xfrm>
            <a:off x="204476" y="1116051"/>
            <a:ext cx="8253724" cy="2308324"/>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To determine how long it will take to pay off expenses, you will first need to estimate your </a:t>
            </a:r>
            <a:r>
              <a:rPr lang="en-US" sz="1600" b="1" dirty="0">
                <a:latin typeface="Poppins" panose="00000500000000000000" pitchFamily="2" charset="0"/>
                <a:cs typeface="Poppins" panose="00000500000000000000" pitchFamily="2" charset="0"/>
              </a:rPr>
              <a:t>cost of goods sold (COGS) </a:t>
            </a:r>
            <a:r>
              <a:rPr lang="en-US" sz="1600" dirty="0">
                <a:latin typeface="Poppins" panose="00000500000000000000" pitchFamily="2" charset="0"/>
                <a:cs typeface="Poppins" panose="00000500000000000000" pitchFamily="2" charset="0"/>
              </a:rPr>
              <a:t>and other </a:t>
            </a:r>
            <a:r>
              <a:rPr lang="en-US" sz="1600" b="1" dirty="0">
                <a:latin typeface="Poppins" panose="00000500000000000000" pitchFamily="2" charset="0"/>
                <a:cs typeface="Poppins" panose="00000500000000000000" pitchFamily="2" charset="0"/>
              </a:rPr>
              <a:t>fixed costs </a:t>
            </a:r>
            <a:r>
              <a:rPr lang="en-US" sz="1600" dirty="0">
                <a:latin typeface="Poppins" panose="00000500000000000000" pitchFamily="2" charset="0"/>
                <a:cs typeface="Poppins" panose="00000500000000000000" pitchFamily="2" charset="0"/>
              </a:rPr>
              <a:t>to get your business started</a:t>
            </a:r>
          </a:p>
          <a:p>
            <a:pPr algn="ct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As also explained in the income statement module, COGS are those expenses that are directly related to you producing a single unit of your product/services.</a:t>
            </a:r>
          </a:p>
          <a:p>
            <a:pPr algn="ct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Other expenses to consider at this stage besides COGS are fixed costs (costs that do not change in connection with how much you produce).</a:t>
            </a:r>
          </a:p>
        </p:txBody>
      </p:sp>
      <p:sp>
        <p:nvSpPr>
          <p:cNvPr id="5" name="TextBox 4">
            <a:extLst>
              <a:ext uri="{FF2B5EF4-FFF2-40B4-BE49-F238E27FC236}">
                <a16:creationId xmlns:a16="http://schemas.microsoft.com/office/drawing/2014/main" id="{23F14718-E7B9-E85F-4A21-C779DD08BD42}"/>
              </a:ext>
            </a:extLst>
          </p:cNvPr>
          <p:cNvSpPr txBox="1"/>
          <p:nvPr/>
        </p:nvSpPr>
        <p:spPr>
          <a:xfrm>
            <a:off x="378501" y="3933338"/>
            <a:ext cx="3489490" cy="2308324"/>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Examples of COGS:</a:t>
            </a:r>
            <a:endParaRPr lang="en-US" sz="1600" dirty="0">
              <a:latin typeface="Poppins" panose="00000500000000000000" pitchFamily="2" charset="0"/>
              <a:cs typeface="Poppins" panose="00000500000000000000" pitchFamily="2" charset="0"/>
            </a:endParaRPr>
          </a:p>
          <a:p>
            <a:pPr marL="342900" indent="-342900" algn="ctr">
              <a:buFontTx/>
              <a:buChar char="-"/>
            </a:pPr>
            <a:r>
              <a:rPr lang="en-US" sz="1600" dirty="0">
                <a:latin typeface="Poppins" panose="00000500000000000000" pitchFamily="2" charset="0"/>
                <a:cs typeface="Poppins" panose="00000500000000000000" pitchFamily="2" charset="0"/>
              </a:rPr>
              <a:t>Supplies to make or prepare a single unit of product/service;</a:t>
            </a:r>
          </a:p>
          <a:p>
            <a:pPr marL="342900" indent="-342900" algn="ctr">
              <a:buFontTx/>
              <a:buChar char="-"/>
            </a:pPr>
            <a:r>
              <a:rPr lang="en-US" sz="1600" dirty="0">
                <a:latin typeface="Poppins" panose="00000500000000000000" pitchFamily="2" charset="0"/>
                <a:cs typeface="Poppins" panose="00000500000000000000" pitchFamily="2" charset="0"/>
              </a:rPr>
              <a:t>Shipping or packaging materials for a single unit;</a:t>
            </a:r>
          </a:p>
          <a:p>
            <a:pPr marL="342900" indent="-342900" algn="ctr">
              <a:buFontTx/>
              <a:buChar char="-"/>
            </a:pPr>
            <a:r>
              <a:rPr lang="en-US" sz="1600" dirty="0">
                <a:latin typeface="Poppins" panose="00000500000000000000" pitchFamily="2" charset="0"/>
                <a:cs typeface="Poppins" panose="00000500000000000000" pitchFamily="2" charset="0"/>
              </a:rPr>
              <a:t>Labor to build, cook, or create a specific product/service.</a:t>
            </a:r>
          </a:p>
        </p:txBody>
      </p:sp>
      <p:sp>
        <p:nvSpPr>
          <p:cNvPr id="6" name="TextBox 5">
            <a:extLst>
              <a:ext uri="{FF2B5EF4-FFF2-40B4-BE49-F238E27FC236}">
                <a16:creationId xmlns:a16="http://schemas.microsoft.com/office/drawing/2014/main" id="{6C8ED298-1D1B-52F9-EDBB-5DAEE3EA8D21}"/>
              </a:ext>
            </a:extLst>
          </p:cNvPr>
          <p:cNvSpPr txBox="1"/>
          <p:nvPr/>
        </p:nvSpPr>
        <p:spPr>
          <a:xfrm>
            <a:off x="4608788" y="3926067"/>
            <a:ext cx="3849412" cy="1815882"/>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Examples of fixed costs:</a:t>
            </a:r>
            <a:endParaRPr lang="en-US" sz="1600" dirty="0">
              <a:latin typeface="Poppins" panose="00000500000000000000" pitchFamily="2" charset="0"/>
              <a:cs typeface="Poppins" panose="00000500000000000000" pitchFamily="2" charset="0"/>
            </a:endParaRPr>
          </a:p>
          <a:p>
            <a:pPr marL="342900" indent="-342900" algn="ctr">
              <a:buFontTx/>
              <a:buChar char="-"/>
            </a:pPr>
            <a:r>
              <a:rPr lang="en-US" sz="1600" dirty="0">
                <a:latin typeface="Poppins" panose="00000500000000000000" pitchFamily="2" charset="0"/>
                <a:cs typeface="Poppins" panose="00000500000000000000" pitchFamily="2" charset="0"/>
              </a:rPr>
              <a:t>Rent;</a:t>
            </a:r>
          </a:p>
          <a:p>
            <a:pPr marL="342900" indent="-342900" algn="ctr">
              <a:buFontTx/>
              <a:buChar char="-"/>
            </a:pPr>
            <a:r>
              <a:rPr lang="en-US" sz="1600" dirty="0">
                <a:latin typeface="Poppins" panose="00000500000000000000" pitchFamily="2" charset="0"/>
                <a:cs typeface="Poppins" panose="00000500000000000000" pitchFamily="2" charset="0"/>
              </a:rPr>
              <a:t>Machinery or tools that can be used again and again;</a:t>
            </a:r>
          </a:p>
          <a:p>
            <a:pPr marL="342900" indent="-342900" algn="ctr">
              <a:buFontTx/>
              <a:buChar char="-"/>
            </a:pPr>
            <a:r>
              <a:rPr lang="en-US" sz="1600" dirty="0">
                <a:latin typeface="Poppins" panose="00000500000000000000" pitchFamily="2" charset="0"/>
                <a:cs typeface="Poppins" panose="00000500000000000000" pitchFamily="2" charset="0"/>
              </a:rPr>
              <a:t>Salaries of employees who you hire long-term;</a:t>
            </a:r>
          </a:p>
          <a:p>
            <a:pPr marL="342900" indent="-342900" algn="ctr">
              <a:buFontTx/>
              <a:buChar char="-"/>
            </a:pPr>
            <a:r>
              <a:rPr lang="en-US" sz="1600" dirty="0">
                <a:latin typeface="Poppins" panose="00000500000000000000" pitchFamily="2" charset="0"/>
                <a:cs typeface="Poppins" panose="00000500000000000000" pitchFamily="2" charset="0"/>
              </a:rPr>
              <a:t>Administrative expenses.</a:t>
            </a:r>
          </a:p>
        </p:txBody>
      </p:sp>
      <p:sp>
        <p:nvSpPr>
          <p:cNvPr id="9" name="TextBox 8">
            <a:extLst>
              <a:ext uri="{FF2B5EF4-FFF2-40B4-BE49-F238E27FC236}">
                <a16:creationId xmlns:a16="http://schemas.microsoft.com/office/drawing/2014/main" id="{D5E89A57-1620-966D-39F9-375AF23914BB}"/>
              </a:ext>
            </a:extLst>
          </p:cNvPr>
          <p:cNvSpPr txBox="1"/>
          <p:nvPr/>
        </p:nvSpPr>
        <p:spPr>
          <a:xfrm>
            <a:off x="2262717" y="616338"/>
            <a:ext cx="4618566" cy="400110"/>
          </a:xfrm>
          <a:prstGeom prst="rect">
            <a:avLst/>
          </a:prstGeom>
          <a:noFill/>
        </p:spPr>
        <p:txBody>
          <a:bodyPr wrap="square">
            <a:spAutoFit/>
          </a:bodyPr>
          <a:lstStyle/>
          <a:p>
            <a:pPr algn="ctr"/>
            <a:r>
              <a:rPr lang="en-US" sz="2000" b="1" u="sng" dirty="0">
                <a:latin typeface="Poppins" panose="00000500000000000000" pitchFamily="2" charset="0"/>
                <a:cs typeface="Poppins" panose="00000500000000000000" pitchFamily="2" charset="0"/>
              </a:rPr>
              <a:t>Step 1</a:t>
            </a:r>
            <a:r>
              <a:rPr lang="en-US" sz="2000" b="1" dirty="0">
                <a:latin typeface="Poppins" panose="00000500000000000000" pitchFamily="2" charset="0"/>
                <a:cs typeface="Poppins" panose="00000500000000000000" pitchFamily="2" charset="0"/>
              </a:rPr>
              <a:t>: Estimate your expenses</a:t>
            </a:r>
          </a:p>
        </p:txBody>
      </p:sp>
    </p:spTree>
    <p:extLst>
      <p:ext uri="{BB962C8B-B14F-4D97-AF65-F5344CB8AC3E}">
        <p14:creationId xmlns:p14="http://schemas.microsoft.com/office/powerpoint/2010/main" val="3578086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67835-C97E-8DD7-96E4-DCF0410C7A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AA6EDE-806B-161D-BCF0-4E3370764886}"/>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Business idea sketch</a:t>
            </a:r>
          </a:p>
        </p:txBody>
      </p:sp>
      <p:sp>
        <p:nvSpPr>
          <p:cNvPr id="80" name="Oval 79">
            <a:extLst>
              <a:ext uri="{FF2B5EF4-FFF2-40B4-BE49-F238E27FC236}">
                <a16:creationId xmlns:a16="http://schemas.microsoft.com/office/drawing/2014/main" id="{B906EDA6-0F6F-FA7F-DA88-681780476A71}"/>
              </a:ext>
            </a:extLst>
          </p:cNvPr>
          <p:cNvSpPr/>
          <p:nvPr/>
        </p:nvSpPr>
        <p:spPr>
          <a:xfrm>
            <a:off x="3868888" y="5845234"/>
            <a:ext cx="1406221" cy="829160"/>
          </a:xfrm>
          <a:prstGeom prst="ellipse">
            <a:avLst/>
          </a:prstGeom>
          <a:solidFill>
            <a:srgbClr val="2787C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CD75030-BFCF-2FC6-845D-F79C97D66B20}"/>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sp>
        <p:nvSpPr>
          <p:cNvPr id="6" name="Oval 5">
            <a:extLst>
              <a:ext uri="{FF2B5EF4-FFF2-40B4-BE49-F238E27FC236}">
                <a16:creationId xmlns:a16="http://schemas.microsoft.com/office/drawing/2014/main" id="{0C8D7FC2-46C2-D2DF-FDF7-258460C5097C}"/>
              </a:ext>
            </a:extLst>
          </p:cNvPr>
          <p:cNvSpPr/>
          <p:nvPr/>
        </p:nvSpPr>
        <p:spPr>
          <a:xfrm>
            <a:off x="3868888" y="4772821"/>
            <a:ext cx="1406221" cy="829160"/>
          </a:xfrm>
          <a:prstGeom prst="ellipse">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43E87FA-99F3-2723-B0F1-720E1DF0465A}"/>
              </a:ext>
            </a:extLst>
          </p:cNvPr>
          <p:cNvSpPr txBox="1"/>
          <p:nvPr/>
        </p:nvSpPr>
        <p:spPr>
          <a:xfrm>
            <a:off x="4117846" y="4956568"/>
            <a:ext cx="908304" cy="461665"/>
          </a:xfrm>
          <a:prstGeom prst="rect">
            <a:avLst/>
          </a:prstGeom>
          <a:noFill/>
        </p:spPr>
        <p:txBody>
          <a:bodyPr wrap="square" rtlCol="0">
            <a:spAutoFit/>
          </a:bodyPr>
          <a:lstStyle/>
          <a:p>
            <a:pPr algn="ctr"/>
            <a:r>
              <a:rPr lang="en-US" sz="1200" dirty="0"/>
              <a:t>Business pitch</a:t>
            </a:r>
          </a:p>
        </p:txBody>
      </p:sp>
      <p:sp>
        <p:nvSpPr>
          <p:cNvPr id="8" name="Oval 7">
            <a:extLst>
              <a:ext uri="{FF2B5EF4-FFF2-40B4-BE49-F238E27FC236}">
                <a16:creationId xmlns:a16="http://schemas.microsoft.com/office/drawing/2014/main" id="{AC4756CC-3438-946E-9DDA-A9E13C8FF8D7}"/>
              </a:ext>
            </a:extLst>
          </p:cNvPr>
          <p:cNvSpPr/>
          <p:nvPr/>
        </p:nvSpPr>
        <p:spPr>
          <a:xfrm>
            <a:off x="3868888" y="37004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558DBB6-CC9C-5BA4-E3F8-2553774C358D}"/>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10" name="Oval 9">
            <a:extLst>
              <a:ext uri="{FF2B5EF4-FFF2-40B4-BE49-F238E27FC236}">
                <a16:creationId xmlns:a16="http://schemas.microsoft.com/office/drawing/2014/main" id="{6C0C6C64-18A6-A8B6-0677-D6DB9CABC84A}"/>
              </a:ext>
            </a:extLst>
          </p:cNvPr>
          <p:cNvSpPr/>
          <p:nvPr/>
        </p:nvSpPr>
        <p:spPr>
          <a:xfrm>
            <a:off x="3868888" y="156605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00A9EE8-B4BC-4BEB-44DC-CBB7B91495AA}"/>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sp>
        <p:nvSpPr>
          <p:cNvPr id="12" name="Oval 11">
            <a:extLst>
              <a:ext uri="{FF2B5EF4-FFF2-40B4-BE49-F238E27FC236}">
                <a16:creationId xmlns:a16="http://schemas.microsoft.com/office/drawing/2014/main" id="{3EB385BC-94C3-8DD1-A024-01C6EF063492}"/>
              </a:ext>
            </a:extLst>
          </p:cNvPr>
          <p:cNvSpPr/>
          <p:nvPr/>
        </p:nvSpPr>
        <p:spPr>
          <a:xfrm>
            <a:off x="5926288"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DE342F6-9679-93DF-491E-3D892347BF17}"/>
              </a:ext>
            </a:extLst>
          </p:cNvPr>
          <p:cNvSpPr txBox="1"/>
          <p:nvPr/>
        </p:nvSpPr>
        <p:spPr>
          <a:xfrm>
            <a:off x="6025505" y="3848987"/>
            <a:ext cx="1229809" cy="461665"/>
          </a:xfrm>
          <a:prstGeom prst="rect">
            <a:avLst/>
          </a:prstGeom>
          <a:noFill/>
        </p:spPr>
        <p:txBody>
          <a:bodyPr wrap="square" rtlCol="0">
            <a:spAutoFit/>
          </a:bodyPr>
          <a:lstStyle/>
          <a:p>
            <a:pPr algn="ctr"/>
            <a:r>
              <a:rPr lang="en-US" sz="1200" dirty="0"/>
              <a:t>Basics of bookkeeping</a:t>
            </a:r>
          </a:p>
        </p:txBody>
      </p:sp>
      <p:sp>
        <p:nvSpPr>
          <p:cNvPr id="14" name="Oval 13">
            <a:extLst>
              <a:ext uri="{FF2B5EF4-FFF2-40B4-BE49-F238E27FC236}">
                <a16:creationId xmlns:a16="http://schemas.microsoft.com/office/drawing/2014/main" id="{E13AFBE0-BC23-A4BD-85D2-D07AE8D74E77}"/>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23035FC-CDA5-9D83-1BE1-2577F418B1BF}"/>
              </a:ext>
            </a:extLst>
          </p:cNvPr>
          <p:cNvSpPr txBox="1"/>
          <p:nvPr/>
        </p:nvSpPr>
        <p:spPr>
          <a:xfrm>
            <a:off x="1831846" y="3800139"/>
            <a:ext cx="1003380" cy="646331"/>
          </a:xfrm>
          <a:prstGeom prst="rect">
            <a:avLst/>
          </a:prstGeom>
          <a:noFill/>
        </p:spPr>
        <p:txBody>
          <a:bodyPr wrap="square" rtlCol="0">
            <a:spAutoFit/>
          </a:bodyPr>
          <a:lstStyle/>
          <a:p>
            <a:pPr algn="ctr"/>
            <a:r>
              <a:rPr lang="en-US" sz="1200" dirty="0"/>
              <a:t>Making it official &amp; attorneys</a:t>
            </a:r>
          </a:p>
        </p:txBody>
      </p:sp>
      <p:sp>
        <p:nvSpPr>
          <p:cNvPr id="17" name="Oval 16">
            <a:extLst>
              <a:ext uri="{FF2B5EF4-FFF2-40B4-BE49-F238E27FC236}">
                <a16:creationId xmlns:a16="http://schemas.microsoft.com/office/drawing/2014/main" id="{12B51D62-648A-9D07-D916-2138A305B48E}"/>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3C9F930-8C1B-E4A4-05CA-20427B98863D}"/>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sp>
        <p:nvSpPr>
          <p:cNvPr id="19" name="Oval 18">
            <a:extLst>
              <a:ext uri="{FF2B5EF4-FFF2-40B4-BE49-F238E27FC236}">
                <a16:creationId xmlns:a16="http://schemas.microsoft.com/office/drawing/2014/main" id="{5A1513F2-513D-0884-2E38-3A6F89A6304D}"/>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9E874B2-3EC6-2717-47AE-4D7BB2667C0B}"/>
              </a:ext>
            </a:extLst>
          </p:cNvPr>
          <p:cNvSpPr txBox="1"/>
          <p:nvPr/>
        </p:nvSpPr>
        <p:spPr>
          <a:xfrm>
            <a:off x="1774562" y="2671293"/>
            <a:ext cx="1153432" cy="276999"/>
          </a:xfrm>
          <a:prstGeom prst="rect">
            <a:avLst/>
          </a:prstGeom>
          <a:noFill/>
        </p:spPr>
        <p:txBody>
          <a:bodyPr wrap="square" rtlCol="0">
            <a:spAutoFit/>
          </a:bodyPr>
          <a:lstStyle/>
          <a:p>
            <a:pPr algn="ctr"/>
            <a:r>
              <a:rPr lang="en-US" sz="1200" dirty="0"/>
              <a:t>Contracts</a:t>
            </a:r>
          </a:p>
        </p:txBody>
      </p:sp>
      <p:cxnSp>
        <p:nvCxnSpPr>
          <p:cNvPr id="81" name="Straight Arrow Connector 80">
            <a:extLst>
              <a:ext uri="{FF2B5EF4-FFF2-40B4-BE49-F238E27FC236}">
                <a16:creationId xmlns:a16="http://schemas.microsoft.com/office/drawing/2014/main" id="{DDECC57A-9A2F-3461-121C-6E8F576439B4}"/>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409FBBA-E914-2072-086B-7F4C215D6611}"/>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DB50DEB-3F98-178C-F9B7-7BA8BDFD579E}"/>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833660FC-5241-EC6A-7964-72F3E22F4211}"/>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1D877678-1AE1-AE47-F08E-E34CEAD001CF}"/>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D9CCC0B9-8E34-F1D6-B022-5AF31502EA08}"/>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A1D77B38-0875-2E63-5102-123FE6B29D13}"/>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5F2754AC-CC20-2D32-0EF2-A9F654865FED}"/>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039C4527-7BB1-5A89-4B19-3D4CB782F9DB}"/>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B7DD2E40-3055-75A3-29B1-FC03309D5258}"/>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63455959-7722-255F-C313-06A8780E9D55}"/>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21284637-5519-AA34-8D78-EF6D0DC9B6DF}"/>
              </a:ext>
            </a:extLst>
          </p:cNvPr>
          <p:cNvSpPr/>
          <p:nvPr/>
        </p:nvSpPr>
        <p:spPr>
          <a:xfrm>
            <a:off x="2386035"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DE4DED63-E197-8DAC-8597-EA046E94FA87}"/>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AECD24E0-7DE5-1CC4-9C45-5948711BA2D3}"/>
              </a:ext>
            </a:extLst>
          </p:cNvPr>
          <p:cNvSpPr/>
          <p:nvPr/>
        </p:nvSpPr>
        <p:spPr>
          <a:xfrm>
            <a:off x="5351744"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AE869916-23DC-DC87-4C96-3E454C77DC7A}"/>
              </a:ext>
            </a:extLst>
          </p:cNvPr>
          <p:cNvSpPr/>
          <p:nvPr/>
        </p:nvSpPr>
        <p:spPr>
          <a:xfrm>
            <a:off x="3868888" y="2617562"/>
            <a:ext cx="1406221" cy="82916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Arrow Connector 74">
            <a:extLst>
              <a:ext uri="{FF2B5EF4-FFF2-40B4-BE49-F238E27FC236}">
                <a16:creationId xmlns:a16="http://schemas.microsoft.com/office/drawing/2014/main" id="{745CCE22-E769-5238-2C3A-F77E79AA16AE}"/>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CB353C54-14FD-733A-4898-D8361F798C0A}"/>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84" name="Straight Arrow Connector 83">
            <a:extLst>
              <a:ext uri="{FF2B5EF4-FFF2-40B4-BE49-F238E27FC236}">
                <a16:creationId xmlns:a16="http://schemas.microsoft.com/office/drawing/2014/main" id="{5AF29FB8-1294-1957-912B-ABA87D4F1AF3}"/>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D9379053-3C3E-7BF2-878E-49B4EB65050B}"/>
              </a:ext>
            </a:extLst>
          </p:cNvPr>
          <p:cNvSpPr txBox="1"/>
          <p:nvPr/>
        </p:nvSpPr>
        <p:spPr>
          <a:xfrm>
            <a:off x="5414941" y="758018"/>
            <a:ext cx="1279826" cy="461665"/>
          </a:xfrm>
          <a:prstGeom prst="rect">
            <a:avLst/>
          </a:prstGeom>
          <a:noFill/>
        </p:spPr>
        <p:txBody>
          <a:bodyPr wrap="square" rtlCol="0">
            <a:spAutoFit/>
          </a:bodyPr>
          <a:lstStyle/>
          <a:p>
            <a:pPr algn="ctr"/>
            <a:r>
              <a:rPr lang="en-US" sz="1200" dirty="0"/>
              <a:t>Debt-based and other financing</a:t>
            </a:r>
          </a:p>
        </p:txBody>
      </p:sp>
      <p:sp>
        <p:nvSpPr>
          <p:cNvPr id="5" name="Oval 4">
            <a:extLst>
              <a:ext uri="{FF2B5EF4-FFF2-40B4-BE49-F238E27FC236}">
                <a16:creationId xmlns:a16="http://schemas.microsoft.com/office/drawing/2014/main" id="{D98A1D9D-E762-43CA-44E7-5B2ED2D2846F}"/>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A0C9E553-C2D6-CE7A-58B1-EC4FF04D4BEF}"/>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BDB6DB3-6AD8-4A7E-6652-E14AC6274591}"/>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27B4AE4E-2F46-CB5F-297E-A2C08A2D0807}"/>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422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9" name="TextBox 8">
            <a:extLst>
              <a:ext uri="{FF2B5EF4-FFF2-40B4-BE49-F238E27FC236}">
                <a16:creationId xmlns:a16="http://schemas.microsoft.com/office/drawing/2014/main" id="{2E9D7993-7B19-0BC6-92A4-89B339DE3A6F}"/>
              </a:ext>
            </a:extLst>
          </p:cNvPr>
          <p:cNvSpPr txBox="1"/>
          <p:nvPr/>
        </p:nvSpPr>
        <p:spPr>
          <a:xfrm>
            <a:off x="158495" y="1268303"/>
            <a:ext cx="3867065" cy="1815882"/>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From the list of activities, resources, and partners (from the sensibility section), begin to estimate major costs involved in starting your business and operating; we use the example of the Latin American restaurant from before</a:t>
            </a:r>
          </a:p>
        </p:txBody>
      </p:sp>
      <p:pic>
        <p:nvPicPr>
          <p:cNvPr id="4" name="Picture 3">
            <a:extLst>
              <a:ext uri="{FF2B5EF4-FFF2-40B4-BE49-F238E27FC236}">
                <a16:creationId xmlns:a16="http://schemas.microsoft.com/office/drawing/2014/main" id="{86521AC4-1A07-EE6A-3457-08C5418B6194}"/>
              </a:ext>
            </a:extLst>
          </p:cNvPr>
          <p:cNvPicPr>
            <a:picLocks noChangeAspect="1"/>
          </p:cNvPicPr>
          <p:nvPr/>
        </p:nvPicPr>
        <p:blipFill>
          <a:blip r:embed="rId2"/>
          <a:stretch>
            <a:fillRect/>
          </a:stretch>
        </p:blipFill>
        <p:spPr>
          <a:xfrm>
            <a:off x="4125612" y="1416401"/>
            <a:ext cx="1520444" cy="1519686"/>
          </a:xfrm>
          <a:prstGeom prst="rect">
            <a:avLst/>
          </a:prstGeom>
        </p:spPr>
      </p:pic>
      <p:sp>
        <p:nvSpPr>
          <p:cNvPr id="2" name="TextBox 1">
            <a:extLst>
              <a:ext uri="{FF2B5EF4-FFF2-40B4-BE49-F238E27FC236}">
                <a16:creationId xmlns:a16="http://schemas.microsoft.com/office/drawing/2014/main" id="{1EB64F7F-34EF-F2CC-299C-B2963007D898}"/>
              </a:ext>
            </a:extLst>
          </p:cNvPr>
          <p:cNvSpPr txBox="1"/>
          <p:nvPr/>
        </p:nvSpPr>
        <p:spPr>
          <a:xfrm>
            <a:off x="5979500" y="1475966"/>
            <a:ext cx="2938272" cy="4278094"/>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Major costs:</a:t>
            </a:r>
            <a:endParaRPr lang="en-US" sz="1600" b="1" u="none" dirty="0">
              <a:solidFill>
                <a:schemeClr val="tx1"/>
              </a:solidFill>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Food, beverages, and dining supplies</a:t>
            </a:r>
          </a:p>
          <a:p>
            <a:endParaRPr lang="en-US" sz="1600" dirty="0">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Cooks and servers</a:t>
            </a:r>
          </a:p>
          <a:p>
            <a:endParaRPr lang="en-US" sz="1600" b="0" u="none" dirty="0">
              <a:solidFill>
                <a:schemeClr val="tx1"/>
              </a:solidFill>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Kitchen equipment</a:t>
            </a:r>
          </a:p>
          <a:p>
            <a:endParaRPr lang="en-US" sz="1600" b="0" u="none" dirty="0">
              <a:solidFill>
                <a:schemeClr val="tx1"/>
              </a:solidFill>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Commercial lease</a:t>
            </a:r>
          </a:p>
          <a:p>
            <a:endParaRPr lang="en-US" sz="1600" b="0" u="none" dirty="0">
              <a:solidFill>
                <a:schemeClr val="tx1"/>
              </a:solidFill>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Administrative staff</a:t>
            </a:r>
          </a:p>
          <a:p>
            <a:endParaRPr lang="en-US" sz="1600" b="0" u="none" dirty="0">
              <a:solidFill>
                <a:schemeClr val="tx1"/>
              </a:solidFill>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Contracts with POS-system company, real estate agent, marketing firm, and interior designer</a:t>
            </a:r>
          </a:p>
        </p:txBody>
      </p:sp>
      <p:pic>
        <p:nvPicPr>
          <p:cNvPr id="5" name="Picture 4">
            <a:extLst>
              <a:ext uri="{FF2B5EF4-FFF2-40B4-BE49-F238E27FC236}">
                <a16:creationId xmlns:a16="http://schemas.microsoft.com/office/drawing/2014/main" id="{1B996C0C-52BF-9464-6DBC-2A9B962FBF13}"/>
              </a:ext>
            </a:extLst>
          </p:cNvPr>
          <p:cNvPicPr>
            <a:picLocks noChangeAspect="1"/>
          </p:cNvPicPr>
          <p:nvPr/>
        </p:nvPicPr>
        <p:blipFill>
          <a:blip r:embed="rId3"/>
          <a:stretch>
            <a:fillRect/>
          </a:stretch>
        </p:blipFill>
        <p:spPr>
          <a:xfrm>
            <a:off x="575014" y="3429000"/>
            <a:ext cx="5404486" cy="3232241"/>
          </a:xfrm>
          <a:prstGeom prst="rect">
            <a:avLst/>
          </a:prstGeom>
        </p:spPr>
      </p:pic>
      <p:cxnSp>
        <p:nvCxnSpPr>
          <p:cNvPr id="8" name="Straight Arrow Connector 7">
            <a:extLst>
              <a:ext uri="{FF2B5EF4-FFF2-40B4-BE49-F238E27FC236}">
                <a16:creationId xmlns:a16="http://schemas.microsoft.com/office/drawing/2014/main" id="{753FAC00-4E13-7FE9-9448-A7604890BFF5}"/>
              </a:ext>
            </a:extLst>
          </p:cNvPr>
          <p:cNvCxnSpPr>
            <a:cxnSpLocks/>
          </p:cNvCxnSpPr>
          <p:nvPr/>
        </p:nvCxnSpPr>
        <p:spPr>
          <a:xfrm flipV="1">
            <a:off x="4682067" y="3598333"/>
            <a:ext cx="963989" cy="1219200"/>
          </a:xfrm>
          <a:prstGeom prst="straightConnector1">
            <a:avLst/>
          </a:prstGeom>
          <a:ln w="41275">
            <a:solidFill>
              <a:schemeClr val="tx1"/>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2C25DA0-81E8-CC86-0D87-13598A0FA540}"/>
              </a:ext>
            </a:extLst>
          </p:cNvPr>
          <p:cNvSpPr txBox="1"/>
          <p:nvPr/>
        </p:nvSpPr>
        <p:spPr>
          <a:xfrm>
            <a:off x="2262717" y="616338"/>
            <a:ext cx="4618566" cy="400110"/>
          </a:xfrm>
          <a:prstGeom prst="rect">
            <a:avLst/>
          </a:prstGeom>
          <a:noFill/>
        </p:spPr>
        <p:txBody>
          <a:bodyPr wrap="square">
            <a:spAutoFit/>
          </a:bodyPr>
          <a:lstStyle/>
          <a:p>
            <a:pPr algn="ctr"/>
            <a:r>
              <a:rPr lang="en-US" sz="2000" b="1" u="sng" dirty="0">
                <a:latin typeface="Poppins" panose="00000500000000000000" pitchFamily="2" charset="0"/>
                <a:cs typeface="Poppins" panose="00000500000000000000" pitchFamily="2" charset="0"/>
              </a:rPr>
              <a:t>Step 1</a:t>
            </a:r>
            <a:r>
              <a:rPr lang="en-US" sz="2000" b="1" dirty="0">
                <a:latin typeface="Poppins" panose="00000500000000000000" pitchFamily="2" charset="0"/>
                <a:cs typeface="Poppins" panose="00000500000000000000" pitchFamily="2" charset="0"/>
              </a:rPr>
              <a:t>: Estimate your expenses</a:t>
            </a:r>
          </a:p>
        </p:txBody>
      </p:sp>
    </p:spTree>
    <p:extLst>
      <p:ext uri="{BB962C8B-B14F-4D97-AF65-F5344CB8AC3E}">
        <p14:creationId xmlns:p14="http://schemas.microsoft.com/office/powerpoint/2010/main" val="1788066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9" name="TextBox 8">
            <a:extLst>
              <a:ext uri="{FF2B5EF4-FFF2-40B4-BE49-F238E27FC236}">
                <a16:creationId xmlns:a16="http://schemas.microsoft.com/office/drawing/2014/main" id="{2E9D7993-7B19-0BC6-92A4-89B339DE3A6F}"/>
              </a:ext>
            </a:extLst>
          </p:cNvPr>
          <p:cNvSpPr txBox="1"/>
          <p:nvPr/>
        </p:nvSpPr>
        <p:spPr>
          <a:xfrm>
            <a:off x="423671" y="1323167"/>
            <a:ext cx="6589777" cy="1569660"/>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Estimating your expenses can be done via the </a:t>
            </a:r>
            <a:r>
              <a:rPr lang="en-US" sz="1600" u="sng" dirty="0">
                <a:latin typeface="Poppins" panose="00000500000000000000" pitchFamily="2" charset="0"/>
                <a:cs typeface="Poppins" panose="00000500000000000000" pitchFamily="2" charset="0"/>
              </a:rPr>
              <a:t>Financial Projections Template</a:t>
            </a:r>
            <a:r>
              <a:rPr lang="en-US" sz="1600" dirty="0">
                <a:latin typeface="Poppins" panose="00000500000000000000" pitchFamily="2" charset="0"/>
                <a:cs typeface="Poppins" panose="00000500000000000000" pitchFamily="2" charset="0"/>
              </a:rPr>
              <a:t>. This template breaks expenses into three categories: COGS, operating expenses (fixed costs), and startup expenses. When calculating your major costs within the business idea sketch, you can either include or exclude startup costs depending on your preference. </a:t>
            </a:r>
          </a:p>
        </p:txBody>
      </p:sp>
      <p:sp>
        <p:nvSpPr>
          <p:cNvPr id="13" name="TextBox 12">
            <a:extLst>
              <a:ext uri="{FF2B5EF4-FFF2-40B4-BE49-F238E27FC236}">
                <a16:creationId xmlns:a16="http://schemas.microsoft.com/office/drawing/2014/main" id="{B2C25DA0-81E8-CC86-0D87-13598A0FA540}"/>
              </a:ext>
            </a:extLst>
          </p:cNvPr>
          <p:cNvSpPr txBox="1"/>
          <p:nvPr/>
        </p:nvSpPr>
        <p:spPr>
          <a:xfrm>
            <a:off x="2262717" y="616338"/>
            <a:ext cx="4618566" cy="400110"/>
          </a:xfrm>
          <a:prstGeom prst="rect">
            <a:avLst/>
          </a:prstGeom>
          <a:noFill/>
        </p:spPr>
        <p:txBody>
          <a:bodyPr wrap="square">
            <a:spAutoFit/>
          </a:bodyPr>
          <a:lstStyle/>
          <a:p>
            <a:pPr algn="ctr"/>
            <a:r>
              <a:rPr lang="en-US" sz="2000" b="1" u="sng" dirty="0">
                <a:latin typeface="Poppins" panose="00000500000000000000" pitchFamily="2" charset="0"/>
                <a:cs typeface="Poppins" panose="00000500000000000000" pitchFamily="2" charset="0"/>
              </a:rPr>
              <a:t>Step 1</a:t>
            </a:r>
            <a:r>
              <a:rPr lang="en-US" sz="2000" b="1" dirty="0">
                <a:latin typeface="Poppins" panose="00000500000000000000" pitchFamily="2" charset="0"/>
                <a:cs typeface="Poppins" panose="00000500000000000000" pitchFamily="2" charset="0"/>
              </a:rPr>
              <a:t>: Estimate your expenses</a:t>
            </a:r>
          </a:p>
        </p:txBody>
      </p:sp>
      <p:pic>
        <p:nvPicPr>
          <p:cNvPr id="11" name="Picture 10">
            <a:extLst>
              <a:ext uri="{FF2B5EF4-FFF2-40B4-BE49-F238E27FC236}">
                <a16:creationId xmlns:a16="http://schemas.microsoft.com/office/drawing/2014/main" id="{9E1B8BE4-3C9C-1E09-EE4A-2292497B2C9A}"/>
              </a:ext>
            </a:extLst>
          </p:cNvPr>
          <p:cNvPicPr>
            <a:picLocks noChangeAspect="1"/>
          </p:cNvPicPr>
          <p:nvPr/>
        </p:nvPicPr>
        <p:blipFill>
          <a:blip r:embed="rId2"/>
          <a:stretch>
            <a:fillRect/>
          </a:stretch>
        </p:blipFill>
        <p:spPr>
          <a:xfrm>
            <a:off x="1560575" y="3067975"/>
            <a:ext cx="2157984" cy="3617046"/>
          </a:xfrm>
          <a:prstGeom prst="rect">
            <a:avLst/>
          </a:prstGeom>
        </p:spPr>
      </p:pic>
      <p:pic>
        <p:nvPicPr>
          <p:cNvPr id="17" name="Picture 16">
            <a:extLst>
              <a:ext uri="{FF2B5EF4-FFF2-40B4-BE49-F238E27FC236}">
                <a16:creationId xmlns:a16="http://schemas.microsoft.com/office/drawing/2014/main" id="{236E1E73-5E4C-828A-13F7-4B88BEB23E31}"/>
              </a:ext>
            </a:extLst>
          </p:cNvPr>
          <p:cNvPicPr>
            <a:picLocks noChangeAspect="1"/>
          </p:cNvPicPr>
          <p:nvPr/>
        </p:nvPicPr>
        <p:blipFill>
          <a:blip r:embed="rId3"/>
          <a:srcRect l="1221" t="24829"/>
          <a:stretch/>
        </p:blipFill>
        <p:spPr>
          <a:xfrm>
            <a:off x="4392798" y="3067975"/>
            <a:ext cx="3462680" cy="3551664"/>
          </a:xfrm>
          <a:prstGeom prst="rect">
            <a:avLst/>
          </a:prstGeom>
        </p:spPr>
      </p:pic>
    </p:spTree>
    <p:extLst>
      <p:ext uri="{BB962C8B-B14F-4D97-AF65-F5344CB8AC3E}">
        <p14:creationId xmlns:p14="http://schemas.microsoft.com/office/powerpoint/2010/main" val="1524828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7" name="TextBox 6">
            <a:extLst>
              <a:ext uri="{FF2B5EF4-FFF2-40B4-BE49-F238E27FC236}">
                <a16:creationId xmlns:a16="http://schemas.microsoft.com/office/drawing/2014/main" id="{A33F1F9B-D44F-672F-F56C-11B4F644DDF9}"/>
              </a:ext>
            </a:extLst>
          </p:cNvPr>
          <p:cNvSpPr txBox="1"/>
          <p:nvPr/>
        </p:nvSpPr>
        <p:spPr>
          <a:xfrm>
            <a:off x="5979500" y="1475966"/>
            <a:ext cx="2938272" cy="4278094"/>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Major costs:</a:t>
            </a:r>
            <a:endParaRPr lang="en-US" sz="1600" b="1" u="none" dirty="0">
              <a:solidFill>
                <a:schemeClr val="tx1"/>
              </a:solidFill>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Food, beverages, and dining supplies</a:t>
            </a:r>
          </a:p>
          <a:p>
            <a:endParaRPr lang="en-US" sz="1600" dirty="0">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Cooks and servers</a:t>
            </a:r>
          </a:p>
          <a:p>
            <a:endParaRPr lang="en-US" sz="1600" b="0" u="none" dirty="0">
              <a:solidFill>
                <a:schemeClr val="tx1"/>
              </a:solidFill>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Kitchen equipment</a:t>
            </a:r>
          </a:p>
          <a:p>
            <a:endParaRPr lang="en-US" sz="1600" b="0" u="none" dirty="0">
              <a:solidFill>
                <a:schemeClr val="tx1"/>
              </a:solidFill>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Commercial lease</a:t>
            </a:r>
          </a:p>
          <a:p>
            <a:endParaRPr lang="en-US" sz="1600" b="0" u="none" dirty="0">
              <a:solidFill>
                <a:schemeClr val="tx1"/>
              </a:solidFill>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Administrative staff</a:t>
            </a:r>
          </a:p>
          <a:p>
            <a:endParaRPr lang="en-US" sz="1600" b="0" u="none" dirty="0">
              <a:solidFill>
                <a:schemeClr val="tx1"/>
              </a:solidFill>
              <a:latin typeface="Poppins" panose="00000500000000000000" pitchFamily="2" charset="0"/>
              <a:cs typeface="Poppins" panose="00000500000000000000" pitchFamily="2" charset="0"/>
            </a:endParaRPr>
          </a:p>
          <a:p>
            <a:r>
              <a:rPr lang="en-US" sz="1600" b="0" u="none" dirty="0">
                <a:solidFill>
                  <a:schemeClr val="tx1"/>
                </a:solidFill>
                <a:latin typeface="Poppins" panose="00000500000000000000" pitchFamily="2" charset="0"/>
                <a:cs typeface="Poppins" panose="00000500000000000000" pitchFamily="2" charset="0"/>
              </a:rPr>
              <a:t>Contracts with POS-system company, real estate agent, marketing firm, and interior designer</a:t>
            </a:r>
          </a:p>
        </p:txBody>
      </p:sp>
      <p:sp>
        <p:nvSpPr>
          <p:cNvPr id="2" name="Left Brace 1">
            <a:extLst>
              <a:ext uri="{FF2B5EF4-FFF2-40B4-BE49-F238E27FC236}">
                <a16:creationId xmlns:a16="http://schemas.microsoft.com/office/drawing/2014/main" id="{AE1FDD45-3380-1380-CC58-FE5BF457F9BD}"/>
              </a:ext>
            </a:extLst>
          </p:cNvPr>
          <p:cNvSpPr/>
          <p:nvPr/>
        </p:nvSpPr>
        <p:spPr>
          <a:xfrm>
            <a:off x="5623560" y="3134106"/>
            <a:ext cx="283464" cy="2547027"/>
          </a:xfrm>
          <a:prstGeom prst="leftBrace">
            <a:avLst>
              <a:gd name="adj1" fmla="val 95430"/>
              <a:gd name="adj2" fmla="val 39362"/>
            </a:avLst>
          </a:prstGeom>
          <a:ln w="349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606CAAE5-DDAB-4336-AF54-71ADA20561EE}"/>
              </a:ext>
            </a:extLst>
          </p:cNvPr>
          <p:cNvSpPr txBox="1"/>
          <p:nvPr/>
        </p:nvSpPr>
        <p:spPr>
          <a:xfrm>
            <a:off x="4334933" y="2250598"/>
            <a:ext cx="1126067" cy="369332"/>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COGS</a:t>
            </a:r>
          </a:p>
        </p:txBody>
      </p:sp>
      <p:sp>
        <p:nvSpPr>
          <p:cNvPr id="10" name="TextBox 9">
            <a:extLst>
              <a:ext uri="{FF2B5EF4-FFF2-40B4-BE49-F238E27FC236}">
                <a16:creationId xmlns:a16="http://schemas.microsoft.com/office/drawing/2014/main" id="{5FC92A97-2196-068E-A318-16C1C74E064F}"/>
              </a:ext>
            </a:extLst>
          </p:cNvPr>
          <p:cNvSpPr txBox="1"/>
          <p:nvPr/>
        </p:nvSpPr>
        <p:spPr>
          <a:xfrm>
            <a:off x="4334932" y="3823606"/>
            <a:ext cx="1126067" cy="646331"/>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Fixed costs</a:t>
            </a:r>
          </a:p>
        </p:txBody>
      </p:sp>
      <p:cxnSp>
        <p:nvCxnSpPr>
          <p:cNvPr id="16" name="Straight Arrow Connector 15">
            <a:extLst>
              <a:ext uri="{FF2B5EF4-FFF2-40B4-BE49-F238E27FC236}">
                <a16:creationId xmlns:a16="http://schemas.microsoft.com/office/drawing/2014/main" id="{631D4731-B93B-3DE5-299D-8430433B5D80}"/>
              </a:ext>
            </a:extLst>
          </p:cNvPr>
          <p:cNvCxnSpPr>
            <a:cxnSpLocks/>
          </p:cNvCxnSpPr>
          <p:nvPr/>
        </p:nvCxnSpPr>
        <p:spPr>
          <a:xfrm flipH="1">
            <a:off x="2929466" y="2435264"/>
            <a:ext cx="1405466" cy="0"/>
          </a:xfrm>
          <a:prstGeom prst="straightConnector1">
            <a:avLst/>
          </a:prstGeom>
          <a:ln w="41275">
            <a:solidFill>
              <a:schemeClr val="tx1"/>
            </a:solidFill>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F4AFC4B-33CB-C718-B392-F66A14289EE0}"/>
              </a:ext>
            </a:extLst>
          </p:cNvPr>
          <p:cNvCxnSpPr>
            <a:cxnSpLocks/>
          </p:cNvCxnSpPr>
          <p:nvPr/>
        </p:nvCxnSpPr>
        <p:spPr>
          <a:xfrm flipH="1">
            <a:off x="2929467" y="4146771"/>
            <a:ext cx="1405466" cy="0"/>
          </a:xfrm>
          <a:prstGeom prst="straightConnector1">
            <a:avLst/>
          </a:prstGeom>
          <a:ln w="41275">
            <a:solidFill>
              <a:schemeClr val="tx1"/>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0DBE742-4BAD-7F17-E330-D247A0A77D31}"/>
              </a:ext>
            </a:extLst>
          </p:cNvPr>
          <p:cNvSpPr txBox="1"/>
          <p:nvPr/>
        </p:nvSpPr>
        <p:spPr>
          <a:xfrm>
            <a:off x="905935" y="2149103"/>
            <a:ext cx="1712976" cy="646331"/>
          </a:xfrm>
          <a:prstGeom prst="rect">
            <a:avLst/>
          </a:prstGeom>
          <a:noFill/>
        </p:spPr>
        <p:txBody>
          <a:bodyPr wrap="square">
            <a:spAutoFit/>
          </a:bodyPr>
          <a:lstStyle/>
          <a:p>
            <a:pPr algn="ctr"/>
            <a:r>
              <a:rPr lang="en-US" b="0" u="none" dirty="0">
                <a:solidFill>
                  <a:schemeClr val="tx1"/>
                </a:solidFill>
                <a:latin typeface="Poppins" panose="00000500000000000000" pitchFamily="2" charset="0"/>
                <a:cs typeface="Poppins" panose="00000500000000000000" pitchFamily="2" charset="0"/>
              </a:rPr>
              <a:t>$10 COGS per meal</a:t>
            </a:r>
          </a:p>
        </p:txBody>
      </p:sp>
      <p:sp>
        <p:nvSpPr>
          <p:cNvPr id="20" name="TextBox 19">
            <a:extLst>
              <a:ext uri="{FF2B5EF4-FFF2-40B4-BE49-F238E27FC236}">
                <a16:creationId xmlns:a16="http://schemas.microsoft.com/office/drawing/2014/main" id="{BA72E53B-833C-63A8-A9C3-28799BFC159F}"/>
              </a:ext>
            </a:extLst>
          </p:cNvPr>
          <p:cNvSpPr txBox="1"/>
          <p:nvPr/>
        </p:nvSpPr>
        <p:spPr>
          <a:xfrm>
            <a:off x="1041403" y="3823605"/>
            <a:ext cx="1577508" cy="646331"/>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$600,000 for one year</a:t>
            </a:r>
          </a:p>
        </p:txBody>
      </p:sp>
      <p:sp>
        <p:nvSpPr>
          <p:cNvPr id="21" name="Left Brace 20">
            <a:extLst>
              <a:ext uri="{FF2B5EF4-FFF2-40B4-BE49-F238E27FC236}">
                <a16:creationId xmlns:a16="http://schemas.microsoft.com/office/drawing/2014/main" id="{A146494E-90E5-F9B3-6EEC-92903C90DD21}"/>
              </a:ext>
            </a:extLst>
          </p:cNvPr>
          <p:cNvSpPr/>
          <p:nvPr/>
        </p:nvSpPr>
        <p:spPr>
          <a:xfrm>
            <a:off x="5642864" y="2040472"/>
            <a:ext cx="283464" cy="863595"/>
          </a:xfrm>
          <a:prstGeom prst="leftBrace">
            <a:avLst>
              <a:gd name="adj1" fmla="val 95430"/>
              <a:gd name="adj2" fmla="val 39362"/>
            </a:avLst>
          </a:prstGeom>
          <a:ln w="349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CB607558-EB17-0CC0-A8D2-4A3EE4AA661A}"/>
              </a:ext>
            </a:extLst>
          </p:cNvPr>
          <p:cNvSpPr txBox="1"/>
          <p:nvPr/>
        </p:nvSpPr>
        <p:spPr>
          <a:xfrm>
            <a:off x="2262717" y="616338"/>
            <a:ext cx="4618566" cy="400110"/>
          </a:xfrm>
          <a:prstGeom prst="rect">
            <a:avLst/>
          </a:prstGeom>
          <a:noFill/>
        </p:spPr>
        <p:txBody>
          <a:bodyPr wrap="square">
            <a:spAutoFit/>
          </a:bodyPr>
          <a:lstStyle/>
          <a:p>
            <a:pPr algn="ctr"/>
            <a:r>
              <a:rPr lang="en-US" sz="2000" b="1" u="sng" dirty="0">
                <a:latin typeface="Poppins" panose="00000500000000000000" pitchFamily="2" charset="0"/>
                <a:cs typeface="Poppins" panose="00000500000000000000" pitchFamily="2" charset="0"/>
              </a:rPr>
              <a:t>Step 1</a:t>
            </a:r>
            <a:r>
              <a:rPr lang="en-US" sz="2000" b="1" dirty="0">
                <a:latin typeface="Poppins" panose="00000500000000000000" pitchFamily="2" charset="0"/>
                <a:cs typeface="Poppins" panose="00000500000000000000" pitchFamily="2" charset="0"/>
              </a:rPr>
              <a:t>: Estimate your expenses</a:t>
            </a:r>
          </a:p>
        </p:txBody>
      </p:sp>
      <p:pic>
        <p:nvPicPr>
          <p:cNvPr id="23" name="Picture 22">
            <a:extLst>
              <a:ext uri="{FF2B5EF4-FFF2-40B4-BE49-F238E27FC236}">
                <a16:creationId xmlns:a16="http://schemas.microsoft.com/office/drawing/2014/main" id="{EB862D8D-4E90-6905-C8F0-4F299B789DDE}"/>
              </a:ext>
            </a:extLst>
          </p:cNvPr>
          <p:cNvPicPr>
            <a:picLocks noChangeAspect="1"/>
          </p:cNvPicPr>
          <p:nvPr/>
        </p:nvPicPr>
        <p:blipFill>
          <a:blip r:embed="rId2"/>
          <a:stretch>
            <a:fillRect/>
          </a:stretch>
        </p:blipFill>
        <p:spPr>
          <a:xfrm>
            <a:off x="2048256" y="4739601"/>
            <a:ext cx="1884002" cy="1883063"/>
          </a:xfrm>
          <a:prstGeom prst="rect">
            <a:avLst/>
          </a:prstGeom>
        </p:spPr>
      </p:pic>
      <p:sp>
        <p:nvSpPr>
          <p:cNvPr id="24" name="TextBox 23">
            <a:extLst>
              <a:ext uri="{FF2B5EF4-FFF2-40B4-BE49-F238E27FC236}">
                <a16:creationId xmlns:a16="http://schemas.microsoft.com/office/drawing/2014/main" id="{7FEFFA6F-6A78-12EA-D7B1-9F2832C97994}"/>
              </a:ext>
            </a:extLst>
          </p:cNvPr>
          <p:cNvSpPr txBox="1"/>
          <p:nvPr/>
        </p:nvSpPr>
        <p:spPr>
          <a:xfrm>
            <a:off x="328503" y="1129772"/>
            <a:ext cx="4618566" cy="646331"/>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Here is an example of classifying major costs into COGS and fixed costs</a:t>
            </a:r>
          </a:p>
        </p:txBody>
      </p:sp>
    </p:spTree>
    <p:extLst>
      <p:ext uri="{BB962C8B-B14F-4D97-AF65-F5344CB8AC3E}">
        <p14:creationId xmlns:p14="http://schemas.microsoft.com/office/powerpoint/2010/main" val="3568660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2B9DAC32-052E-7212-DC21-ADC48D735846}"/>
              </a:ext>
            </a:extLst>
          </p:cNvPr>
          <p:cNvSpPr txBox="1"/>
          <p:nvPr/>
        </p:nvSpPr>
        <p:spPr>
          <a:xfrm>
            <a:off x="625392" y="1261936"/>
            <a:ext cx="7893216" cy="1323439"/>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At its most basic level, the money you will earn as a business is related to the price an entrepreneur will charge for your products or services. What your price should be is a decision that has multiple considerations. In particular, there are three approaches; the entrepreneur should decide which is most helpful for their product/service.</a:t>
            </a:r>
          </a:p>
        </p:txBody>
      </p:sp>
      <p:sp>
        <p:nvSpPr>
          <p:cNvPr id="6" name="TextBox 5">
            <a:extLst>
              <a:ext uri="{FF2B5EF4-FFF2-40B4-BE49-F238E27FC236}">
                <a16:creationId xmlns:a16="http://schemas.microsoft.com/office/drawing/2014/main" id="{6C8ED298-1D1B-52F9-EDBB-5DAEE3EA8D21}"/>
              </a:ext>
            </a:extLst>
          </p:cNvPr>
          <p:cNvSpPr txBox="1"/>
          <p:nvPr/>
        </p:nvSpPr>
        <p:spPr>
          <a:xfrm>
            <a:off x="304801" y="2980812"/>
            <a:ext cx="3849412" cy="1815882"/>
          </a:xfrm>
          <a:prstGeom prst="rect">
            <a:avLst/>
          </a:prstGeom>
          <a:noFill/>
        </p:spPr>
        <p:txBody>
          <a:bodyPr wrap="square" rtlCol="0">
            <a:spAutoFit/>
          </a:bodyPr>
          <a:lstStyle/>
          <a:p>
            <a:pPr algn="ctr"/>
            <a:r>
              <a:rPr lang="en-US" sz="1400" b="1" dirty="0">
                <a:latin typeface="Poppins" panose="00000500000000000000" pitchFamily="2" charset="0"/>
                <a:cs typeface="Poppins" panose="00000500000000000000" pitchFamily="2" charset="0"/>
              </a:rPr>
              <a:t>Cost-plus pricing:</a:t>
            </a:r>
            <a:endParaRPr lang="en-US" sz="1400" dirty="0">
              <a:latin typeface="Poppins" panose="00000500000000000000" pitchFamily="2" charset="0"/>
              <a:cs typeface="Poppins" panose="00000500000000000000" pitchFamily="2" charset="0"/>
            </a:endParaRPr>
          </a:p>
          <a:p>
            <a:pPr algn="ctr"/>
            <a:r>
              <a:rPr lang="en-US" sz="1400" dirty="0">
                <a:latin typeface="Poppins" panose="00000500000000000000" pitchFamily="2" charset="0"/>
                <a:cs typeface="Poppins" panose="00000500000000000000" pitchFamily="2" charset="0"/>
              </a:rPr>
              <a:t>This approach to pricing is based on how much your COGS will be, and then adding an additional amount that allows you to earn enough money to run your business. This approach is usually helpful when you are trying to sell as cheaply as possible.</a:t>
            </a:r>
          </a:p>
        </p:txBody>
      </p:sp>
      <p:sp>
        <p:nvSpPr>
          <p:cNvPr id="9" name="TextBox 8">
            <a:extLst>
              <a:ext uri="{FF2B5EF4-FFF2-40B4-BE49-F238E27FC236}">
                <a16:creationId xmlns:a16="http://schemas.microsoft.com/office/drawing/2014/main" id="{D5E89A57-1620-966D-39F9-375AF23914BB}"/>
              </a:ext>
            </a:extLst>
          </p:cNvPr>
          <p:cNvSpPr txBox="1"/>
          <p:nvPr/>
        </p:nvSpPr>
        <p:spPr>
          <a:xfrm>
            <a:off x="1698625" y="588803"/>
            <a:ext cx="5746750" cy="400110"/>
          </a:xfrm>
          <a:prstGeom prst="rect">
            <a:avLst/>
          </a:prstGeom>
          <a:noFill/>
        </p:spPr>
        <p:txBody>
          <a:bodyPr wrap="square">
            <a:spAutoFit/>
          </a:bodyPr>
          <a:lstStyle/>
          <a:p>
            <a:pPr algn="ctr"/>
            <a:r>
              <a:rPr lang="en-US" sz="2000" b="1" u="sng" dirty="0">
                <a:latin typeface="Poppins" panose="00000500000000000000" pitchFamily="2" charset="0"/>
                <a:cs typeface="Poppins" panose="00000500000000000000" pitchFamily="2" charset="0"/>
              </a:rPr>
              <a:t>Step 2</a:t>
            </a:r>
            <a:r>
              <a:rPr lang="en-US" sz="2000" b="1" dirty="0">
                <a:latin typeface="Poppins" panose="00000500000000000000" pitchFamily="2" charset="0"/>
                <a:cs typeface="Poppins" panose="00000500000000000000" pitchFamily="2" charset="0"/>
              </a:rPr>
              <a:t>: Estimate the money you will earn</a:t>
            </a:r>
          </a:p>
        </p:txBody>
      </p:sp>
      <p:sp>
        <p:nvSpPr>
          <p:cNvPr id="11" name="TextBox 10">
            <a:extLst>
              <a:ext uri="{FF2B5EF4-FFF2-40B4-BE49-F238E27FC236}">
                <a16:creationId xmlns:a16="http://schemas.microsoft.com/office/drawing/2014/main" id="{0BE1C98A-DE08-8F1F-C454-E74394706E0D}"/>
              </a:ext>
            </a:extLst>
          </p:cNvPr>
          <p:cNvSpPr txBox="1"/>
          <p:nvPr/>
        </p:nvSpPr>
        <p:spPr>
          <a:xfrm>
            <a:off x="4989788" y="2980812"/>
            <a:ext cx="3849412" cy="1600438"/>
          </a:xfrm>
          <a:prstGeom prst="rect">
            <a:avLst/>
          </a:prstGeom>
          <a:noFill/>
        </p:spPr>
        <p:txBody>
          <a:bodyPr wrap="square" rtlCol="0">
            <a:spAutoFit/>
          </a:bodyPr>
          <a:lstStyle/>
          <a:p>
            <a:pPr algn="ctr"/>
            <a:r>
              <a:rPr lang="en-US" sz="1400" b="1" dirty="0">
                <a:latin typeface="Poppins" panose="00000500000000000000" pitchFamily="2" charset="0"/>
                <a:cs typeface="Poppins" panose="00000500000000000000" pitchFamily="2" charset="0"/>
              </a:rPr>
              <a:t>Value-based pricing:</a:t>
            </a:r>
            <a:endParaRPr lang="en-US" sz="1400" dirty="0">
              <a:latin typeface="Poppins" panose="00000500000000000000" pitchFamily="2" charset="0"/>
              <a:cs typeface="Poppins" panose="00000500000000000000" pitchFamily="2" charset="0"/>
            </a:endParaRPr>
          </a:p>
          <a:p>
            <a:pPr algn="ctr"/>
            <a:r>
              <a:rPr lang="en-US" sz="1400" dirty="0">
                <a:latin typeface="Poppins" panose="00000500000000000000" pitchFamily="2" charset="0"/>
                <a:cs typeface="Poppins" panose="00000500000000000000" pitchFamily="2" charset="0"/>
              </a:rPr>
              <a:t>Pricing is a way to communicate how “good” or valuable a product or service is. In many cases, this approach to pricing is helpful when you are trying to sell a luxury or higher-quality product/service.</a:t>
            </a:r>
          </a:p>
        </p:txBody>
      </p:sp>
      <p:sp>
        <p:nvSpPr>
          <p:cNvPr id="13" name="TextBox 12">
            <a:extLst>
              <a:ext uri="{FF2B5EF4-FFF2-40B4-BE49-F238E27FC236}">
                <a16:creationId xmlns:a16="http://schemas.microsoft.com/office/drawing/2014/main" id="{AD00114C-D8D6-9D9E-595D-9CEAE6740AF7}"/>
              </a:ext>
            </a:extLst>
          </p:cNvPr>
          <p:cNvSpPr txBox="1"/>
          <p:nvPr/>
        </p:nvSpPr>
        <p:spPr>
          <a:xfrm>
            <a:off x="2442633" y="5118644"/>
            <a:ext cx="4258733" cy="1169551"/>
          </a:xfrm>
          <a:prstGeom prst="rect">
            <a:avLst/>
          </a:prstGeom>
          <a:noFill/>
        </p:spPr>
        <p:txBody>
          <a:bodyPr wrap="square" rtlCol="0">
            <a:spAutoFit/>
          </a:bodyPr>
          <a:lstStyle/>
          <a:p>
            <a:pPr algn="ctr"/>
            <a:r>
              <a:rPr lang="en-US" sz="1400" b="1" dirty="0">
                <a:latin typeface="Poppins" panose="00000500000000000000" pitchFamily="2" charset="0"/>
                <a:cs typeface="Poppins" panose="00000500000000000000" pitchFamily="2" charset="0"/>
              </a:rPr>
              <a:t>Competitor-based pricing:</a:t>
            </a:r>
            <a:endParaRPr lang="en-US" sz="1400" dirty="0">
              <a:latin typeface="Poppins" panose="00000500000000000000" pitchFamily="2" charset="0"/>
              <a:cs typeface="Poppins" panose="00000500000000000000" pitchFamily="2" charset="0"/>
            </a:endParaRPr>
          </a:p>
          <a:p>
            <a:pPr algn="ctr"/>
            <a:r>
              <a:rPr lang="en-US" sz="1400" dirty="0">
                <a:latin typeface="Poppins" panose="00000500000000000000" pitchFamily="2" charset="0"/>
                <a:cs typeface="Poppins" panose="00000500000000000000" pitchFamily="2" charset="0"/>
              </a:rPr>
              <a:t>If your business is attempting to compete against other clear competitors, then you might want to set your prices similar to them – but perhaps slightly less than their prices.</a:t>
            </a:r>
          </a:p>
        </p:txBody>
      </p:sp>
    </p:spTree>
    <p:extLst>
      <p:ext uri="{BB962C8B-B14F-4D97-AF65-F5344CB8AC3E}">
        <p14:creationId xmlns:p14="http://schemas.microsoft.com/office/powerpoint/2010/main" val="22770137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4" name="TextBox 3">
            <a:extLst>
              <a:ext uri="{FF2B5EF4-FFF2-40B4-BE49-F238E27FC236}">
                <a16:creationId xmlns:a16="http://schemas.microsoft.com/office/drawing/2014/main" id="{2B9DAC32-052E-7212-DC21-ADC48D735846}"/>
              </a:ext>
            </a:extLst>
          </p:cNvPr>
          <p:cNvSpPr txBox="1"/>
          <p:nvPr/>
        </p:nvSpPr>
        <p:spPr>
          <a:xfrm>
            <a:off x="1421829" y="1480001"/>
            <a:ext cx="6300341" cy="2585323"/>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For the example of the Latin American restaurant, both the competitor-based and value-based approaches are relevant. As discussed above, the restaurant has clear competitors – some of whom it is important for the restaurant to be similar to, but for others it is important to be less expensive than. In addition, a slightly higher price than a fast-food company can communicate that the restaurant has higher-quality food. </a:t>
            </a:r>
          </a:p>
        </p:txBody>
      </p:sp>
      <p:sp>
        <p:nvSpPr>
          <p:cNvPr id="9" name="TextBox 8">
            <a:extLst>
              <a:ext uri="{FF2B5EF4-FFF2-40B4-BE49-F238E27FC236}">
                <a16:creationId xmlns:a16="http://schemas.microsoft.com/office/drawing/2014/main" id="{D5E89A57-1620-966D-39F9-375AF23914BB}"/>
              </a:ext>
            </a:extLst>
          </p:cNvPr>
          <p:cNvSpPr txBox="1"/>
          <p:nvPr/>
        </p:nvSpPr>
        <p:spPr>
          <a:xfrm>
            <a:off x="1698625" y="588803"/>
            <a:ext cx="5746750" cy="400110"/>
          </a:xfrm>
          <a:prstGeom prst="rect">
            <a:avLst/>
          </a:prstGeom>
          <a:noFill/>
        </p:spPr>
        <p:txBody>
          <a:bodyPr wrap="square">
            <a:spAutoFit/>
          </a:bodyPr>
          <a:lstStyle/>
          <a:p>
            <a:pPr algn="ctr"/>
            <a:r>
              <a:rPr lang="en-US" sz="2000" b="1" u="sng" dirty="0">
                <a:latin typeface="Poppins" panose="00000500000000000000" pitchFamily="2" charset="0"/>
                <a:cs typeface="Poppins" panose="00000500000000000000" pitchFamily="2" charset="0"/>
              </a:rPr>
              <a:t>Step 2</a:t>
            </a:r>
            <a:r>
              <a:rPr lang="en-US" sz="2000" b="1" dirty="0">
                <a:latin typeface="Poppins" panose="00000500000000000000" pitchFamily="2" charset="0"/>
                <a:cs typeface="Poppins" panose="00000500000000000000" pitchFamily="2" charset="0"/>
              </a:rPr>
              <a:t>: Estimate the money you will earn</a:t>
            </a:r>
          </a:p>
        </p:txBody>
      </p:sp>
      <p:graphicFrame>
        <p:nvGraphicFramePr>
          <p:cNvPr id="2" name="Table 1">
            <a:extLst>
              <a:ext uri="{FF2B5EF4-FFF2-40B4-BE49-F238E27FC236}">
                <a16:creationId xmlns:a16="http://schemas.microsoft.com/office/drawing/2014/main" id="{8994F6E7-4AD7-7361-B01C-3B635DB94E46}"/>
              </a:ext>
            </a:extLst>
          </p:cNvPr>
          <p:cNvGraphicFramePr>
            <a:graphicFrameLocks noGrp="1"/>
          </p:cNvGraphicFramePr>
          <p:nvPr>
            <p:extLst>
              <p:ext uri="{D42A27DB-BD31-4B8C-83A1-F6EECF244321}">
                <p14:modId xmlns:p14="http://schemas.microsoft.com/office/powerpoint/2010/main" val="774215317"/>
              </p:ext>
            </p:extLst>
          </p:nvPr>
        </p:nvGraphicFramePr>
        <p:xfrm>
          <a:off x="273265" y="4556412"/>
          <a:ext cx="8597468" cy="1621974"/>
        </p:xfrm>
        <a:graphic>
          <a:graphicData uri="http://schemas.openxmlformats.org/drawingml/2006/table">
            <a:tbl>
              <a:tblPr firstRow="1" bandRow="1">
                <a:tableStyleId>{5C22544A-7EE6-4342-B048-85BDC9FD1C3A}</a:tableStyleId>
              </a:tblPr>
              <a:tblGrid>
                <a:gridCol w="1617132">
                  <a:extLst>
                    <a:ext uri="{9D8B030D-6E8A-4147-A177-3AD203B41FA5}">
                      <a16:colId xmlns:a16="http://schemas.microsoft.com/office/drawing/2014/main" val="1132527520"/>
                    </a:ext>
                  </a:extLst>
                </a:gridCol>
                <a:gridCol w="1798576">
                  <a:extLst>
                    <a:ext uri="{9D8B030D-6E8A-4147-A177-3AD203B41FA5}">
                      <a16:colId xmlns:a16="http://schemas.microsoft.com/office/drawing/2014/main" val="2735503969"/>
                    </a:ext>
                  </a:extLst>
                </a:gridCol>
                <a:gridCol w="1815452">
                  <a:extLst>
                    <a:ext uri="{9D8B030D-6E8A-4147-A177-3AD203B41FA5}">
                      <a16:colId xmlns:a16="http://schemas.microsoft.com/office/drawing/2014/main" val="1174590693"/>
                    </a:ext>
                  </a:extLst>
                </a:gridCol>
                <a:gridCol w="1683154">
                  <a:extLst>
                    <a:ext uri="{9D8B030D-6E8A-4147-A177-3AD203B41FA5}">
                      <a16:colId xmlns:a16="http://schemas.microsoft.com/office/drawing/2014/main" val="1365751172"/>
                    </a:ext>
                  </a:extLst>
                </a:gridCol>
                <a:gridCol w="1683154">
                  <a:extLst>
                    <a:ext uri="{9D8B030D-6E8A-4147-A177-3AD203B41FA5}">
                      <a16:colId xmlns:a16="http://schemas.microsoft.com/office/drawing/2014/main" val="4206034340"/>
                    </a:ext>
                  </a:extLst>
                </a:gridCol>
              </a:tblGrid>
              <a:tr h="7061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Value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Latin American fast casual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(your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Competitor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sng" dirty="0">
                          <a:solidFill>
                            <a:schemeClr val="tx1"/>
                          </a:solidFill>
                          <a:latin typeface="Poppins" panose="00000500000000000000" pitchFamily="2" charset="0"/>
                          <a:cs typeface="Poppins" panose="00000500000000000000" pitchFamily="2" charset="0"/>
                        </a:rPr>
                        <a:t>Fast food Mexican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2: Sit-down African restaurant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0" u="sng" dirty="0">
                          <a:solidFill>
                            <a:schemeClr val="tx1"/>
                          </a:solidFill>
                          <a:latin typeface="Poppins" panose="00000500000000000000" pitchFamily="2" charset="0"/>
                          <a:cs typeface="Poppins" panose="00000500000000000000" pitchFamily="2" charset="0"/>
                        </a:rPr>
                        <a:t>Competitor 3: Cuban fast casual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4024996"/>
                  </a:ext>
                </a:extLst>
              </a:tr>
              <a:tr h="8904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Average meal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Poppins" panose="00000500000000000000" pitchFamily="2" charset="0"/>
                          <a:cs typeface="Poppins" panose="000005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dirty="0">
                          <a:solidFill>
                            <a:schemeClr val="bg1"/>
                          </a:solidFill>
                          <a:latin typeface="Poppins" panose="00000500000000000000" pitchFamily="2" charset="0"/>
                          <a:cs typeface="Poppins" panose="00000500000000000000" pitchFamily="2"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tc>
                  <a:txBody>
                    <a:bodyPr/>
                    <a:lstStyle/>
                    <a:p>
                      <a:pPr algn="ctr"/>
                      <a:r>
                        <a:rPr lang="en-US" sz="1800" b="0" u="none" dirty="0">
                          <a:solidFill>
                            <a:schemeClr val="tx1"/>
                          </a:solidFill>
                          <a:latin typeface="Poppins" panose="00000500000000000000" pitchFamily="2" charset="0"/>
                          <a:cs typeface="Poppins" panose="00000500000000000000" pitchFamily="2"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912740507"/>
                  </a:ext>
                </a:extLst>
              </a:tr>
            </a:tbl>
          </a:graphicData>
        </a:graphic>
      </p:graphicFrame>
    </p:spTree>
    <p:extLst>
      <p:ext uri="{BB962C8B-B14F-4D97-AF65-F5344CB8AC3E}">
        <p14:creationId xmlns:p14="http://schemas.microsoft.com/office/powerpoint/2010/main" val="2172644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2" name="TextBox 21">
            <a:extLst>
              <a:ext uri="{FF2B5EF4-FFF2-40B4-BE49-F238E27FC236}">
                <a16:creationId xmlns:a16="http://schemas.microsoft.com/office/drawing/2014/main" id="{CB607558-EB17-0CC0-A8D2-4A3EE4AA661A}"/>
              </a:ext>
            </a:extLst>
          </p:cNvPr>
          <p:cNvSpPr txBox="1"/>
          <p:nvPr/>
        </p:nvSpPr>
        <p:spPr>
          <a:xfrm>
            <a:off x="414867" y="616338"/>
            <a:ext cx="8331200" cy="400110"/>
          </a:xfrm>
          <a:prstGeom prst="rect">
            <a:avLst/>
          </a:prstGeom>
          <a:noFill/>
        </p:spPr>
        <p:txBody>
          <a:bodyPr wrap="square">
            <a:spAutoFit/>
          </a:bodyPr>
          <a:lstStyle/>
          <a:p>
            <a:pPr algn="ctr"/>
            <a:r>
              <a:rPr lang="en-US" sz="2000" b="1" u="sng" dirty="0">
                <a:latin typeface="Poppins" panose="00000500000000000000" pitchFamily="2" charset="0"/>
                <a:cs typeface="Poppins" panose="00000500000000000000" pitchFamily="2" charset="0"/>
              </a:rPr>
              <a:t>Step 3</a:t>
            </a:r>
            <a:r>
              <a:rPr lang="en-US" sz="2000" b="1" dirty="0">
                <a:latin typeface="Poppins" panose="00000500000000000000" pitchFamily="2" charset="0"/>
                <a:cs typeface="Poppins" panose="00000500000000000000" pitchFamily="2" charset="0"/>
              </a:rPr>
              <a:t>: Calculate how long it will take to pay off your expenses</a:t>
            </a:r>
          </a:p>
        </p:txBody>
      </p:sp>
      <p:sp>
        <p:nvSpPr>
          <p:cNvPr id="3" name="TextBox 2">
            <a:extLst>
              <a:ext uri="{FF2B5EF4-FFF2-40B4-BE49-F238E27FC236}">
                <a16:creationId xmlns:a16="http://schemas.microsoft.com/office/drawing/2014/main" id="{8A0A92E2-8411-D4D0-41B0-81FCEB7A3B98}"/>
              </a:ext>
            </a:extLst>
          </p:cNvPr>
          <p:cNvSpPr txBox="1"/>
          <p:nvPr/>
        </p:nvSpPr>
        <p:spPr>
          <a:xfrm>
            <a:off x="221410" y="1243051"/>
            <a:ext cx="8253724" cy="923330"/>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A. To determine how long it will take to pay off your expenses, you should first calculate your gross margin per unit which is calculated as follows:</a:t>
            </a:r>
          </a:p>
        </p:txBody>
      </p:sp>
      <p:sp>
        <p:nvSpPr>
          <p:cNvPr id="4" name="TextBox 3">
            <a:extLst>
              <a:ext uri="{FF2B5EF4-FFF2-40B4-BE49-F238E27FC236}">
                <a16:creationId xmlns:a16="http://schemas.microsoft.com/office/drawing/2014/main" id="{B6DAE61C-F6CF-7490-E6A6-D3DF1EBF2A1F}"/>
              </a:ext>
            </a:extLst>
          </p:cNvPr>
          <p:cNvSpPr txBox="1"/>
          <p:nvPr/>
        </p:nvSpPr>
        <p:spPr>
          <a:xfrm>
            <a:off x="289144" y="2578435"/>
            <a:ext cx="8253724" cy="369332"/>
          </a:xfrm>
          <a:prstGeom prst="rect">
            <a:avLst/>
          </a:prstGeom>
          <a:noFill/>
        </p:spPr>
        <p:txBody>
          <a:bodyPr wrap="square" rtlCol="0">
            <a:spAutoFit/>
          </a:bodyPr>
          <a:lstStyle/>
          <a:p>
            <a:pPr algn="ctr"/>
            <a:r>
              <a:rPr lang="en-US" i="1" dirty="0">
                <a:latin typeface="Poppins" panose="00000500000000000000" pitchFamily="2" charset="0"/>
                <a:cs typeface="Poppins" panose="00000500000000000000" pitchFamily="2" charset="0"/>
              </a:rPr>
              <a:t>(price per unit) – (COGS per unit) = gross margin per unit </a:t>
            </a:r>
          </a:p>
        </p:txBody>
      </p:sp>
      <p:sp>
        <p:nvSpPr>
          <p:cNvPr id="5" name="TextBox 4">
            <a:extLst>
              <a:ext uri="{FF2B5EF4-FFF2-40B4-BE49-F238E27FC236}">
                <a16:creationId xmlns:a16="http://schemas.microsoft.com/office/drawing/2014/main" id="{CD678150-9920-17C0-E104-49B0106C026B}"/>
              </a:ext>
            </a:extLst>
          </p:cNvPr>
          <p:cNvSpPr txBox="1"/>
          <p:nvPr/>
        </p:nvSpPr>
        <p:spPr>
          <a:xfrm>
            <a:off x="221410" y="3429000"/>
            <a:ext cx="8253724" cy="646331"/>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B. To calculate how long it will take to pay off your expenses, you will divide your fixed costs by your gross margin per unit:</a:t>
            </a:r>
          </a:p>
        </p:txBody>
      </p:sp>
      <p:sp>
        <p:nvSpPr>
          <p:cNvPr id="6" name="TextBox 5">
            <a:extLst>
              <a:ext uri="{FF2B5EF4-FFF2-40B4-BE49-F238E27FC236}">
                <a16:creationId xmlns:a16="http://schemas.microsoft.com/office/drawing/2014/main" id="{B4EDFB15-391E-EA93-5AA8-3794CE1A1F55}"/>
              </a:ext>
            </a:extLst>
          </p:cNvPr>
          <p:cNvSpPr txBox="1"/>
          <p:nvPr/>
        </p:nvSpPr>
        <p:spPr>
          <a:xfrm>
            <a:off x="1310017" y="5034688"/>
            <a:ext cx="2902789" cy="369332"/>
          </a:xfrm>
          <a:prstGeom prst="rect">
            <a:avLst/>
          </a:prstGeom>
          <a:noFill/>
        </p:spPr>
        <p:txBody>
          <a:bodyPr wrap="square" rtlCol="0">
            <a:spAutoFit/>
          </a:bodyPr>
          <a:lstStyle/>
          <a:p>
            <a:pPr algn="ctr"/>
            <a:r>
              <a:rPr lang="en-US" i="1" dirty="0">
                <a:latin typeface="Poppins" panose="00000500000000000000" pitchFamily="2" charset="0"/>
                <a:cs typeface="Poppins" panose="00000500000000000000" pitchFamily="2" charset="0"/>
              </a:rPr>
              <a:t>gross margin per unit </a:t>
            </a:r>
          </a:p>
        </p:txBody>
      </p:sp>
      <p:sp>
        <p:nvSpPr>
          <p:cNvPr id="9" name="TextBox 8">
            <a:extLst>
              <a:ext uri="{FF2B5EF4-FFF2-40B4-BE49-F238E27FC236}">
                <a16:creationId xmlns:a16="http://schemas.microsoft.com/office/drawing/2014/main" id="{E2A671BB-4CC0-E1BB-4C57-326376089D64}"/>
              </a:ext>
            </a:extLst>
          </p:cNvPr>
          <p:cNvSpPr txBox="1"/>
          <p:nvPr/>
        </p:nvSpPr>
        <p:spPr>
          <a:xfrm>
            <a:off x="1310017" y="4509754"/>
            <a:ext cx="2902789" cy="369332"/>
          </a:xfrm>
          <a:prstGeom prst="rect">
            <a:avLst/>
          </a:prstGeom>
          <a:noFill/>
        </p:spPr>
        <p:txBody>
          <a:bodyPr wrap="square" rtlCol="0">
            <a:spAutoFit/>
          </a:bodyPr>
          <a:lstStyle/>
          <a:p>
            <a:pPr algn="ctr"/>
            <a:r>
              <a:rPr lang="en-US" i="1" dirty="0">
                <a:latin typeface="Poppins" panose="00000500000000000000" pitchFamily="2" charset="0"/>
                <a:cs typeface="Poppins" panose="00000500000000000000" pitchFamily="2" charset="0"/>
              </a:rPr>
              <a:t>fixed costs</a:t>
            </a:r>
          </a:p>
        </p:txBody>
      </p:sp>
      <p:sp>
        <p:nvSpPr>
          <p:cNvPr id="11" name="TextBox 10">
            <a:extLst>
              <a:ext uri="{FF2B5EF4-FFF2-40B4-BE49-F238E27FC236}">
                <a16:creationId xmlns:a16="http://schemas.microsoft.com/office/drawing/2014/main" id="{306F3E18-FE9A-268A-DD65-2DCD3E7B0808}"/>
              </a:ext>
            </a:extLst>
          </p:cNvPr>
          <p:cNvSpPr txBox="1"/>
          <p:nvPr/>
        </p:nvSpPr>
        <p:spPr>
          <a:xfrm>
            <a:off x="4416006" y="4698370"/>
            <a:ext cx="3589867" cy="369332"/>
          </a:xfrm>
          <a:prstGeom prst="rect">
            <a:avLst/>
          </a:prstGeom>
          <a:noFill/>
        </p:spPr>
        <p:txBody>
          <a:bodyPr wrap="square" rtlCol="0">
            <a:spAutoFit/>
          </a:bodyPr>
          <a:lstStyle/>
          <a:p>
            <a:pPr algn="ctr"/>
            <a:r>
              <a:rPr lang="en-US" i="1" dirty="0">
                <a:latin typeface="Poppins" panose="00000500000000000000" pitchFamily="2" charset="0"/>
                <a:cs typeface="Poppins" panose="00000500000000000000" pitchFamily="2" charset="0"/>
              </a:rPr>
              <a:t>=     units to pay off expenses</a:t>
            </a:r>
          </a:p>
        </p:txBody>
      </p:sp>
      <p:cxnSp>
        <p:nvCxnSpPr>
          <p:cNvPr id="14" name="Straight Connector 13">
            <a:extLst>
              <a:ext uri="{FF2B5EF4-FFF2-40B4-BE49-F238E27FC236}">
                <a16:creationId xmlns:a16="http://schemas.microsoft.com/office/drawing/2014/main" id="{9D547095-AB23-596F-9C1D-6091ED44D2D4}"/>
              </a:ext>
            </a:extLst>
          </p:cNvPr>
          <p:cNvCxnSpPr/>
          <p:nvPr/>
        </p:nvCxnSpPr>
        <p:spPr>
          <a:xfrm>
            <a:off x="1176868" y="4953001"/>
            <a:ext cx="31411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B5B38837-7AF0-B898-8F75-25BA7E683613}"/>
              </a:ext>
            </a:extLst>
          </p:cNvPr>
          <p:cNvSpPr txBox="1"/>
          <p:nvPr/>
        </p:nvSpPr>
        <p:spPr>
          <a:xfrm>
            <a:off x="289144" y="5684727"/>
            <a:ext cx="8253724" cy="923330"/>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C. To calculate the amount of time it will take for you to pay off your expenses, simply estimate how many units you will sell per month, quarter, or year.</a:t>
            </a:r>
          </a:p>
        </p:txBody>
      </p:sp>
    </p:spTree>
    <p:extLst>
      <p:ext uri="{BB962C8B-B14F-4D97-AF65-F5344CB8AC3E}">
        <p14:creationId xmlns:p14="http://schemas.microsoft.com/office/powerpoint/2010/main" val="36932464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2" name="TextBox 21">
            <a:extLst>
              <a:ext uri="{FF2B5EF4-FFF2-40B4-BE49-F238E27FC236}">
                <a16:creationId xmlns:a16="http://schemas.microsoft.com/office/drawing/2014/main" id="{CB607558-EB17-0CC0-A8D2-4A3EE4AA661A}"/>
              </a:ext>
            </a:extLst>
          </p:cNvPr>
          <p:cNvSpPr txBox="1"/>
          <p:nvPr/>
        </p:nvSpPr>
        <p:spPr>
          <a:xfrm>
            <a:off x="414867" y="616338"/>
            <a:ext cx="8331200" cy="400110"/>
          </a:xfrm>
          <a:prstGeom prst="rect">
            <a:avLst/>
          </a:prstGeom>
          <a:noFill/>
        </p:spPr>
        <p:txBody>
          <a:bodyPr wrap="square">
            <a:spAutoFit/>
          </a:bodyPr>
          <a:lstStyle/>
          <a:p>
            <a:pPr algn="ctr"/>
            <a:r>
              <a:rPr lang="en-US" sz="2000" b="1" u="sng" dirty="0">
                <a:latin typeface="Poppins" panose="00000500000000000000" pitchFamily="2" charset="0"/>
                <a:cs typeface="Poppins" panose="00000500000000000000" pitchFamily="2" charset="0"/>
              </a:rPr>
              <a:t>Step 3</a:t>
            </a:r>
            <a:r>
              <a:rPr lang="en-US" sz="2000" b="1" dirty="0">
                <a:latin typeface="Poppins" panose="00000500000000000000" pitchFamily="2" charset="0"/>
                <a:cs typeface="Poppins" panose="00000500000000000000" pitchFamily="2" charset="0"/>
              </a:rPr>
              <a:t>: Calculate how long it will take to pay off your expenses</a:t>
            </a:r>
          </a:p>
        </p:txBody>
      </p:sp>
      <p:sp>
        <p:nvSpPr>
          <p:cNvPr id="4" name="TextBox 3">
            <a:extLst>
              <a:ext uri="{FF2B5EF4-FFF2-40B4-BE49-F238E27FC236}">
                <a16:creationId xmlns:a16="http://schemas.microsoft.com/office/drawing/2014/main" id="{B6DAE61C-F6CF-7490-E6A6-D3DF1EBF2A1F}"/>
              </a:ext>
            </a:extLst>
          </p:cNvPr>
          <p:cNvSpPr txBox="1"/>
          <p:nvPr/>
        </p:nvSpPr>
        <p:spPr>
          <a:xfrm>
            <a:off x="-247851" y="2264066"/>
            <a:ext cx="8253724" cy="369332"/>
          </a:xfrm>
          <a:prstGeom prst="rect">
            <a:avLst/>
          </a:prstGeom>
          <a:noFill/>
        </p:spPr>
        <p:txBody>
          <a:bodyPr wrap="square" rtlCol="0">
            <a:spAutoFit/>
          </a:bodyPr>
          <a:lstStyle/>
          <a:p>
            <a:pPr algn="ctr"/>
            <a:r>
              <a:rPr lang="en-US" i="1" dirty="0">
                <a:latin typeface="Poppins" panose="00000500000000000000" pitchFamily="2" charset="0"/>
                <a:cs typeface="Poppins" panose="00000500000000000000" pitchFamily="2" charset="0"/>
              </a:rPr>
              <a:t>(price per unit) – (COGS per unit) = gross margin per unit </a:t>
            </a:r>
          </a:p>
        </p:txBody>
      </p:sp>
      <p:sp>
        <p:nvSpPr>
          <p:cNvPr id="6" name="TextBox 5">
            <a:extLst>
              <a:ext uri="{FF2B5EF4-FFF2-40B4-BE49-F238E27FC236}">
                <a16:creationId xmlns:a16="http://schemas.microsoft.com/office/drawing/2014/main" id="{B4EDFB15-391E-EA93-5AA8-3794CE1A1F55}"/>
              </a:ext>
            </a:extLst>
          </p:cNvPr>
          <p:cNvSpPr txBox="1"/>
          <p:nvPr/>
        </p:nvSpPr>
        <p:spPr>
          <a:xfrm>
            <a:off x="1310017" y="4063319"/>
            <a:ext cx="2902789" cy="369332"/>
          </a:xfrm>
          <a:prstGeom prst="rect">
            <a:avLst/>
          </a:prstGeom>
          <a:noFill/>
        </p:spPr>
        <p:txBody>
          <a:bodyPr wrap="square" rtlCol="0">
            <a:spAutoFit/>
          </a:bodyPr>
          <a:lstStyle/>
          <a:p>
            <a:pPr algn="ctr"/>
            <a:r>
              <a:rPr lang="en-US" i="1" dirty="0">
                <a:latin typeface="Poppins" panose="00000500000000000000" pitchFamily="2" charset="0"/>
                <a:cs typeface="Poppins" panose="00000500000000000000" pitchFamily="2" charset="0"/>
              </a:rPr>
              <a:t>gross margin per unit </a:t>
            </a:r>
          </a:p>
        </p:txBody>
      </p:sp>
      <p:sp>
        <p:nvSpPr>
          <p:cNvPr id="9" name="TextBox 8">
            <a:extLst>
              <a:ext uri="{FF2B5EF4-FFF2-40B4-BE49-F238E27FC236}">
                <a16:creationId xmlns:a16="http://schemas.microsoft.com/office/drawing/2014/main" id="{E2A671BB-4CC0-E1BB-4C57-326376089D64}"/>
              </a:ext>
            </a:extLst>
          </p:cNvPr>
          <p:cNvSpPr txBox="1"/>
          <p:nvPr/>
        </p:nvSpPr>
        <p:spPr>
          <a:xfrm>
            <a:off x="1310017" y="3538385"/>
            <a:ext cx="2902789" cy="369332"/>
          </a:xfrm>
          <a:prstGeom prst="rect">
            <a:avLst/>
          </a:prstGeom>
          <a:noFill/>
        </p:spPr>
        <p:txBody>
          <a:bodyPr wrap="square" rtlCol="0">
            <a:spAutoFit/>
          </a:bodyPr>
          <a:lstStyle/>
          <a:p>
            <a:pPr algn="ctr"/>
            <a:r>
              <a:rPr lang="en-US" i="1" dirty="0">
                <a:latin typeface="Poppins" panose="00000500000000000000" pitchFamily="2" charset="0"/>
                <a:cs typeface="Poppins" panose="00000500000000000000" pitchFamily="2" charset="0"/>
              </a:rPr>
              <a:t>fixed costs</a:t>
            </a:r>
          </a:p>
        </p:txBody>
      </p:sp>
      <p:sp>
        <p:nvSpPr>
          <p:cNvPr id="11" name="TextBox 10">
            <a:extLst>
              <a:ext uri="{FF2B5EF4-FFF2-40B4-BE49-F238E27FC236}">
                <a16:creationId xmlns:a16="http://schemas.microsoft.com/office/drawing/2014/main" id="{306F3E18-FE9A-268A-DD65-2DCD3E7B0808}"/>
              </a:ext>
            </a:extLst>
          </p:cNvPr>
          <p:cNvSpPr txBox="1"/>
          <p:nvPr/>
        </p:nvSpPr>
        <p:spPr>
          <a:xfrm>
            <a:off x="4416006" y="3727001"/>
            <a:ext cx="3589867" cy="369332"/>
          </a:xfrm>
          <a:prstGeom prst="rect">
            <a:avLst/>
          </a:prstGeom>
          <a:noFill/>
        </p:spPr>
        <p:txBody>
          <a:bodyPr wrap="square" rtlCol="0">
            <a:spAutoFit/>
          </a:bodyPr>
          <a:lstStyle/>
          <a:p>
            <a:pPr algn="ctr"/>
            <a:r>
              <a:rPr lang="en-US" i="1" dirty="0">
                <a:latin typeface="Poppins" panose="00000500000000000000" pitchFamily="2" charset="0"/>
                <a:cs typeface="Poppins" panose="00000500000000000000" pitchFamily="2" charset="0"/>
              </a:rPr>
              <a:t>=     units to pay off expenses</a:t>
            </a:r>
          </a:p>
        </p:txBody>
      </p:sp>
      <p:cxnSp>
        <p:nvCxnSpPr>
          <p:cNvPr id="14" name="Straight Connector 13">
            <a:extLst>
              <a:ext uri="{FF2B5EF4-FFF2-40B4-BE49-F238E27FC236}">
                <a16:creationId xmlns:a16="http://schemas.microsoft.com/office/drawing/2014/main" id="{9D547095-AB23-596F-9C1D-6091ED44D2D4}"/>
              </a:ext>
            </a:extLst>
          </p:cNvPr>
          <p:cNvCxnSpPr/>
          <p:nvPr/>
        </p:nvCxnSpPr>
        <p:spPr>
          <a:xfrm>
            <a:off x="1176868" y="3981632"/>
            <a:ext cx="31411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2826B98-1CFF-3293-F5CA-233A1F786C1F}"/>
              </a:ext>
            </a:extLst>
          </p:cNvPr>
          <p:cNvSpPr txBox="1"/>
          <p:nvPr/>
        </p:nvSpPr>
        <p:spPr>
          <a:xfrm>
            <a:off x="461084" y="1233882"/>
            <a:ext cx="6441856" cy="646331"/>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Here is an example of the previous equations using the example of the Latin American restaurant</a:t>
            </a:r>
          </a:p>
        </p:txBody>
      </p:sp>
      <p:pic>
        <p:nvPicPr>
          <p:cNvPr id="7" name="Picture 6">
            <a:extLst>
              <a:ext uri="{FF2B5EF4-FFF2-40B4-BE49-F238E27FC236}">
                <a16:creationId xmlns:a16="http://schemas.microsoft.com/office/drawing/2014/main" id="{4E85C600-B3C5-CCAA-EB8D-9A1D918B1778}"/>
              </a:ext>
            </a:extLst>
          </p:cNvPr>
          <p:cNvPicPr>
            <a:picLocks noChangeAspect="1"/>
          </p:cNvPicPr>
          <p:nvPr/>
        </p:nvPicPr>
        <p:blipFill>
          <a:blip r:embed="rId2"/>
          <a:stretch>
            <a:fillRect/>
          </a:stretch>
        </p:blipFill>
        <p:spPr>
          <a:xfrm>
            <a:off x="7611875" y="1168683"/>
            <a:ext cx="1303527" cy="1302878"/>
          </a:xfrm>
          <a:prstGeom prst="rect">
            <a:avLst/>
          </a:prstGeom>
        </p:spPr>
      </p:pic>
      <p:sp>
        <p:nvSpPr>
          <p:cNvPr id="8" name="TextBox 7">
            <a:extLst>
              <a:ext uri="{FF2B5EF4-FFF2-40B4-BE49-F238E27FC236}">
                <a16:creationId xmlns:a16="http://schemas.microsoft.com/office/drawing/2014/main" id="{3EA80896-48FE-72AF-0A31-0B1D640FA80C}"/>
              </a:ext>
            </a:extLst>
          </p:cNvPr>
          <p:cNvSpPr txBox="1"/>
          <p:nvPr/>
        </p:nvSpPr>
        <p:spPr>
          <a:xfrm>
            <a:off x="-247851" y="2682730"/>
            <a:ext cx="8253724" cy="369332"/>
          </a:xfrm>
          <a:prstGeom prst="rect">
            <a:avLst/>
          </a:prstGeom>
          <a:noFill/>
        </p:spPr>
        <p:txBody>
          <a:bodyPr wrap="square" rtlCol="0">
            <a:spAutoFit/>
          </a:bodyPr>
          <a:lstStyle/>
          <a:p>
            <a:pPr algn="ctr"/>
            <a:r>
              <a:rPr lang="en-US" b="1" i="1" dirty="0">
                <a:latin typeface="Poppins" panose="00000500000000000000" pitchFamily="2" charset="0"/>
                <a:cs typeface="Poppins" panose="00000500000000000000" pitchFamily="2" charset="0"/>
              </a:rPr>
              <a:t>($20) – ($10) = $10 </a:t>
            </a:r>
          </a:p>
        </p:txBody>
      </p:sp>
      <p:cxnSp>
        <p:nvCxnSpPr>
          <p:cNvPr id="10" name="Straight Connector 9">
            <a:extLst>
              <a:ext uri="{FF2B5EF4-FFF2-40B4-BE49-F238E27FC236}">
                <a16:creationId xmlns:a16="http://schemas.microsoft.com/office/drawing/2014/main" id="{C20CA542-F923-1F59-3DE9-045D91886C7D}"/>
              </a:ext>
            </a:extLst>
          </p:cNvPr>
          <p:cNvCxnSpPr>
            <a:cxnSpLocks/>
          </p:cNvCxnSpPr>
          <p:nvPr/>
        </p:nvCxnSpPr>
        <p:spPr>
          <a:xfrm>
            <a:off x="2500274" y="5030285"/>
            <a:ext cx="13123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F6A81B9-796D-E35C-7AEB-0C8FDF7C4E5B}"/>
              </a:ext>
            </a:extLst>
          </p:cNvPr>
          <p:cNvSpPr txBox="1"/>
          <p:nvPr/>
        </p:nvSpPr>
        <p:spPr>
          <a:xfrm>
            <a:off x="2249349" y="4558055"/>
            <a:ext cx="1814183" cy="369332"/>
          </a:xfrm>
          <a:prstGeom prst="rect">
            <a:avLst/>
          </a:prstGeom>
          <a:noFill/>
        </p:spPr>
        <p:txBody>
          <a:bodyPr wrap="square" rtlCol="0">
            <a:spAutoFit/>
          </a:bodyPr>
          <a:lstStyle/>
          <a:p>
            <a:pPr algn="ctr"/>
            <a:r>
              <a:rPr lang="en-US" b="1" i="1" dirty="0">
                <a:latin typeface="Poppins" panose="00000500000000000000" pitchFamily="2" charset="0"/>
                <a:cs typeface="Poppins" panose="00000500000000000000" pitchFamily="2" charset="0"/>
              </a:rPr>
              <a:t>$600,000</a:t>
            </a:r>
          </a:p>
        </p:txBody>
      </p:sp>
      <p:sp>
        <p:nvSpPr>
          <p:cNvPr id="17" name="TextBox 16">
            <a:extLst>
              <a:ext uri="{FF2B5EF4-FFF2-40B4-BE49-F238E27FC236}">
                <a16:creationId xmlns:a16="http://schemas.microsoft.com/office/drawing/2014/main" id="{41AE2A2C-2A57-4F58-5ED2-10A33E81AC3A}"/>
              </a:ext>
            </a:extLst>
          </p:cNvPr>
          <p:cNvSpPr txBox="1"/>
          <p:nvPr/>
        </p:nvSpPr>
        <p:spPr>
          <a:xfrm>
            <a:off x="2249348" y="5180870"/>
            <a:ext cx="1814183" cy="369332"/>
          </a:xfrm>
          <a:prstGeom prst="rect">
            <a:avLst/>
          </a:prstGeom>
          <a:noFill/>
        </p:spPr>
        <p:txBody>
          <a:bodyPr wrap="square" rtlCol="0">
            <a:spAutoFit/>
          </a:bodyPr>
          <a:lstStyle/>
          <a:p>
            <a:pPr algn="ctr"/>
            <a:r>
              <a:rPr lang="en-US" b="1" i="1" dirty="0">
                <a:latin typeface="Poppins" panose="00000500000000000000" pitchFamily="2" charset="0"/>
                <a:cs typeface="Poppins" panose="00000500000000000000" pitchFamily="2" charset="0"/>
              </a:rPr>
              <a:t>$10</a:t>
            </a:r>
          </a:p>
        </p:txBody>
      </p:sp>
      <p:sp>
        <p:nvSpPr>
          <p:cNvPr id="18" name="TextBox 17">
            <a:extLst>
              <a:ext uri="{FF2B5EF4-FFF2-40B4-BE49-F238E27FC236}">
                <a16:creationId xmlns:a16="http://schemas.microsoft.com/office/drawing/2014/main" id="{F2B48C55-B9DE-7A79-26C9-6B7F5AE237CF}"/>
              </a:ext>
            </a:extLst>
          </p:cNvPr>
          <p:cNvSpPr txBox="1"/>
          <p:nvPr/>
        </p:nvSpPr>
        <p:spPr>
          <a:xfrm>
            <a:off x="3922673" y="4837287"/>
            <a:ext cx="2980267" cy="369332"/>
          </a:xfrm>
          <a:prstGeom prst="rect">
            <a:avLst/>
          </a:prstGeom>
          <a:noFill/>
        </p:spPr>
        <p:txBody>
          <a:bodyPr wrap="square" rtlCol="0">
            <a:spAutoFit/>
          </a:bodyPr>
          <a:lstStyle/>
          <a:p>
            <a:r>
              <a:rPr lang="en-US" b="1" i="1" dirty="0">
                <a:latin typeface="Poppins" panose="00000500000000000000" pitchFamily="2" charset="0"/>
                <a:cs typeface="Poppins" panose="00000500000000000000" pitchFamily="2" charset="0"/>
              </a:rPr>
              <a:t>= 60,000 units (meals)</a:t>
            </a:r>
          </a:p>
        </p:txBody>
      </p:sp>
      <p:sp>
        <p:nvSpPr>
          <p:cNvPr id="19" name="TextBox 18">
            <a:extLst>
              <a:ext uri="{FF2B5EF4-FFF2-40B4-BE49-F238E27FC236}">
                <a16:creationId xmlns:a16="http://schemas.microsoft.com/office/drawing/2014/main" id="{3B32C076-0BC5-854A-94C6-1A71744784E1}"/>
              </a:ext>
            </a:extLst>
          </p:cNvPr>
          <p:cNvSpPr txBox="1"/>
          <p:nvPr/>
        </p:nvSpPr>
        <p:spPr>
          <a:xfrm>
            <a:off x="738542" y="5727257"/>
            <a:ext cx="7666916" cy="923330"/>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The Latin American restaurant will have to sell 60,000 meals to pay back their expenses – and if they sell 5,000 meals per month, this will happen in one year (12 months)</a:t>
            </a:r>
          </a:p>
        </p:txBody>
      </p:sp>
    </p:spTree>
    <p:extLst>
      <p:ext uri="{BB962C8B-B14F-4D97-AF65-F5344CB8AC3E}">
        <p14:creationId xmlns:p14="http://schemas.microsoft.com/office/powerpoint/2010/main" val="252631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0AAEF-84BA-B1CD-17EB-03F4A6B5B78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F0A0C72-4BF3-F7B5-36FB-1270DDCAB799}"/>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77DF94BD-4A0A-7CE9-5573-0139A8407E77}"/>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model?</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The "5S" framework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Solution to a problem</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Superior to competitors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Sensible to undertake given resources &amp; partners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Sustainable financially</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Sweet to investors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Tree>
    <p:extLst>
      <p:ext uri="{BB962C8B-B14F-4D97-AF65-F5344CB8AC3E}">
        <p14:creationId xmlns:p14="http://schemas.microsoft.com/office/powerpoint/2010/main" val="540332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9838A-0322-28DD-FAB8-58258723C6E0}"/>
              </a:ext>
            </a:extLst>
          </p:cNvPr>
          <p:cNvPicPr>
            <a:picLocks noChangeAspect="1"/>
          </p:cNvPicPr>
          <p:nvPr/>
        </p:nvPicPr>
        <p:blipFill>
          <a:blip r:embed="rId2"/>
          <a:stretch>
            <a:fillRect/>
          </a:stretch>
        </p:blipFill>
        <p:spPr>
          <a:xfrm>
            <a:off x="5818411" y="895352"/>
            <a:ext cx="2752738" cy="1647440"/>
          </a:xfrm>
          <a:prstGeom prst="rect">
            <a:avLst/>
          </a:prstGeom>
        </p:spPr>
      </p:pic>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8" name="Oval 7">
            <a:extLst>
              <a:ext uri="{FF2B5EF4-FFF2-40B4-BE49-F238E27FC236}">
                <a16:creationId xmlns:a16="http://schemas.microsoft.com/office/drawing/2014/main" id="{D817E491-45A9-702A-5CC6-0723C9E2815D}"/>
              </a:ext>
            </a:extLst>
          </p:cNvPr>
          <p:cNvSpPr/>
          <p:nvPr/>
        </p:nvSpPr>
        <p:spPr>
          <a:xfrm>
            <a:off x="5739273" y="855831"/>
            <a:ext cx="2911013" cy="461665"/>
          </a:xfrm>
          <a:prstGeom prst="ellipse">
            <a:avLst/>
          </a:prstGeom>
          <a:noFill/>
          <a:ln w="76200">
            <a:solidFill>
              <a:srgbClr val="C33E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656317-76E8-C17F-F5DA-6BB77973A9EF}"/>
              </a:ext>
            </a:extLst>
          </p:cNvPr>
          <p:cNvSpPr txBox="1"/>
          <p:nvPr/>
        </p:nvSpPr>
        <p:spPr>
          <a:xfrm>
            <a:off x="301514" y="816390"/>
            <a:ext cx="4948106" cy="2264723"/>
          </a:xfrm>
          <a:prstGeom prst="rect">
            <a:avLst/>
          </a:prstGeom>
          <a:noFill/>
        </p:spPr>
        <p:txBody>
          <a:bodyPr wrap="square" rtlCol="0">
            <a:spAutoFit/>
          </a:bodyPr>
          <a:lstStyle/>
          <a:p>
            <a:r>
              <a:rPr lang="en-US" sz="2400" b="1" dirty="0">
                <a:latin typeface="Poppins" panose="00000500000000000000" pitchFamily="2" charset="0"/>
                <a:cs typeface="Poppins" panose="00000500000000000000" pitchFamily="2" charset="0"/>
              </a:rPr>
              <a:t>Sweet to investors</a:t>
            </a:r>
            <a:endParaRPr lang="en-US" sz="2400" dirty="0">
              <a:latin typeface="Poppins" panose="00000500000000000000" pitchFamily="2" charset="0"/>
              <a:cs typeface="Poppins" panose="00000500000000000000" pitchFamily="2" charset="0"/>
            </a:endParaRPr>
          </a:p>
          <a:p>
            <a:pPr>
              <a:lnSpc>
                <a:spcPct val="150000"/>
              </a:lnSpc>
            </a:pPr>
            <a:r>
              <a:rPr lang="en-US" sz="2000" dirty="0">
                <a:latin typeface="Poppins" panose="00000500000000000000" pitchFamily="2" charset="0"/>
                <a:cs typeface="Poppins" panose="00000500000000000000" pitchFamily="2" charset="0"/>
              </a:rPr>
              <a:t>Good business ideas often are, but don’t have to be, attractive to investors who want to help the business to grow by investing money</a:t>
            </a:r>
          </a:p>
        </p:txBody>
      </p:sp>
      <p:sp>
        <p:nvSpPr>
          <p:cNvPr id="4" name="TextBox 3">
            <a:extLst>
              <a:ext uri="{FF2B5EF4-FFF2-40B4-BE49-F238E27FC236}">
                <a16:creationId xmlns:a16="http://schemas.microsoft.com/office/drawing/2014/main" id="{42DED6E9-06AD-C8D5-29EB-8279C73C5D5A}"/>
              </a:ext>
            </a:extLst>
          </p:cNvPr>
          <p:cNvSpPr txBox="1"/>
          <p:nvPr/>
        </p:nvSpPr>
        <p:spPr>
          <a:xfrm>
            <a:off x="1456142" y="3445747"/>
            <a:ext cx="6570695" cy="830997"/>
          </a:xfrm>
          <a:prstGeom prst="rect">
            <a:avLst/>
          </a:prstGeom>
          <a:noFill/>
        </p:spPr>
        <p:txBody>
          <a:bodyPr wrap="square" rtlCol="0">
            <a:spAutoFit/>
          </a:bodyPr>
          <a:lstStyle/>
          <a:p>
            <a:pPr algn="ctr"/>
            <a:r>
              <a:rPr lang="en-US" sz="2400" b="1" i="1" dirty="0">
                <a:latin typeface="Poppins" panose="00000500000000000000" pitchFamily="2" charset="0"/>
                <a:cs typeface="Poppins" panose="00000500000000000000" pitchFamily="2" charset="0"/>
              </a:rPr>
              <a:t>How does an entrepreneur make sure their business idea is sweet to investors?</a:t>
            </a:r>
          </a:p>
        </p:txBody>
      </p:sp>
      <p:sp>
        <p:nvSpPr>
          <p:cNvPr id="5" name="TextBox 4">
            <a:extLst>
              <a:ext uri="{FF2B5EF4-FFF2-40B4-BE49-F238E27FC236}">
                <a16:creationId xmlns:a16="http://schemas.microsoft.com/office/drawing/2014/main" id="{C24F55A2-C597-37AB-9B3A-70262A3FCC64}"/>
              </a:ext>
            </a:extLst>
          </p:cNvPr>
          <p:cNvSpPr txBox="1"/>
          <p:nvPr/>
        </p:nvSpPr>
        <p:spPr>
          <a:xfrm>
            <a:off x="1337034" y="4641378"/>
            <a:ext cx="6469932" cy="1631216"/>
          </a:xfrm>
          <a:prstGeom prst="rect">
            <a:avLst/>
          </a:prstGeom>
          <a:noFill/>
        </p:spPr>
        <p:txBody>
          <a:bodyPr wrap="square">
            <a:spAutoFit/>
          </a:bodyPr>
          <a:lstStyle/>
          <a:p>
            <a:pPr algn="ctr"/>
            <a:r>
              <a:rPr lang="en-US" sz="2000" u="none" dirty="0">
                <a:solidFill>
                  <a:schemeClr val="tx1"/>
                </a:solidFill>
                <a:latin typeface="Poppins" panose="00000500000000000000" pitchFamily="2" charset="0"/>
                <a:cs typeface="Poppins" panose="00000500000000000000" pitchFamily="2" charset="0"/>
              </a:rPr>
              <a:t>Depending on the type of investor (for example, a bank or an angel investor), there are specific factors in each of the four previous parts of the business idea sketch that help to make a business appealing as a potential investment.</a:t>
            </a:r>
          </a:p>
        </p:txBody>
      </p:sp>
    </p:spTree>
    <p:extLst>
      <p:ext uri="{BB962C8B-B14F-4D97-AF65-F5344CB8AC3E}">
        <p14:creationId xmlns:p14="http://schemas.microsoft.com/office/powerpoint/2010/main" val="860314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pic>
        <p:nvPicPr>
          <p:cNvPr id="14" name="Picture 13">
            <a:extLst>
              <a:ext uri="{FF2B5EF4-FFF2-40B4-BE49-F238E27FC236}">
                <a16:creationId xmlns:a16="http://schemas.microsoft.com/office/drawing/2014/main" id="{340D65B0-A472-A0D2-18EE-3DC31FEF2AF7}"/>
              </a:ext>
            </a:extLst>
          </p:cNvPr>
          <p:cNvPicPr>
            <a:picLocks noChangeAspect="1"/>
          </p:cNvPicPr>
          <p:nvPr/>
        </p:nvPicPr>
        <p:blipFill>
          <a:blip r:embed="rId2"/>
          <a:stretch>
            <a:fillRect/>
          </a:stretch>
        </p:blipFill>
        <p:spPr>
          <a:xfrm>
            <a:off x="2562224" y="3007179"/>
            <a:ext cx="4310874" cy="1937045"/>
          </a:xfrm>
          <a:prstGeom prst="rect">
            <a:avLst/>
          </a:prstGeom>
        </p:spPr>
      </p:pic>
      <p:sp>
        <p:nvSpPr>
          <p:cNvPr id="18" name="TextBox 17">
            <a:extLst>
              <a:ext uri="{FF2B5EF4-FFF2-40B4-BE49-F238E27FC236}">
                <a16:creationId xmlns:a16="http://schemas.microsoft.com/office/drawing/2014/main" id="{7841F09D-F99A-0675-8320-5013C932BE60}"/>
              </a:ext>
            </a:extLst>
          </p:cNvPr>
          <p:cNvSpPr txBox="1"/>
          <p:nvPr/>
        </p:nvSpPr>
        <p:spPr>
          <a:xfrm>
            <a:off x="6914642" y="5783944"/>
            <a:ext cx="1724025" cy="646331"/>
          </a:xfrm>
          <a:prstGeom prst="rect">
            <a:avLst/>
          </a:prstGeom>
          <a:noFill/>
        </p:spPr>
        <p:txBody>
          <a:bodyPr wrap="square" rtlCol="0">
            <a:spAutoFit/>
          </a:bodyPr>
          <a:lstStyle/>
          <a:p>
            <a:pPr algn="ctr"/>
            <a:r>
              <a:rPr lang="en-US" dirty="0"/>
              <a:t>Key financial ratios</a:t>
            </a:r>
          </a:p>
        </p:txBody>
      </p:sp>
      <p:sp>
        <p:nvSpPr>
          <p:cNvPr id="20" name="TextBox 19">
            <a:extLst>
              <a:ext uri="{FF2B5EF4-FFF2-40B4-BE49-F238E27FC236}">
                <a16:creationId xmlns:a16="http://schemas.microsoft.com/office/drawing/2014/main" id="{255D923C-FDCA-D241-C67E-1D16360EF1A8}"/>
              </a:ext>
            </a:extLst>
          </p:cNvPr>
          <p:cNvSpPr txBox="1"/>
          <p:nvPr/>
        </p:nvSpPr>
        <p:spPr>
          <a:xfrm>
            <a:off x="7077075" y="2590905"/>
            <a:ext cx="1724025" cy="646331"/>
          </a:xfrm>
          <a:prstGeom prst="rect">
            <a:avLst/>
          </a:prstGeom>
          <a:noFill/>
        </p:spPr>
        <p:txBody>
          <a:bodyPr wrap="square" rtlCol="0">
            <a:spAutoFit/>
          </a:bodyPr>
          <a:lstStyle/>
          <a:p>
            <a:pPr algn="ctr"/>
            <a:r>
              <a:rPr lang="en-US" dirty="0"/>
              <a:t>Nature of industry</a:t>
            </a:r>
          </a:p>
        </p:txBody>
      </p:sp>
      <p:sp>
        <p:nvSpPr>
          <p:cNvPr id="21" name="TextBox 20">
            <a:extLst>
              <a:ext uri="{FF2B5EF4-FFF2-40B4-BE49-F238E27FC236}">
                <a16:creationId xmlns:a16="http://schemas.microsoft.com/office/drawing/2014/main" id="{F74642A3-40A3-920A-66A8-C9E5BFE909EC}"/>
              </a:ext>
            </a:extLst>
          </p:cNvPr>
          <p:cNvSpPr txBox="1"/>
          <p:nvPr/>
        </p:nvSpPr>
        <p:spPr>
          <a:xfrm>
            <a:off x="5023569" y="1823314"/>
            <a:ext cx="1724025" cy="646331"/>
          </a:xfrm>
          <a:prstGeom prst="rect">
            <a:avLst/>
          </a:prstGeom>
          <a:noFill/>
        </p:spPr>
        <p:txBody>
          <a:bodyPr wrap="square" rtlCol="0">
            <a:spAutoFit/>
          </a:bodyPr>
          <a:lstStyle/>
          <a:p>
            <a:pPr algn="ctr"/>
            <a:r>
              <a:rPr lang="en-US" dirty="0"/>
              <a:t>Nature and size of market</a:t>
            </a:r>
          </a:p>
        </p:txBody>
      </p:sp>
      <p:sp>
        <p:nvSpPr>
          <p:cNvPr id="22" name="TextBox 21">
            <a:extLst>
              <a:ext uri="{FF2B5EF4-FFF2-40B4-BE49-F238E27FC236}">
                <a16:creationId xmlns:a16="http://schemas.microsoft.com/office/drawing/2014/main" id="{CF9CE0A6-9A7A-5767-4DDF-B809925C77AB}"/>
              </a:ext>
            </a:extLst>
          </p:cNvPr>
          <p:cNvSpPr txBox="1"/>
          <p:nvPr/>
        </p:nvSpPr>
        <p:spPr>
          <a:xfrm>
            <a:off x="444710" y="2304936"/>
            <a:ext cx="1724025" cy="923330"/>
          </a:xfrm>
          <a:prstGeom prst="rect">
            <a:avLst/>
          </a:prstGeom>
          <a:noFill/>
        </p:spPr>
        <p:txBody>
          <a:bodyPr wrap="square" rtlCol="0">
            <a:spAutoFit/>
          </a:bodyPr>
          <a:lstStyle/>
          <a:p>
            <a:pPr algn="ctr"/>
            <a:r>
              <a:rPr lang="en-US" dirty="0"/>
              <a:t>Experience and track record of team</a:t>
            </a:r>
          </a:p>
        </p:txBody>
      </p:sp>
      <p:sp>
        <p:nvSpPr>
          <p:cNvPr id="23" name="TextBox 22">
            <a:extLst>
              <a:ext uri="{FF2B5EF4-FFF2-40B4-BE49-F238E27FC236}">
                <a16:creationId xmlns:a16="http://schemas.microsoft.com/office/drawing/2014/main" id="{2D2C526C-8C22-C354-AB2B-CC9A85EAAB89}"/>
              </a:ext>
            </a:extLst>
          </p:cNvPr>
          <p:cNvSpPr txBox="1"/>
          <p:nvPr/>
        </p:nvSpPr>
        <p:spPr>
          <a:xfrm>
            <a:off x="228600" y="4349640"/>
            <a:ext cx="1635513" cy="369332"/>
          </a:xfrm>
          <a:prstGeom prst="rect">
            <a:avLst/>
          </a:prstGeom>
          <a:noFill/>
        </p:spPr>
        <p:txBody>
          <a:bodyPr wrap="square" rtlCol="0">
            <a:spAutoFit/>
          </a:bodyPr>
          <a:lstStyle/>
          <a:p>
            <a:pPr algn="ctr"/>
            <a:r>
              <a:rPr lang="en-US" dirty="0"/>
              <a:t>Legal risks</a:t>
            </a:r>
          </a:p>
        </p:txBody>
      </p:sp>
      <p:sp>
        <p:nvSpPr>
          <p:cNvPr id="24" name="TextBox 23">
            <a:extLst>
              <a:ext uri="{FF2B5EF4-FFF2-40B4-BE49-F238E27FC236}">
                <a16:creationId xmlns:a16="http://schemas.microsoft.com/office/drawing/2014/main" id="{072B95CB-F9BB-24A8-2016-2A741ED5696F}"/>
              </a:ext>
            </a:extLst>
          </p:cNvPr>
          <p:cNvSpPr txBox="1"/>
          <p:nvPr/>
        </p:nvSpPr>
        <p:spPr>
          <a:xfrm>
            <a:off x="7266587" y="4211140"/>
            <a:ext cx="1724025" cy="646331"/>
          </a:xfrm>
          <a:prstGeom prst="rect">
            <a:avLst/>
          </a:prstGeom>
          <a:noFill/>
        </p:spPr>
        <p:txBody>
          <a:bodyPr wrap="square" rtlCol="0">
            <a:spAutoFit/>
          </a:bodyPr>
          <a:lstStyle/>
          <a:p>
            <a:pPr algn="ctr"/>
            <a:r>
              <a:rPr lang="en-US" dirty="0"/>
              <a:t>Comparative advantage</a:t>
            </a:r>
          </a:p>
        </p:txBody>
      </p:sp>
      <p:sp>
        <p:nvSpPr>
          <p:cNvPr id="25" name="TextBox 24">
            <a:extLst>
              <a:ext uri="{FF2B5EF4-FFF2-40B4-BE49-F238E27FC236}">
                <a16:creationId xmlns:a16="http://schemas.microsoft.com/office/drawing/2014/main" id="{0C9D6330-472A-0EA4-2915-2EE96CEF93B1}"/>
              </a:ext>
            </a:extLst>
          </p:cNvPr>
          <p:cNvSpPr txBox="1"/>
          <p:nvPr/>
        </p:nvSpPr>
        <p:spPr>
          <a:xfrm>
            <a:off x="2817664" y="1823315"/>
            <a:ext cx="1724025" cy="646331"/>
          </a:xfrm>
          <a:prstGeom prst="rect">
            <a:avLst/>
          </a:prstGeom>
          <a:noFill/>
        </p:spPr>
        <p:txBody>
          <a:bodyPr wrap="square" rtlCol="0">
            <a:spAutoFit/>
          </a:bodyPr>
          <a:lstStyle/>
          <a:p>
            <a:pPr algn="ctr"/>
            <a:r>
              <a:rPr lang="en-US" dirty="0"/>
              <a:t>Revenue drivers</a:t>
            </a:r>
          </a:p>
        </p:txBody>
      </p:sp>
      <p:sp>
        <p:nvSpPr>
          <p:cNvPr id="26" name="TextBox 25">
            <a:extLst>
              <a:ext uri="{FF2B5EF4-FFF2-40B4-BE49-F238E27FC236}">
                <a16:creationId xmlns:a16="http://schemas.microsoft.com/office/drawing/2014/main" id="{2921D831-867A-19AF-D84E-164990348709}"/>
              </a:ext>
            </a:extLst>
          </p:cNvPr>
          <p:cNvSpPr txBox="1"/>
          <p:nvPr/>
        </p:nvSpPr>
        <p:spPr>
          <a:xfrm>
            <a:off x="1306723" y="541519"/>
            <a:ext cx="6469932" cy="923330"/>
          </a:xfrm>
          <a:prstGeom prst="rect">
            <a:avLst/>
          </a:prstGeom>
          <a:noFill/>
        </p:spPr>
        <p:txBody>
          <a:bodyPr wrap="square">
            <a:spAutoFit/>
          </a:bodyPr>
          <a:lstStyle/>
          <a:p>
            <a:pPr algn="ctr"/>
            <a:r>
              <a:rPr lang="en-US" b="1" u="none" dirty="0">
                <a:solidFill>
                  <a:schemeClr val="tx1"/>
                </a:solidFill>
                <a:latin typeface="Poppins" panose="00000500000000000000" pitchFamily="2" charset="0"/>
                <a:cs typeface="Poppins" panose="00000500000000000000" pitchFamily="2" charset="0"/>
              </a:rPr>
              <a:t>Sweet to investors</a:t>
            </a:r>
          </a:p>
          <a:p>
            <a:pPr algn="ctr"/>
            <a:r>
              <a:rPr lang="en-US" dirty="0">
                <a:latin typeface="Poppins" panose="00000500000000000000" pitchFamily="2" charset="0"/>
                <a:cs typeface="Poppins" panose="00000500000000000000" pitchFamily="2" charset="0"/>
              </a:rPr>
              <a:t>There are at least nine factors related to one or more of our “S” framework that matter a lot to investors </a:t>
            </a:r>
            <a:endParaRPr lang="en-US" u="none" dirty="0">
              <a:solidFill>
                <a:schemeClr val="tx1"/>
              </a:solidFill>
              <a:latin typeface="Poppins" panose="00000500000000000000" pitchFamily="2" charset="0"/>
              <a:cs typeface="Poppins" panose="00000500000000000000" pitchFamily="2" charset="0"/>
            </a:endParaRPr>
          </a:p>
        </p:txBody>
      </p:sp>
      <p:cxnSp>
        <p:nvCxnSpPr>
          <p:cNvPr id="27" name="Straight Arrow Connector 26">
            <a:extLst>
              <a:ext uri="{FF2B5EF4-FFF2-40B4-BE49-F238E27FC236}">
                <a16:creationId xmlns:a16="http://schemas.microsoft.com/office/drawing/2014/main" id="{428764C3-4FFC-03FD-CD26-E74CFD8BA6BD}"/>
              </a:ext>
            </a:extLst>
          </p:cNvPr>
          <p:cNvCxnSpPr>
            <a:cxnSpLocks/>
            <a:endCxn id="23" idx="3"/>
          </p:cNvCxnSpPr>
          <p:nvPr/>
        </p:nvCxnSpPr>
        <p:spPr>
          <a:xfrm flipH="1">
            <a:off x="1864113" y="3629735"/>
            <a:ext cx="698111" cy="904571"/>
          </a:xfrm>
          <a:prstGeom prst="straightConnector1">
            <a:avLst/>
          </a:prstGeom>
          <a:ln w="41275">
            <a:solidFill>
              <a:schemeClr val="tx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908033E7-92AC-7FFD-98A3-0EFF796C5FFF}"/>
              </a:ext>
            </a:extLst>
          </p:cNvPr>
          <p:cNvCxnSpPr>
            <a:cxnSpLocks/>
            <a:endCxn id="22" idx="3"/>
          </p:cNvCxnSpPr>
          <p:nvPr/>
        </p:nvCxnSpPr>
        <p:spPr>
          <a:xfrm flipH="1" flipV="1">
            <a:off x="2168735" y="2766601"/>
            <a:ext cx="393489" cy="863134"/>
          </a:xfrm>
          <a:prstGeom prst="straightConnector1">
            <a:avLst/>
          </a:prstGeom>
          <a:ln w="41275">
            <a:solidFill>
              <a:schemeClr val="tx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AE06F20B-F48A-39AF-4371-1175D9CE28CA}"/>
              </a:ext>
            </a:extLst>
          </p:cNvPr>
          <p:cNvCxnSpPr>
            <a:cxnSpLocks/>
            <a:stCxn id="14" idx="0"/>
            <a:endCxn id="25" idx="2"/>
          </p:cNvCxnSpPr>
          <p:nvPr/>
        </p:nvCxnSpPr>
        <p:spPr>
          <a:xfrm flipH="1" flipV="1">
            <a:off x="3679677" y="2469646"/>
            <a:ext cx="1037984" cy="537533"/>
          </a:xfrm>
          <a:prstGeom prst="straightConnector1">
            <a:avLst/>
          </a:prstGeom>
          <a:ln w="41275">
            <a:solidFill>
              <a:schemeClr val="tx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4BA233E4-165E-02D6-FCF4-10343786A5FC}"/>
              </a:ext>
            </a:extLst>
          </p:cNvPr>
          <p:cNvCxnSpPr>
            <a:cxnSpLocks/>
            <a:stCxn id="14" idx="0"/>
            <a:endCxn id="21" idx="2"/>
          </p:cNvCxnSpPr>
          <p:nvPr/>
        </p:nvCxnSpPr>
        <p:spPr>
          <a:xfrm flipV="1">
            <a:off x="4717661" y="2469645"/>
            <a:ext cx="1167921" cy="537534"/>
          </a:xfrm>
          <a:prstGeom prst="straightConnector1">
            <a:avLst/>
          </a:prstGeom>
          <a:ln w="41275">
            <a:solidFill>
              <a:schemeClr val="tx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9BDAF265-41B9-3FDF-7039-B1DFF87D6D17}"/>
              </a:ext>
            </a:extLst>
          </p:cNvPr>
          <p:cNvCxnSpPr>
            <a:cxnSpLocks/>
            <a:endCxn id="14" idx="2"/>
          </p:cNvCxnSpPr>
          <p:nvPr/>
        </p:nvCxnSpPr>
        <p:spPr>
          <a:xfrm flipV="1">
            <a:off x="1571625" y="4944224"/>
            <a:ext cx="3146036" cy="767060"/>
          </a:xfrm>
          <a:prstGeom prst="straightConnector1">
            <a:avLst/>
          </a:prstGeom>
          <a:ln w="41275">
            <a:solidFill>
              <a:schemeClr val="tx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41D59B22-C73C-70BC-E590-D220EBE73D4A}"/>
              </a:ext>
            </a:extLst>
          </p:cNvPr>
          <p:cNvCxnSpPr>
            <a:cxnSpLocks/>
            <a:endCxn id="14" idx="2"/>
          </p:cNvCxnSpPr>
          <p:nvPr/>
        </p:nvCxnSpPr>
        <p:spPr>
          <a:xfrm flipV="1">
            <a:off x="4717661" y="4944224"/>
            <a:ext cx="0" cy="767060"/>
          </a:xfrm>
          <a:prstGeom prst="straightConnector1">
            <a:avLst/>
          </a:prstGeom>
          <a:ln w="41275">
            <a:solidFill>
              <a:schemeClr val="tx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38C11972-3006-67EB-C84C-379BB54CA34A}"/>
              </a:ext>
            </a:extLst>
          </p:cNvPr>
          <p:cNvCxnSpPr>
            <a:cxnSpLocks/>
            <a:stCxn id="18" idx="0"/>
            <a:endCxn id="14" idx="2"/>
          </p:cNvCxnSpPr>
          <p:nvPr/>
        </p:nvCxnSpPr>
        <p:spPr>
          <a:xfrm flipH="1" flipV="1">
            <a:off x="4717661" y="4944224"/>
            <a:ext cx="3058994" cy="839720"/>
          </a:xfrm>
          <a:prstGeom prst="straightConnector1">
            <a:avLst/>
          </a:prstGeom>
          <a:ln w="41275">
            <a:solidFill>
              <a:schemeClr val="tx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A680B590-42A9-764E-CE3A-25FC8F49C206}"/>
              </a:ext>
            </a:extLst>
          </p:cNvPr>
          <p:cNvSpPr txBox="1"/>
          <p:nvPr/>
        </p:nvSpPr>
        <p:spPr>
          <a:xfrm>
            <a:off x="248157" y="5752633"/>
            <a:ext cx="2266950" cy="923330"/>
          </a:xfrm>
          <a:prstGeom prst="rect">
            <a:avLst/>
          </a:prstGeom>
          <a:noFill/>
        </p:spPr>
        <p:txBody>
          <a:bodyPr wrap="square" rtlCol="0">
            <a:spAutoFit/>
          </a:bodyPr>
          <a:lstStyle/>
          <a:p>
            <a:pPr algn="ctr"/>
            <a:r>
              <a:rPr lang="en-US" dirty="0"/>
              <a:t>Creditworthiness of owner/business and collateral</a:t>
            </a:r>
          </a:p>
        </p:txBody>
      </p:sp>
      <p:sp>
        <p:nvSpPr>
          <p:cNvPr id="50" name="TextBox 49">
            <a:extLst>
              <a:ext uri="{FF2B5EF4-FFF2-40B4-BE49-F238E27FC236}">
                <a16:creationId xmlns:a16="http://schemas.microsoft.com/office/drawing/2014/main" id="{899020BF-3A21-ECF2-5727-2BEDCDA45CEA}"/>
              </a:ext>
            </a:extLst>
          </p:cNvPr>
          <p:cNvSpPr txBox="1"/>
          <p:nvPr/>
        </p:nvSpPr>
        <p:spPr>
          <a:xfrm>
            <a:off x="3549202" y="5836667"/>
            <a:ext cx="2266950" cy="369332"/>
          </a:xfrm>
          <a:prstGeom prst="rect">
            <a:avLst/>
          </a:prstGeom>
          <a:noFill/>
        </p:spPr>
        <p:txBody>
          <a:bodyPr wrap="square" rtlCol="0">
            <a:spAutoFit/>
          </a:bodyPr>
          <a:lstStyle/>
          <a:p>
            <a:pPr algn="ctr"/>
            <a:r>
              <a:rPr lang="en-US" dirty="0"/>
              <a:t>Cash flow</a:t>
            </a:r>
          </a:p>
        </p:txBody>
      </p:sp>
      <p:cxnSp>
        <p:nvCxnSpPr>
          <p:cNvPr id="51" name="Straight Arrow Connector 50">
            <a:extLst>
              <a:ext uri="{FF2B5EF4-FFF2-40B4-BE49-F238E27FC236}">
                <a16:creationId xmlns:a16="http://schemas.microsoft.com/office/drawing/2014/main" id="{0CDF159C-30D2-CA37-F9CF-1C2C85FF57A7}"/>
              </a:ext>
            </a:extLst>
          </p:cNvPr>
          <p:cNvCxnSpPr>
            <a:cxnSpLocks/>
            <a:stCxn id="24" idx="1"/>
          </p:cNvCxnSpPr>
          <p:nvPr/>
        </p:nvCxnSpPr>
        <p:spPr>
          <a:xfrm flipH="1" flipV="1">
            <a:off x="6914642" y="3653510"/>
            <a:ext cx="351945" cy="880796"/>
          </a:xfrm>
          <a:prstGeom prst="straightConnector1">
            <a:avLst/>
          </a:prstGeom>
          <a:ln w="41275">
            <a:solidFill>
              <a:schemeClr val="tx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7ECD05A-BF87-CC36-F103-1D7890381BC2}"/>
              </a:ext>
            </a:extLst>
          </p:cNvPr>
          <p:cNvCxnSpPr>
            <a:cxnSpLocks/>
          </p:cNvCxnSpPr>
          <p:nvPr/>
        </p:nvCxnSpPr>
        <p:spPr>
          <a:xfrm flipH="1">
            <a:off x="6893870" y="3007179"/>
            <a:ext cx="497530" cy="613586"/>
          </a:xfrm>
          <a:prstGeom prst="straightConnector1">
            <a:avLst/>
          </a:prstGeom>
          <a:ln w="41275">
            <a:solidFill>
              <a:schemeClr val="tx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2771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 is a business model?</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The "5S" framework</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Solution to a problem</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Superior to competitors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Sensible to undertake given resources &amp; partners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Sustainable financially</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Sweet to investors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What’s next</a:t>
            </a:r>
          </a:p>
        </p:txBody>
      </p:sp>
    </p:spTree>
    <p:extLst>
      <p:ext uri="{BB962C8B-B14F-4D97-AF65-F5344CB8AC3E}">
        <p14:creationId xmlns:p14="http://schemas.microsoft.com/office/powerpoint/2010/main" val="2632210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6" name="TextBox 25">
            <a:extLst>
              <a:ext uri="{FF2B5EF4-FFF2-40B4-BE49-F238E27FC236}">
                <a16:creationId xmlns:a16="http://schemas.microsoft.com/office/drawing/2014/main" id="{2921D831-867A-19AF-D84E-164990348709}"/>
              </a:ext>
            </a:extLst>
          </p:cNvPr>
          <p:cNvSpPr txBox="1"/>
          <p:nvPr/>
        </p:nvSpPr>
        <p:spPr>
          <a:xfrm>
            <a:off x="95577" y="628899"/>
            <a:ext cx="7727549" cy="1077218"/>
          </a:xfrm>
          <a:prstGeom prst="rect">
            <a:avLst/>
          </a:prstGeom>
          <a:noFill/>
        </p:spPr>
        <p:txBody>
          <a:bodyPr wrap="square">
            <a:spAutoFit/>
          </a:bodyPr>
          <a:lstStyle/>
          <a:p>
            <a:r>
              <a:rPr lang="en-US" sz="1600" b="1" u="none" dirty="0">
                <a:solidFill>
                  <a:schemeClr val="tx1"/>
                </a:solidFill>
                <a:latin typeface="Poppins" panose="00000500000000000000" pitchFamily="2" charset="0"/>
                <a:cs typeface="Poppins" panose="00000500000000000000" pitchFamily="2" charset="0"/>
              </a:rPr>
              <a:t>Sweet to investors</a:t>
            </a:r>
          </a:p>
          <a:p>
            <a:r>
              <a:rPr lang="en-US" sz="1600" dirty="0">
                <a:latin typeface="Poppins" panose="00000500000000000000" pitchFamily="2" charset="0"/>
                <a:cs typeface="Poppins" panose="00000500000000000000" pitchFamily="2" charset="0"/>
              </a:rPr>
              <a:t>Here we briefly define and provide examples of each of the factors that make businesses attractive to investors and discuss where they are considered in greater depth in the REACH-Hub </a:t>
            </a:r>
            <a:endParaRPr lang="en-US" sz="1600" u="none" dirty="0">
              <a:solidFill>
                <a:schemeClr val="tx1"/>
              </a:solidFill>
              <a:latin typeface="Poppins" panose="00000500000000000000" pitchFamily="2" charset="0"/>
              <a:cs typeface="Poppins" panose="00000500000000000000" pitchFamily="2" charset="0"/>
            </a:endParaRPr>
          </a:p>
        </p:txBody>
      </p:sp>
      <p:graphicFrame>
        <p:nvGraphicFramePr>
          <p:cNvPr id="2" name="Table 1">
            <a:extLst>
              <a:ext uri="{FF2B5EF4-FFF2-40B4-BE49-F238E27FC236}">
                <a16:creationId xmlns:a16="http://schemas.microsoft.com/office/drawing/2014/main" id="{D3E1A37A-167E-5DA8-A67B-CE96954E8494}"/>
              </a:ext>
            </a:extLst>
          </p:cNvPr>
          <p:cNvGraphicFramePr>
            <a:graphicFrameLocks noGrp="1"/>
          </p:cNvGraphicFramePr>
          <p:nvPr>
            <p:extLst>
              <p:ext uri="{D42A27DB-BD31-4B8C-83A1-F6EECF244321}">
                <p14:modId xmlns:p14="http://schemas.microsoft.com/office/powerpoint/2010/main" val="845930137"/>
              </p:ext>
            </p:extLst>
          </p:nvPr>
        </p:nvGraphicFramePr>
        <p:xfrm>
          <a:off x="297180" y="1706117"/>
          <a:ext cx="8549640" cy="4830852"/>
        </p:xfrm>
        <a:graphic>
          <a:graphicData uri="http://schemas.openxmlformats.org/drawingml/2006/table">
            <a:tbl>
              <a:tblPr firstRow="1" bandRow="1">
                <a:tableStyleId>{5C22544A-7EE6-4342-B048-85BDC9FD1C3A}</a:tableStyleId>
              </a:tblPr>
              <a:tblGrid>
                <a:gridCol w="2382012">
                  <a:extLst>
                    <a:ext uri="{9D8B030D-6E8A-4147-A177-3AD203B41FA5}">
                      <a16:colId xmlns:a16="http://schemas.microsoft.com/office/drawing/2014/main" val="469761482"/>
                    </a:ext>
                  </a:extLst>
                </a:gridCol>
                <a:gridCol w="4370832">
                  <a:extLst>
                    <a:ext uri="{9D8B030D-6E8A-4147-A177-3AD203B41FA5}">
                      <a16:colId xmlns:a16="http://schemas.microsoft.com/office/drawing/2014/main" val="3148605811"/>
                    </a:ext>
                  </a:extLst>
                </a:gridCol>
                <a:gridCol w="1796796">
                  <a:extLst>
                    <a:ext uri="{9D8B030D-6E8A-4147-A177-3AD203B41FA5}">
                      <a16:colId xmlns:a16="http://schemas.microsoft.com/office/drawing/2014/main" val="2820554015"/>
                    </a:ext>
                  </a:extLst>
                </a:gridCol>
              </a:tblGrid>
              <a:tr h="3502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u="none" dirty="0">
                          <a:solidFill>
                            <a:schemeClr val="tx1"/>
                          </a:solidFill>
                          <a:latin typeface="Poppins" panose="00000500000000000000" pitchFamily="2" charset="0"/>
                          <a:cs typeface="Poppins" panose="00000500000000000000" pitchFamily="2" charset="0"/>
                        </a:rPr>
                        <a:t>Factor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u="none" dirty="0">
                          <a:solidFill>
                            <a:schemeClr val="tx1"/>
                          </a:solidFill>
                          <a:latin typeface="Poppins" panose="00000500000000000000" pitchFamily="2" charset="0"/>
                          <a:cs typeface="Poppins" panose="00000500000000000000" pitchFamily="2" charset="0"/>
                        </a:rPr>
                        <a:t>Definition / key considerations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1" u="none" dirty="0">
                          <a:solidFill>
                            <a:schemeClr val="tx1"/>
                          </a:solidFill>
                          <a:latin typeface="Poppins" panose="00000500000000000000" pitchFamily="2" charset="0"/>
                          <a:cs typeface="Poppins" panose="00000500000000000000" pitchFamily="2" charset="0"/>
                        </a:rPr>
                        <a:t>Where considered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3300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dirty="0">
                          <a:solidFill>
                            <a:schemeClr val="tx1"/>
                          </a:solidFill>
                          <a:latin typeface="Poppins" panose="00000500000000000000" pitchFamily="2" charset="0"/>
                          <a:cs typeface="Poppins" panose="00000500000000000000" pitchFamily="2" charset="0"/>
                        </a:rPr>
                        <a:t>Revenue drivers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Ways to increase revenue – for example via recurring customers and different types of revenue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u="sng" dirty="0">
                          <a:solidFill>
                            <a:schemeClr val="tx1"/>
                          </a:solidFill>
                          <a:latin typeface="Poppins" panose="00000500000000000000" pitchFamily="2" charset="0"/>
                          <a:cs typeface="Poppins" panose="00000500000000000000" pitchFamily="2" charset="0"/>
                        </a:rPr>
                        <a:t>Business Pitch module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4209483"/>
                  </a:ext>
                </a:extLst>
              </a:tr>
              <a:tr h="3568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dirty="0">
                          <a:solidFill>
                            <a:schemeClr val="tx1"/>
                          </a:solidFill>
                          <a:latin typeface="Poppins" panose="00000500000000000000" pitchFamily="2" charset="0"/>
                          <a:cs typeface="Poppins" panose="00000500000000000000" pitchFamily="2" charset="0"/>
                        </a:rPr>
                        <a:t>Nature and size of market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Whether there is a large and growing set of potential customers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u="sng" dirty="0">
                          <a:solidFill>
                            <a:schemeClr val="tx1"/>
                          </a:solidFill>
                          <a:latin typeface="Poppins" panose="00000500000000000000" pitchFamily="2" charset="0"/>
                          <a:cs typeface="Poppins" panose="00000500000000000000" pitchFamily="2" charset="0"/>
                        </a:rPr>
                        <a:t>Business plan module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643454"/>
                  </a:ext>
                </a:extLst>
              </a:tr>
              <a:tr h="3300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dirty="0">
                          <a:solidFill>
                            <a:schemeClr val="tx1"/>
                          </a:solidFill>
                          <a:latin typeface="Poppins" panose="00000500000000000000" pitchFamily="2" charset="0"/>
                          <a:cs typeface="Poppins" panose="00000500000000000000" pitchFamily="2" charset="0"/>
                        </a:rPr>
                        <a:t>Nature of industry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Are there rapid changes to your industry and is it growing?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u="sng" dirty="0">
                          <a:solidFill>
                            <a:schemeClr val="tx1"/>
                          </a:solidFill>
                          <a:latin typeface="Poppins" panose="00000500000000000000" pitchFamily="2" charset="0"/>
                          <a:cs typeface="Poppins" panose="00000500000000000000" pitchFamily="2" charset="0"/>
                        </a:rPr>
                        <a:t>Business plan module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5724123"/>
                  </a:ext>
                </a:extLst>
              </a:tr>
              <a:tr h="3300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dirty="0">
                          <a:solidFill>
                            <a:schemeClr val="tx1"/>
                          </a:solidFill>
                          <a:latin typeface="Poppins" panose="00000500000000000000" pitchFamily="2" charset="0"/>
                          <a:cs typeface="Poppins" panose="00000500000000000000" pitchFamily="2" charset="0"/>
                        </a:rPr>
                        <a:t>Comparative advantage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Does your business have a way of being better than competitors  in the long-term?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u="sng" dirty="0">
                          <a:solidFill>
                            <a:schemeClr val="tx1"/>
                          </a:solidFill>
                          <a:latin typeface="Poppins" panose="00000500000000000000" pitchFamily="2" charset="0"/>
                          <a:cs typeface="Poppins" panose="00000500000000000000" pitchFamily="2" charset="0"/>
                        </a:rPr>
                        <a:t>Business Pitch </a:t>
                      </a:r>
                    </a:p>
                    <a:p>
                      <a:pPr algn="ctr"/>
                      <a:r>
                        <a:rPr lang="en-US" sz="1200" b="0" u="sng" dirty="0">
                          <a:solidFill>
                            <a:schemeClr val="tx1"/>
                          </a:solidFill>
                          <a:latin typeface="Poppins" panose="00000500000000000000" pitchFamily="2" charset="0"/>
                          <a:cs typeface="Poppins" panose="00000500000000000000" pitchFamily="2" charset="0"/>
                        </a:rPr>
                        <a:t>module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3652876"/>
                  </a:ext>
                </a:extLst>
              </a:tr>
              <a:tr h="3300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dirty="0">
                          <a:solidFill>
                            <a:schemeClr val="tx1"/>
                          </a:solidFill>
                          <a:latin typeface="Poppins" panose="00000500000000000000" pitchFamily="2" charset="0"/>
                          <a:cs typeface="Poppins" panose="00000500000000000000" pitchFamily="2" charset="0"/>
                        </a:rPr>
                        <a:t>Key financial ratios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Are you performing financially according to key metrics like debt-to-equity ratios?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u="sng" dirty="0">
                          <a:solidFill>
                            <a:schemeClr val="tx1"/>
                          </a:solidFill>
                          <a:latin typeface="Poppins" panose="00000500000000000000" pitchFamily="2" charset="0"/>
                          <a:cs typeface="Poppins" panose="00000500000000000000" pitchFamily="2" charset="0"/>
                        </a:rPr>
                        <a:t>Financial Management module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6414789"/>
                  </a:ext>
                </a:extLst>
              </a:tr>
              <a:tr h="3300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dirty="0">
                          <a:solidFill>
                            <a:schemeClr val="tx1"/>
                          </a:solidFill>
                          <a:latin typeface="Poppins" panose="00000500000000000000" pitchFamily="2" charset="0"/>
                          <a:cs typeface="Poppins" panose="00000500000000000000" pitchFamily="2" charset="0"/>
                        </a:rPr>
                        <a:t>Cash flow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Does your business have enough cash to pay for expenses and loan payments?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u="sng" dirty="0">
                          <a:solidFill>
                            <a:schemeClr val="tx1"/>
                          </a:solidFill>
                          <a:latin typeface="Poppins" panose="00000500000000000000" pitchFamily="2" charset="0"/>
                          <a:cs typeface="Poppins" panose="00000500000000000000" pitchFamily="2" charset="0"/>
                        </a:rPr>
                        <a:t>Financial Management module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3931279"/>
                  </a:ext>
                </a:extLst>
              </a:tr>
              <a:tr h="3568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dirty="0">
                          <a:solidFill>
                            <a:schemeClr val="tx1"/>
                          </a:solidFill>
                          <a:latin typeface="Poppins" panose="00000500000000000000" pitchFamily="2" charset="0"/>
                          <a:cs typeface="Poppins" panose="00000500000000000000" pitchFamily="2" charset="0"/>
                        </a:rPr>
                        <a:t>Creditworthiness &amp; collateral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What is the business owner and business’ credit score and is there collateral for a loan?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u="sng" dirty="0">
                          <a:solidFill>
                            <a:schemeClr val="tx1"/>
                          </a:solidFill>
                          <a:latin typeface="Poppins" panose="00000500000000000000" pitchFamily="2" charset="0"/>
                          <a:cs typeface="Poppins" panose="00000500000000000000" pitchFamily="2" charset="0"/>
                        </a:rPr>
                        <a:t>Debt-based Financing module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7510307"/>
                  </a:ext>
                </a:extLst>
              </a:tr>
              <a:tr h="3300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dirty="0">
                          <a:solidFill>
                            <a:schemeClr val="tx1"/>
                          </a:solidFill>
                          <a:latin typeface="Poppins" panose="00000500000000000000" pitchFamily="2" charset="0"/>
                          <a:cs typeface="Poppins" panose="00000500000000000000" pitchFamily="2" charset="0"/>
                        </a:rPr>
                        <a:t>Legal risks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Are ideas and inventions protected and are there legal/insurance risks that are unaccounted for?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u="sng" dirty="0">
                          <a:solidFill>
                            <a:schemeClr val="tx1"/>
                          </a:solidFill>
                          <a:latin typeface="Poppins" panose="00000500000000000000" pitchFamily="2" charset="0"/>
                          <a:cs typeface="Poppins" panose="00000500000000000000" pitchFamily="2" charset="0"/>
                        </a:rPr>
                        <a:t>Business plan module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5762884"/>
                  </a:ext>
                </a:extLst>
              </a:tr>
              <a:tr h="3568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dirty="0">
                          <a:solidFill>
                            <a:schemeClr val="tx1"/>
                          </a:solidFill>
                          <a:latin typeface="Poppins" panose="00000500000000000000" pitchFamily="2" charset="0"/>
                          <a:cs typeface="Poppins" panose="00000500000000000000" pitchFamily="2" charset="0"/>
                        </a:rPr>
                        <a:t>Experience and track-record of team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Is the ownership/leadership team experienced in the right way to continue growing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u="sng" dirty="0">
                          <a:solidFill>
                            <a:schemeClr val="tx1"/>
                          </a:solidFill>
                          <a:latin typeface="Poppins" panose="00000500000000000000" pitchFamily="2" charset="0"/>
                          <a:cs typeface="Poppins" panose="00000500000000000000" pitchFamily="2" charset="0"/>
                        </a:rPr>
                        <a:t>Business plan module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653568"/>
                  </a:ext>
                </a:extLst>
              </a:tr>
            </a:tbl>
          </a:graphicData>
        </a:graphic>
      </p:graphicFrame>
    </p:spTree>
    <p:extLst>
      <p:ext uri="{BB962C8B-B14F-4D97-AF65-F5344CB8AC3E}">
        <p14:creationId xmlns:p14="http://schemas.microsoft.com/office/powerpoint/2010/main" val="721542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5" name="TextBox 4">
            <a:extLst>
              <a:ext uri="{FF2B5EF4-FFF2-40B4-BE49-F238E27FC236}">
                <a16:creationId xmlns:a16="http://schemas.microsoft.com/office/drawing/2014/main" id="{BF1C7338-2502-84E2-A875-94C5B869AA4F}"/>
              </a:ext>
            </a:extLst>
          </p:cNvPr>
          <p:cNvSpPr txBox="1"/>
          <p:nvPr/>
        </p:nvSpPr>
        <p:spPr>
          <a:xfrm>
            <a:off x="91441" y="785987"/>
            <a:ext cx="9052559" cy="1299587"/>
          </a:xfrm>
          <a:prstGeom prst="rect">
            <a:avLst/>
          </a:prstGeom>
          <a:noFill/>
        </p:spPr>
        <p:txBody>
          <a:bodyPr wrap="square" rtlCol="0">
            <a:spAutoFit/>
          </a:bodyPr>
          <a:lstStyle/>
          <a:p>
            <a:pPr algn="ctr">
              <a:lnSpc>
                <a:spcPct val="150000"/>
              </a:lnSpc>
            </a:pPr>
            <a:r>
              <a:rPr lang="en-US" b="1" dirty="0">
                <a:latin typeface="Poppins" panose="00000500000000000000" pitchFamily="2" charset="0"/>
                <a:cs typeface="Poppins" panose="00000500000000000000" pitchFamily="2" charset="0"/>
              </a:rPr>
              <a:t>Business idea sketch</a:t>
            </a:r>
          </a:p>
          <a:p>
            <a:pPr algn="ctr">
              <a:lnSpc>
                <a:spcPct val="150000"/>
              </a:lnSpc>
            </a:pPr>
            <a:r>
              <a:rPr lang="en-US" dirty="0">
                <a:latin typeface="Poppins" panose="00000500000000000000" pitchFamily="2" charset="0"/>
                <a:cs typeface="Poppins" panose="00000500000000000000" pitchFamily="2" charset="0"/>
              </a:rPr>
              <a:t>While just initial and imperfect, the business idea sketch helps entrepreneurs to think about all major parts of a business model.</a:t>
            </a:r>
          </a:p>
        </p:txBody>
      </p:sp>
      <p:graphicFrame>
        <p:nvGraphicFramePr>
          <p:cNvPr id="3" name="Table 2">
            <a:extLst>
              <a:ext uri="{FF2B5EF4-FFF2-40B4-BE49-F238E27FC236}">
                <a16:creationId xmlns:a16="http://schemas.microsoft.com/office/drawing/2014/main" id="{87A7758E-62ED-B84E-5907-A5722A454FEA}"/>
              </a:ext>
            </a:extLst>
          </p:cNvPr>
          <p:cNvGraphicFramePr>
            <a:graphicFrameLocks noGrp="1"/>
          </p:cNvGraphicFramePr>
          <p:nvPr>
            <p:extLst>
              <p:ext uri="{D42A27DB-BD31-4B8C-83A1-F6EECF244321}">
                <p14:modId xmlns:p14="http://schemas.microsoft.com/office/powerpoint/2010/main" val="3331927489"/>
              </p:ext>
            </p:extLst>
          </p:nvPr>
        </p:nvGraphicFramePr>
        <p:xfrm>
          <a:off x="1805821" y="2589884"/>
          <a:ext cx="5532357" cy="3310128"/>
        </p:xfrm>
        <a:graphic>
          <a:graphicData uri="http://schemas.openxmlformats.org/drawingml/2006/table">
            <a:tbl>
              <a:tblPr firstRow="1" bandRow="1">
                <a:tableStyleId>{5C22544A-7EE6-4342-B048-85BDC9FD1C3A}</a:tableStyleId>
              </a:tblPr>
              <a:tblGrid>
                <a:gridCol w="1844119">
                  <a:extLst>
                    <a:ext uri="{9D8B030D-6E8A-4147-A177-3AD203B41FA5}">
                      <a16:colId xmlns:a16="http://schemas.microsoft.com/office/drawing/2014/main" val="3141476817"/>
                    </a:ext>
                  </a:extLst>
                </a:gridCol>
                <a:gridCol w="1844119">
                  <a:extLst>
                    <a:ext uri="{9D8B030D-6E8A-4147-A177-3AD203B41FA5}">
                      <a16:colId xmlns:a16="http://schemas.microsoft.com/office/drawing/2014/main" val="3184610869"/>
                    </a:ext>
                  </a:extLst>
                </a:gridCol>
                <a:gridCol w="1844119">
                  <a:extLst>
                    <a:ext uri="{9D8B030D-6E8A-4147-A177-3AD203B41FA5}">
                      <a16:colId xmlns:a16="http://schemas.microsoft.com/office/drawing/2014/main" val="56082254"/>
                    </a:ext>
                  </a:extLst>
                </a:gridCol>
              </a:tblGrid>
              <a:tr h="827532">
                <a:tc gridSpan="3">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7AF2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37872020"/>
                  </a:ext>
                </a:extLst>
              </a:tr>
              <a:tr h="1655064">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33973">
                        <a:alpha val="78000"/>
                      </a:srgbClr>
                    </a:solidFill>
                  </a:tcPr>
                </a:tc>
                <a:tc>
                  <a:txBody>
                    <a:bodyPr/>
                    <a:lstStyle/>
                    <a:p>
                      <a:pPr algn="ct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7ACBC"/>
                    </a:solidFill>
                  </a:tcPr>
                </a:tc>
                <a:tc>
                  <a:txBody>
                    <a:bodyPr/>
                    <a:lstStyle/>
                    <a:p>
                      <a:pPr algn="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58E8E"/>
                    </a:solidFill>
                  </a:tcPr>
                </a:tc>
                <a:extLst>
                  <a:ext uri="{0D108BD9-81ED-4DB2-BD59-A6C34878D82A}">
                    <a16:rowId xmlns:a16="http://schemas.microsoft.com/office/drawing/2014/main" val="692543110"/>
                  </a:ext>
                </a:extLst>
              </a:tr>
              <a:tr h="827532">
                <a:tc gridSpan="3">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1CA2F"/>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02110540"/>
                  </a:ext>
                </a:extLst>
              </a:tr>
            </a:tbl>
          </a:graphicData>
        </a:graphic>
      </p:graphicFrame>
      <p:sp>
        <p:nvSpPr>
          <p:cNvPr id="4" name="TextBox 3">
            <a:extLst>
              <a:ext uri="{FF2B5EF4-FFF2-40B4-BE49-F238E27FC236}">
                <a16:creationId xmlns:a16="http://schemas.microsoft.com/office/drawing/2014/main" id="{E633B52E-6F09-8119-02E9-BB7BEAEDCC1B}"/>
              </a:ext>
            </a:extLst>
          </p:cNvPr>
          <p:cNvSpPr txBox="1"/>
          <p:nvPr/>
        </p:nvSpPr>
        <p:spPr>
          <a:xfrm>
            <a:off x="3392424" y="2750118"/>
            <a:ext cx="2496312" cy="400110"/>
          </a:xfrm>
          <a:prstGeom prst="rect">
            <a:avLst/>
          </a:prstGeom>
          <a:noFill/>
        </p:spPr>
        <p:txBody>
          <a:bodyPr wrap="square" rtlCol="0">
            <a:spAutoFit/>
          </a:bodyPr>
          <a:lstStyle/>
          <a:p>
            <a:pPr algn="ctr"/>
            <a:r>
              <a:rPr lang="en-US" sz="2000" b="1" dirty="0"/>
              <a:t>Sweet to investors</a:t>
            </a:r>
          </a:p>
        </p:txBody>
      </p:sp>
      <p:sp>
        <p:nvSpPr>
          <p:cNvPr id="6" name="TextBox 5">
            <a:extLst>
              <a:ext uri="{FF2B5EF4-FFF2-40B4-BE49-F238E27FC236}">
                <a16:creationId xmlns:a16="http://schemas.microsoft.com/office/drawing/2014/main" id="{664ED5EB-9A8D-A33B-4CBA-6BB044B1DA01}"/>
              </a:ext>
            </a:extLst>
          </p:cNvPr>
          <p:cNvSpPr txBox="1"/>
          <p:nvPr/>
        </p:nvSpPr>
        <p:spPr>
          <a:xfrm>
            <a:off x="3730751" y="3891005"/>
            <a:ext cx="1682496" cy="707886"/>
          </a:xfrm>
          <a:prstGeom prst="rect">
            <a:avLst/>
          </a:prstGeom>
          <a:noFill/>
        </p:spPr>
        <p:txBody>
          <a:bodyPr wrap="square" rtlCol="0">
            <a:spAutoFit/>
          </a:bodyPr>
          <a:lstStyle/>
          <a:p>
            <a:pPr algn="ctr"/>
            <a:r>
              <a:rPr lang="en-US" sz="2000" b="1" dirty="0"/>
              <a:t>Solution to a problem</a:t>
            </a:r>
          </a:p>
        </p:txBody>
      </p:sp>
      <p:sp>
        <p:nvSpPr>
          <p:cNvPr id="7" name="TextBox 6">
            <a:extLst>
              <a:ext uri="{FF2B5EF4-FFF2-40B4-BE49-F238E27FC236}">
                <a16:creationId xmlns:a16="http://schemas.microsoft.com/office/drawing/2014/main" id="{DBA7C59E-63F4-75CC-0136-0AC955138710}"/>
              </a:ext>
            </a:extLst>
          </p:cNvPr>
          <p:cNvSpPr txBox="1"/>
          <p:nvPr/>
        </p:nvSpPr>
        <p:spPr>
          <a:xfrm>
            <a:off x="1890460" y="3583228"/>
            <a:ext cx="1682496" cy="1323439"/>
          </a:xfrm>
          <a:prstGeom prst="rect">
            <a:avLst/>
          </a:prstGeom>
          <a:noFill/>
        </p:spPr>
        <p:txBody>
          <a:bodyPr wrap="square" rtlCol="0">
            <a:spAutoFit/>
          </a:bodyPr>
          <a:lstStyle/>
          <a:p>
            <a:pPr algn="ctr"/>
            <a:r>
              <a:rPr lang="en-US" sz="2000" b="1" dirty="0"/>
              <a:t>Sensible to do with resources available</a:t>
            </a:r>
          </a:p>
        </p:txBody>
      </p:sp>
      <p:sp>
        <p:nvSpPr>
          <p:cNvPr id="8" name="TextBox 7">
            <a:extLst>
              <a:ext uri="{FF2B5EF4-FFF2-40B4-BE49-F238E27FC236}">
                <a16:creationId xmlns:a16="http://schemas.microsoft.com/office/drawing/2014/main" id="{BCEE6AE5-FDB2-ED60-0EEC-5807FDEE374E}"/>
              </a:ext>
            </a:extLst>
          </p:cNvPr>
          <p:cNvSpPr txBox="1"/>
          <p:nvPr/>
        </p:nvSpPr>
        <p:spPr>
          <a:xfrm>
            <a:off x="5571042" y="3891005"/>
            <a:ext cx="1682496" cy="707886"/>
          </a:xfrm>
          <a:prstGeom prst="rect">
            <a:avLst/>
          </a:prstGeom>
          <a:noFill/>
        </p:spPr>
        <p:txBody>
          <a:bodyPr wrap="square" rtlCol="0">
            <a:spAutoFit/>
          </a:bodyPr>
          <a:lstStyle/>
          <a:p>
            <a:pPr algn="ctr"/>
            <a:r>
              <a:rPr lang="en-US" sz="2000" b="1" dirty="0"/>
              <a:t>Superior to competitors</a:t>
            </a:r>
          </a:p>
        </p:txBody>
      </p:sp>
      <p:sp>
        <p:nvSpPr>
          <p:cNvPr id="9" name="TextBox 8">
            <a:extLst>
              <a:ext uri="{FF2B5EF4-FFF2-40B4-BE49-F238E27FC236}">
                <a16:creationId xmlns:a16="http://schemas.microsoft.com/office/drawing/2014/main" id="{49D8199A-FAB1-F684-0C00-2D43C673CDCD}"/>
              </a:ext>
            </a:extLst>
          </p:cNvPr>
          <p:cNvSpPr txBox="1"/>
          <p:nvPr/>
        </p:nvSpPr>
        <p:spPr>
          <a:xfrm>
            <a:off x="3038153" y="5263435"/>
            <a:ext cx="3003922" cy="400110"/>
          </a:xfrm>
          <a:prstGeom prst="rect">
            <a:avLst/>
          </a:prstGeom>
          <a:noFill/>
        </p:spPr>
        <p:txBody>
          <a:bodyPr wrap="square" rtlCol="0">
            <a:spAutoFit/>
          </a:bodyPr>
          <a:lstStyle/>
          <a:p>
            <a:pPr algn="ctr"/>
            <a:r>
              <a:rPr lang="en-US" sz="2000" b="1" dirty="0"/>
              <a:t>Sustainable financially</a:t>
            </a:r>
          </a:p>
        </p:txBody>
      </p:sp>
    </p:spTree>
    <p:extLst>
      <p:ext uri="{BB962C8B-B14F-4D97-AF65-F5344CB8AC3E}">
        <p14:creationId xmlns:p14="http://schemas.microsoft.com/office/powerpoint/2010/main" val="310152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7911B-FE68-9CBB-3F08-57343DBA500E}"/>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BC3BA470-88EA-816F-5DF3-C6E287DDB37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F89783B2-04E9-3634-128B-6E7946F5F9CD}"/>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model?</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The "5S" framework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Solution to a problem</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Superior to competitors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Sensible to undertake given resources &amp; partners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Sustainable financially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Sweet to investors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Tree>
    <p:extLst>
      <p:ext uri="{BB962C8B-B14F-4D97-AF65-F5344CB8AC3E}">
        <p14:creationId xmlns:p14="http://schemas.microsoft.com/office/powerpoint/2010/main" val="3003453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5" name="TextBox 4">
            <a:extLst>
              <a:ext uri="{FF2B5EF4-FFF2-40B4-BE49-F238E27FC236}">
                <a16:creationId xmlns:a16="http://schemas.microsoft.com/office/drawing/2014/main" id="{BF1C7338-2502-84E2-A875-94C5B869AA4F}"/>
              </a:ext>
            </a:extLst>
          </p:cNvPr>
          <p:cNvSpPr txBox="1"/>
          <p:nvPr/>
        </p:nvSpPr>
        <p:spPr>
          <a:xfrm>
            <a:off x="228600" y="575675"/>
            <a:ext cx="8586215" cy="1299587"/>
          </a:xfrm>
          <a:prstGeom prst="rect">
            <a:avLst/>
          </a:prstGeom>
          <a:noFill/>
        </p:spPr>
        <p:txBody>
          <a:bodyPr wrap="square" rtlCol="0">
            <a:spAutoFit/>
          </a:bodyPr>
          <a:lstStyle/>
          <a:p>
            <a:pPr algn="ctr">
              <a:lnSpc>
                <a:spcPct val="150000"/>
              </a:lnSpc>
            </a:pPr>
            <a:r>
              <a:rPr lang="en-US" dirty="0">
                <a:latin typeface="Poppins" panose="00000500000000000000" pitchFamily="2" charset="0"/>
                <a:cs typeface="Poppins" panose="00000500000000000000" pitchFamily="2" charset="0"/>
              </a:rPr>
              <a:t>The business idea sketch can be completed on one page or on one screen using our tool which allows for space to report back on each of the key issues highlighted in this presentation.</a:t>
            </a:r>
          </a:p>
        </p:txBody>
      </p:sp>
      <p:pic>
        <p:nvPicPr>
          <p:cNvPr id="4" name="Picture 3">
            <a:extLst>
              <a:ext uri="{FF2B5EF4-FFF2-40B4-BE49-F238E27FC236}">
                <a16:creationId xmlns:a16="http://schemas.microsoft.com/office/drawing/2014/main" id="{B54A7D97-063F-0398-527A-5AAD33137019}"/>
              </a:ext>
            </a:extLst>
          </p:cNvPr>
          <p:cNvPicPr>
            <a:picLocks noChangeAspect="1"/>
          </p:cNvPicPr>
          <p:nvPr/>
        </p:nvPicPr>
        <p:blipFill>
          <a:blip r:embed="rId2"/>
          <a:stretch>
            <a:fillRect/>
          </a:stretch>
        </p:blipFill>
        <p:spPr>
          <a:xfrm>
            <a:off x="320040" y="2703985"/>
            <a:ext cx="8503920" cy="2952414"/>
          </a:xfrm>
          <a:prstGeom prst="rect">
            <a:avLst/>
          </a:prstGeom>
        </p:spPr>
      </p:pic>
    </p:spTree>
    <p:extLst>
      <p:ext uri="{BB962C8B-B14F-4D97-AF65-F5344CB8AC3E}">
        <p14:creationId xmlns:p14="http://schemas.microsoft.com/office/powerpoint/2010/main" val="25496517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5" name="TextBox 4">
            <a:extLst>
              <a:ext uri="{FF2B5EF4-FFF2-40B4-BE49-F238E27FC236}">
                <a16:creationId xmlns:a16="http://schemas.microsoft.com/office/drawing/2014/main" id="{BF1C7338-2502-84E2-A875-94C5B869AA4F}"/>
              </a:ext>
            </a:extLst>
          </p:cNvPr>
          <p:cNvSpPr txBox="1"/>
          <p:nvPr/>
        </p:nvSpPr>
        <p:spPr>
          <a:xfrm>
            <a:off x="228600" y="575675"/>
            <a:ext cx="8586215" cy="884088"/>
          </a:xfrm>
          <a:prstGeom prst="rect">
            <a:avLst/>
          </a:prstGeom>
          <a:noFill/>
        </p:spPr>
        <p:txBody>
          <a:bodyPr wrap="square" rtlCol="0">
            <a:spAutoFit/>
          </a:bodyPr>
          <a:lstStyle/>
          <a:p>
            <a:pPr algn="ctr">
              <a:lnSpc>
                <a:spcPct val="150000"/>
              </a:lnSpc>
            </a:pPr>
            <a:r>
              <a:rPr lang="en-US" dirty="0">
                <a:latin typeface="Poppins" panose="00000500000000000000" pitchFamily="2" charset="0"/>
                <a:cs typeface="Poppins" panose="00000500000000000000" pitchFamily="2" charset="0"/>
              </a:rPr>
              <a:t>Below is an example of how the business idea sketch can be filled out for the worked example of a Latin American fast-casual restaurant</a:t>
            </a:r>
          </a:p>
        </p:txBody>
      </p:sp>
      <p:pic>
        <p:nvPicPr>
          <p:cNvPr id="6" name="Picture 5">
            <a:extLst>
              <a:ext uri="{FF2B5EF4-FFF2-40B4-BE49-F238E27FC236}">
                <a16:creationId xmlns:a16="http://schemas.microsoft.com/office/drawing/2014/main" id="{97030354-97EE-ADC7-058F-CF0120EA6F68}"/>
              </a:ext>
            </a:extLst>
          </p:cNvPr>
          <p:cNvPicPr>
            <a:picLocks noChangeAspect="1"/>
          </p:cNvPicPr>
          <p:nvPr/>
        </p:nvPicPr>
        <p:blipFill>
          <a:blip r:embed="rId2"/>
          <a:stretch>
            <a:fillRect/>
          </a:stretch>
        </p:blipFill>
        <p:spPr>
          <a:xfrm>
            <a:off x="320040" y="2703985"/>
            <a:ext cx="8586215" cy="2863701"/>
          </a:xfrm>
          <a:prstGeom prst="rect">
            <a:avLst/>
          </a:prstGeom>
        </p:spPr>
      </p:pic>
    </p:spTree>
    <p:extLst>
      <p:ext uri="{BB962C8B-B14F-4D97-AF65-F5344CB8AC3E}">
        <p14:creationId xmlns:p14="http://schemas.microsoft.com/office/powerpoint/2010/main" val="11437835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7EDDC-54A0-B664-7E9F-9CB5C44FEE34}"/>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18180B8-77EC-0A3B-928C-B324D99468A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87BCBB66-3F4D-C2D5-FB75-85E6157ED69C}"/>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model?</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The "5S" framework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Solution to a problem</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Superior to competitors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Sensible to undertake given resources &amp; partners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Sustainable financially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Sweet to investors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What’s next</a:t>
            </a:r>
          </a:p>
        </p:txBody>
      </p:sp>
    </p:spTree>
    <p:extLst>
      <p:ext uri="{BB962C8B-B14F-4D97-AF65-F5344CB8AC3E}">
        <p14:creationId xmlns:p14="http://schemas.microsoft.com/office/powerpoint/2010/main" val="4259842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57D71-E93C-A3B7-6ACB-1C35EE2EA9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Business idea sketch</a:t>
            </a:r>
          </a:p>
        </p:txBody>
      </p:sp>
      <p:sp>
        <p:nvSpPr>
          <p:cNvPr id="80" name="Oval 79">
            <a:extLst>
              <a:ext uri="{FF2B5EF4-FFF2-40B4-BE49-F238E27FC236}">
                <a16:creationId xmlns:a16="http://schemas.microsoft.com/office/drawing/2014/main" id="{146C4D92-29EB-8F74-D4E5-6933DBA8A0BB}"/>
              </a:ext>
            </a:extLst>
          </p:cNvPr>
          <p:cNvSpPr/>
          <p:nvPr/>
        </p:nvSpPr>
        <p:spPr>
          <a:xfrm>
            <a:off x="3868888" y="5845234"/>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CAC4DBB-7A61-62BE-8813-209076C6C25E}"/>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sp>
        <p:nvSpPr>
          <p:cNvPr id="6" name="Oval 5">
            <a:extLst>
              <a:ext uri="{FF2B5EF4-FFF2-40B4-BE49-F238E27FC236}">
                <a16:creationId xmlns:a16="http://schemas.microsoft.com/office/drawing/2014/main" id="{6F5F76A1-9A6D-5DE1-26B7-6D3BD91823CD}"/>
              </a:ext>
            </a:extLst>
          </p:cNvPr>
          <p:cNvSpPr/>
          <p:nvPr/>
        </p:nvSpPr>
        <p:spPr>
          <a:xfrm>
            <a:off x="3868888" y="4772821"/>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1C9F91C-22F0-FAD3-4DE6-A57A2DC7AB3A}"/>
              </a:ext>
            </a:extLst>
          </p:cNvPr>
          <p:cNvSpPr txBox="1"/>
          <p:nvPr/>
        </p:nvSpPr>
        <p:spPr>
          <a:xfrm>
            <a:off x="4117846" y="4956568"/>
            <a:ext cx="908304" cy="461665"/>
          </a:xfrm>
          <a:prstGeom prst="rect">
            <a:avLst/>
          </a:prstGeom>
          <a:noFill/>
        </p:spPr>
        <p:txBody>
          <a:bodyPr wrap="square" rtlCol="0">
            <a:spAutoFit/>
          </a:bodyPr>
          <a:lstStyle/>
          <a:p>
            <a:pPr algn="ctr"/>
            <a:r>
              <a:rPr lang="en-US" sz="1200" dirty="0"/>
              <a:t>Business pitch</a:t>
            </a:r>
          </a:p>
        </p:txBody>
      </p:sp>
      <p:sp>
        <p:nvSpPr>
          <p:cNvPr id="8" name="Oval 7">
            <a:extLst>
              <a:ext uri="{FF2B5EF4-FFF2-40B4-BE49-F238E27FC236}">
                <a16:creationId xmlns:a16="http://schemas.microsoft.com/office/drawing/2014/main" id="{75A1CCBE-EA54-62E0-9372-F156FB93FB0A}"/>
              </a:ext>
            </a:extLst>
          </p:cNvPr>
          <p:cNvSpPr/>
          <p:nvPr/>
        </p:nvSpPr>
        <p:spPr>
          <a:xfrm>
            <a:off x="3868888" y="37004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618B6AD-1713-35BB-0E60-BF4313071536}"/>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10" name="Oval 9">
            <a:extLst>
              <a:ext uri="{FF2B5EF4-FFF2-40B4-BE49-F238E27FC236}">
                <a16:creationId xmlns:a16="http://schemas.microsoft.com/office/drawing/2014/main" id="{FAAB7DBC-E0D9-E778-7F3E-9259FA48A6D3}"/>
              </a:ext>
            </a:extLst>
          </p:cNvPr>
          <p:cNvSpPr/>
          <p:nvPr/>
        </p:nvSpPr>
        <p:spPr>
          <a:xfrm>
            <a:off x="3868888" y="156605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BD019CB-E838-081F-E4D0-48D3E2EE9C4F}"/>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sp>
        <p:nvSpPr>
          <p:cNvPr id="12" name="Oval 11">
            <a:extLst>
              <a:ext uri="{FF2B5EF4-FFF2-40B4-BE49-F238E27FC236}">
                <a16:creationId xmlns:a16="http://schemas.microsoft.com/office/drawing/2014/main" id="{3594EC54-7CFD-739C-72D1-168E58CC2834}"/>
              </a:ext>
            </a:extLst>
          </p:cNvPr>
          <p:cNvSpPr/>
          <p:nvPr/>
        </p:nvSpPr>
        <p:spPr>
          <a:xfrm>
            <a:off x="5926288"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943DE94-6991-417E-BC35-935E276136A4}"/>
              </a:ext>
            </a:extLst>
          </p:cNvPr>
          <p:cNvSpPr txBox="1"/>
          <p:nvPr/>
        </p:nvSpPr>
        <p:spPr>
          <a:xfrm>
            <a:off x="6025505" y="3848987"/>
            <a:ext cx="1229809" cy="461665"/>
          </a:xfrm>
          <a:prstGeom prst="rect">
            <a:avLst/>
          </a:prstGeom>
          <a:noFill/>
        </p:spPr>
        <p:txBody>
          <a:bodyPr wrap="square" rtlCol="0">
            <a:spAutoFit/>
          </a:bodyPr>
          <a:lstStyle/>
          <a:p>
            <a:pPr algn="ctr"/>
            <a:r>
              <a:rPr lang="en-US" sz="1200" dirty="0"/>
              <a:t>Basics of bookkeeping</a:t>
            </a:r>
          </a:p>
        </p:txBody>
      </p:sp>
      <p:sp>
        <p:nvSpPr>
          <p:cNvPr id="14" name="Oval 13">
            <a:extLst>
              <a:ext uri="{FF2B5EF4-FFF2-40B4-BE49-F238E27FC236}">
                <a16:creationId xmlns:a16="http://schemas.microsoft.com/office/drawing/2014/main" id="{8DD2E983-DB6B-E22E-B81D-F77884F82219}"/>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6AD9289-8053-896B-3D53-15C563A45C3D}"/>
              </a:ext>
            </a:extLst>
          </p:cNvPr>
          <p:cNvSpPr txBox="1"/>
          <p:nvPr/>
        </p:nvSpPr>
        <p:spPr>
          <a:xfrm>
            <a:off x="1831846" y="3800139"/>
            <a:ext cx="1003380" cy="646331"/>
          </a:xfrm>
          <a:prstGeom prst="rect">
            <a:avLst/>
          </a:prstGeom>
          <a:noFill/>
        </p:spPr>
        <p:txBody>
          <a:bodyPr wrap="square" rtlCol="0">
            <a:spAutoFit/>
          </a:bodyPr>
          <a:lstStyle/>
          <a:p>
            <a:pPr algn="ctr"/>
            <a:r>
              <a:rPr lang="en-US" sz="1200" dirty="0"/>
              <a:t>Making it official &amp; attorneys</a:t>
            </a:r>
          </a:p>
        </p:txBody>
      </p:sp>
      <p:sp>
        <p:nvSpPr>
          <p:cNvPr id="17" name="Oval 16">
            <a:extLst>
              <a:ext uri="{FF2B5EF4-FFF2-40B4-BE49-F238E27FC236}">
                <a16:creationId xmlns:a16="http://schemas.microsoft.com/office/drawing/2014/main" id="{A59F4209-0F48-FCBE-0077-CAECF930BD03}"/>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66B6604-F38E-FE07-6824-25F13115F96B}"/>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sp>
        <p:nvSpPr>
          <p:cNvPr id="19" name="Oval 18">
            <a:extLst>
              <a:ext uri="{FF2B5EF4-FFF2-40B4-BE49-F238E27FC236}">
                <a16:creationId xmlns:a16="http://schemas.microsoft.com/office/drawing/2014/main" id="{A364F28E-45C8-1713-FFA3-CE8C60FA3B0B}"/>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DDDCB09-EAE1-BC0B-44B4-FEE35B1330F9}"/>
              </a:ext>
            </a:extLst>
          </p:cNvPr>
          <p:cNvSpPr txBox="1"/>
          <p:nvPr/>
        </p:nvSpPr>
        <p:spPr>
          <a:xfrm>
            <a:off x="1774562" y="2671293"/>
            <a:ext cx="1153432" cy="276999"/>
          </a:xfrm>
          <a:prstGeom prst="rect">
            <a:avLst/>
          </a:prstGeom>
          <a:noFill/>
        </p:spPr>
        <p:txBody>
          <a:bodyPr wrap="square" rtlCol="0">
            <a:spAutoFit/>
          </a:bodyPr>
          <a:lstStyle/>
          <a:p>
            <a:pPr algn="ctr"/>
            <a:r>
              <a:rPr lang="en-US" sz="1200" dirty="0"/>
              <a:t>Contracts</a:t>
            </a:r>
          </a:p>
        </p:txBody>
      </p:sp>
      <p:cxnSp>
        <p:nvCxnSpPr>
          <p:cNvPr id="81" name="Straight Arrow Connector 80">
            <a:extLst>
              <a:ext uri="{FF2B5EF4-FFF2-40B4-BE49-F238E27FC236}">
                <a16:creationId xmlns:a16="http://schemas.microsoft.com/office/drawing/2014/main" id="{E158276D-0313-0C27-4C2C-9C9F5A6AB824}"/>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0313CD6B-B460-A644-9C45-A026EE4BD582}"/>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045049F-FD44-BFB7-27E5-AD77307F51DB}"/>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8D9C376-27CE-F964-2345-2A7420FF9670}"/>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A311F0E-1896-80EE-0329-6AC83F91CC46}"/>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3855602-24F4-444B-0784-E8479690EB16}"/>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6A5599B-29A7-4A5C-F647-85FF858977DC}"/>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7310F97-675F-E3D6-13D9-803866210149}"/>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93AF84D-4AF6-5197-3FBA-D15F7DA88EB5}"/>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A668B86-D055-DAB0-91FC-B111F9B5129A}"/>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1E82FDA-B77B-0B22-EBDC-F883CA62CFCD}"/>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DC89C1E8-292C-8D46-FCC3-8A849A787EC1}"/>
              </a:ext>
            </a:extLst>
          </p:cNvPr>
          <p:cNvSpPr/>
          <p:nvPr/>
        </p:nvSpPr>
        <p:spPr>
          <a:xfrm>
            <a:off x="2386035"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FECE5419-F925-790F-A4A7-D067E81D05B6}"/>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38921A5C-D62B-9018-C4D6-1F0542D1B7D6}"/>
              </a:ext>
            </a:extLst>
          </p:cNvPr>
          <p:cNvSpPr/>
          <p:nvPr/>
        </p:nvSpPr>
        <p:spPr>
          <a:xfrm>
            <a:off x="5351744"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953A2372-8009-B939-EFD3-4381D443844F}"/>
              </a:ext>
            </a:extLst>
          </p:cNvPr>
          <p:cNvSpPr/>
          <p:nvPr/>
        </p:nvSpPr>
        <p:spPr>
          <a:xfrm>
            <a:off x="3868888" y="261756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Arrow Connector 74">
            <a:extLst>
              <a:ext uri="{FF2B5EF4-FFF2-40B4-BE49-F238E27FC236}">
                <a16:creationId xmlns:a16="http://schemas.microsoft.com/office/drawing/2014/main" id="{9A82748C-4751-038C-01C9-F8804FD6D4B5}"/>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CE0B9295-E848-AE3B-2EC4-0DBC979E7263}"/>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84" name="Straight Arrow Connector 83">
            <a:extLst>
              <a:ext uri="{FF2B5EF4-FFF2-40B4-BE49-F238E27FC236}">
                <a16:creationId xmlns:a16="http://schemas.microsoft.com/office/drawing/2014/main" id="{A49E4854-45CD-E962-D8C3-C773E6F881BD}"/>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04A60E7-C0B4-2E52-C028-E0EEC98226F8}"/>
              </a:ext>
            </a:extLst>
          </p:cNvPr>
          <p:cNvSpPr txBox="1"/>
          <p:nvPr/>
        </p:nvSpPr>
        <p:spPr>
          <a:xfrm>
            <a:off x="5414941" y="777671"/>
            <a:ext cx="1279826" cy="461665"/>
          </a:xfrm>
          <a:prstGeom prst="rect">
            <a:avLst/>
          </a:prstGeom>
          <a:noFill/>
        </p:spPr>
        <p:txBody>
          <a:bodyPr wrap="square" rtlCol="0">
            <a:spAutoFit/>
          </a:bodyPr>
          <a:lstStyle/>
          <a:p>
            <a:pPr algn="ctr"/>
            <a:r>
              <a:rPr lang="en-US" sz="1200" dirty="0"/>
              <a:t>Debt-based and other financing</a:t>
            </a:r>
          </a:p>
        </p:txBody>
      </p:sp>
      <p:sp>
        <p:nvSpPr>
          <p:cNvPr id="5" name="Oval 4">
            <a:extLst>
              <a:ext uri="{FF2B5EF4-FFF2-40B4-BE49-F238E27FC236}">
                <a16:creationId xmlns:a16="http://schemas.microsoft.com/office/drawing/2014/main" id="{82841BCA-5E78-5A6A-EE53-C0F32A4CD64E}"/>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F425CE02-F4ED-AE3D-7B19-067E7727B68C}"/>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4A5303F-6C43-8D18-EAA5-85571D07D207}"/>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BA942150-676C-8EF7-3B09-3C495D80D6CF}"/>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528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D4692-489B-176A-DA76-2D0242E3160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8F2D3A-1099-0BA2-7DF3-25AE5A3AD118}"/>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Business idea sketch</a:t>
            </a:r>
          </a:p>
        </p:txBody>
      </p:sp>
      <p:sp>
        <p:nvSpPr>
          <p:cNvPr id="26" name="TextBox 25">
            <a:extLst>
              <a:ext uri="{FF2B5EF4-FFF2-40B4-BE49-F238E27FC236}">
                <a16:creationId xmlns:a16="http://schemas.microsoft.com/office/drawing/2014/main" id="{59A4CF89-A0C3-179E-03A7-79A36EBDCC25}"/>
              </a:ext>
            </a:extLst>
          </p:cNvPr>
          <p:cNvSpPr txBox="1"/>
          <p:nvPr/>
        </p:nvSpPr>
        <p:spPr>
          <a:xfrm>
            <a:off x="5414941" y="777671"/>
            <a:ext cx="1279826" cy="461665"/>
          </a:xfrm>
          <a:prstGeom prst="rect">
            <a:avLst/>
          </a:prstGeom>
          <a:noFill/>
        </p:spPr>
        <p:txBody>
          <a:bodyPr wrap="square" rtlCol="0">
            <a:spAutoFit/>
          </a:bodyPr>
          <a:lstStyle/>
          <a:p>
            <a:pPr algn="ctr"/>
            <a:r>
              <a:rPr lang="en-US" sz="1200" dirty="0"/>
              <a:t>Debt-based and other financing</a:t>
            </a:r>
          </a:p>
        </p:txBody>
      </p:sp>
      <p:sp>
        <p:nvSpPr>
          <p:cNvPr id="19" name="Oval 18">
            <a:extLst>
              <a:ext uri="{FF2B5EF4-FFF2-40B4-BE49-F238E27FC236}">
                <a16:creationId xmlns:a16="http://schemas.microsoft.com/office/drawing/2014/main" id="{B7F901F2-598B-9EC5-4EB0-3B86137FDED1}"/>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F3CC52E-720B-6C7B-6625-96DF219BD994}"/>
              </a:ext>
            </a:extLst>
          </p:cNvPr>
          <p:cNvSpPr txBox="1"/>
          <p:nvPr/>
        </p:nvSpPr>
        <p:spPr>
          <a:xfrm>
            <a:off x="1774562" y="2671293"/>
            <a:ext cx="1153432" cy="276999"/>
          </a:xfrm>
          <a:prstGeom prst="rect">
            <a:avLst/>
          </a:prstGeom>
          <a:noFill/>
        </p:spPr>
        <p:txBody>
          <a:bodyPr wrap="square" rtlCol="0">
            <a:spAutoFit/>
          </a:bodyPr>
          <a:lstStyle/>
          <a:p>
            <a:pPr algn="ctr"/>
            <a:r>
              <a:rPr lang="en-US" sz="1200" dirty="0"/>
              <a:t>Contracts</a:t>
            </a:r>
          </a:p>
        </p:txBody>
      </p:sp>
      <p:cxnSp>
        <p:nvCxnSpPr>
          <p:cNvPr id="27" name="Straight Arrow Connector 26">
            <a:extLst>
              <a:ext uri="{FF2B5EF4-FFF2-40B4-BE49-F238E27FC236}">
                <a16:creationId xmlns:a16="http://schemas.microsoft.com/office/drawing/2014/main" id="{82FBED0B-0F41-2D46-6870-5C27846D6C56}"/>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A4DD347-513E-B124-7158-C674DADE8F49}"/>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3ABC408-4A2B-17B5-2568-0C386B91072E}"/>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E8AC2BCB-BACF-6611-6AF6-A3897543678B}"/>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D496EF5F-B42B-E65B-89BA-817327D4F1DB}"/>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C7EAB8F5-0749-F62B-C350-7C40E8152191}"/>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CC8B992-37B8-A42C-FA45-E60E78D23CBB}"/>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2166B604-5966-15B0-1811-B3DDD5CD75B0}"/>
              </a:ext>
            </a:extLst>
          </p:cNvPr>
          <p:cNvSpPr/>
          <p:nvPr/>
        </p:nvSpPr>
        <p:spPr>
          <a:xfrm>
            <a:off x="2386035"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A9B635D3-6391-0FE3-3FBD-37ADFD349E6C}"/>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12D1A2BB-5B3B-9A39-3A4A-958EE4E8FD3A}"/>
              </a:ext>
            </a:extLst>
          </p:cNvPr>
          <p:cNvSpPr/>
          <p:nvPr/>
        </p:nvSpPr>
        <p:spPr>
          <a:xfrm>
            <a:off x="5351744"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4" name="Straight Arrow Connector 83">
            <a:extLst>
              <a:ext uri="{FF2B5EF4-FFF2-40B4-BE49-F238E27FC236}">
                <a16:creationId xmlns:a16="http://schemas.microsoft.com/office/drawing/2014/main" id="{78BDC4BB-36B2-D345-4FB0-A9EDBE1C6796}"/>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19799BDF-D0DC-D36C-A745-6A274B5BB879}"/>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4CB49A6D-523F-C179-9397-11A2219AD755}"/>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2D0A834-B5A6-8D6F-E235-8A09323943E7}"/>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3C4C7513-5E23-02CE-1CD7-E2810B4121B8}"/>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3B2F340D-C3BC-7625-077F-75DA96BB335E}"/>
              </a:ext>
            </a:extLst>
          </p:cNvPr>
          <p:cNvSpPr/>
          <p:nvPr/>
        </p:nvSpPr>
        <p:spPr>
          <a:xfrm>
            <a:off x="-16437" y="-8206"/>
            <a:ext cx="9160437"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8962614-6919-4663-B2B1-9462D6E68324}"/>
              </a:ext>
            </a:extLst>
          </p:cNvPr>
          <p:cNvSpPr/>
          <p:nvPr/>
        </p:nvSpPr>
        <p:spPr>
          <a:xfrm>
            <a:off x="3868888" y="156605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4FDD728-75CA-85F7-D048-FEF678468128}"/>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cxnSp>
        <p:nvCxnSpPr>
          <p:cNvPr id="33" name="Straight Arrow Connector 32">
            <a:extLst>
              <a:ext uri="{FF2B5EF4-FFF2-40B4-BE49-F238E27FC236}">
                <a16:creationId xmlns:a16="http://schemas.microsoft.com/office/drawing/2014/main" id="{1EE97F38-C5BD-7094-6C58-7FECA00435CA}"/>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61E08AAB-B2BF-C570-6A3B-75762A4B5205}"/>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4B9F339-CDD1-3128-93F0-CF753525E89A}"/>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cxnSp>
        <p:nvCxnSpPr>
          <p:cNvPr id="58" name="Straight Arrow Connector 57">
            <a:extLst>
              <a:ext uri="{FF2B5EF4-FFF2-40B4-BE49-F238E27FC236}">
                <a16:creationId xmlns:a16="http://schemas.microsoft.com/office/drawing/2014/main" id="{337EAEC8-AC89-31EA-BE0E-DAADF5AAFB18}"/>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4326014D-28C4-2CB1-77C3-A031B3BD7ADA}"/>
              </a:ext>
            </a:extLst>
          </p:cNvPr>
          <p:cNvSpPr/>
          <p:nvPr/>
        </p:nvSpPr>
        <p:spPr>
          <a:xfrm>
            <a:off x="3868888" y="261756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FC3385FD-DBEB-432C-AE1B-AA916217FDDA}"/>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75" name="Straight Arrow Connector 74">
            <a:extLst>
              <a:ext uri="{FF2B5EF4-FFF2-40B4-BE49-F238E27FC236}">
                <a16:creationId xmlns:a16="http://schemas.microsoft.com/office/drawing/2014/main" id="{1E9B994A-1D3F-C4DD-FAF9-CAB43348C9E8}"/>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8BA86E3F-A6E2-4ECD-5932-7DB557A6904C}"/>
              </a:ext>
            </a:extLst>
          </p:cNvPr>
          <p:cNvSpPr/>
          <p:nvPr/>
        </p:nvSpPr>
        <p:spPr>
          <a:xfrm>
            <a:off x="5926288"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C41063C-6F9C-F41D-301C-A9735AE3F18B}"/>
              </a:ext>
            </a:extLst>
          </p:cNvPr>
          <p:cNvSpPr txBox="1"/>
          <p:nvPr/>
        </p:nvSpPr>
        <p:spPr>
          <a:xfrm>
            <a:off x="6025505" y="3848987"/>
            <a:ext cx="1229809" cy="461665"/>
          </a:xfrm>
          <a:prstGeom prst="rect">
            <a:avLst/>
          </a:prstGeom>
          <a:noFill/>
        </p:spPr>
        <p:txBody>
          <a:bodyPr wrap="square" rtlCol="0">
            <a:spAutoFit/>
          </a:bodyPr>
          <a:lstStyle/>
          <a:p>
            <a:pPr algn="ctr"/>
            <a:r>
              <a:rPr lang="en-US" sz="1200" dirty="0"/>
              <a:t>Basics of bookkeeping</a:t>
            </a:r>
          </a:p>
        </p:txBody>
      </p:sp>
      <p:sp>
        <p:nvSpPr>
          <p:cNvPr id="22" name="Rectangle 21">
            <a:extLst>
              <a:ext uri="{FF2B5EF4-FFF2-40B4-BE49-F238E27FC236}">
                <a16:creationId xmlns:a16="http://schemas.microsoft.com/office/drawing/2014/main" id="{1E69E6D4-709A-1B12-B89B-8C9B9CE010BE}"/>
              </a:ext>
            </a:extLst>
          </p:cNvPr>
          <p:cNvSpPr/>
          <p:nvPr/>
        </p:nvSpPr>
        <p:spPr>
          <a:xfrm>
            <a:off x="5797684" y="705825"/>
            <a:ext cx="3143508" cy="38237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blue logo with a couple of people climbing a mountain&#10;&#10;Description automatically generated">
            <a:extLst>
              <a:ext uri="{FF2B5EF4-FFF2-40B4-BE49-F238E27FC236}">
                <a16:creationId xmlns:a16="http://schemas.microsoft.com/office/drawing/2014/main" id="{BAA1BF3D-BFF1-A50B-3CAB-BAE2A21F0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964" y="888703"/>
            <a:ext cx="1257684" cy="1005261"/>
          </a:xfrm>
          <a:prstGeom prst="rect">
            <a:avLst/>
          </a:prstGeom>
        </p:spPr>
      </p:pic>
      <p:sp>
        <p:nvSpPr>
          <p:cNvPr id="25" name="TextBox 24">
            <a:extLst>
              <a:ext uri="{FF2B5EF4-FFF2-40B4-BE49-F238E27FC236}">
                <a16:creationId xmlns:a16="http://schemas.microsoft.com/office/drawing/2014/main" id="{45EEC72A-1B03-A12A-2E17-07AB15AE5AD6}"/>
              </a:ext>
            </a:extLst>
          </p:cNvPr>
          <p:cNvSpPr txBox="1"/>
          <p:nvPr/>
        </p:nvSpPr>
        <p:spPr>
          <a:xfrm>
            <a:off x="6122719" y="2041299"/>
            <a:ext cx="2528173" cy="2308324"/>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Next steps</a:t>
            </a: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After engaging with this presentation on the business idea sketch, a good next step is reviewing material on putting together </a:t>
            </a:r>
            <a:r>
              <a:rPr lang="en-US" sz="1600" u="sng" dirty="0">
                <a:latin typeface="Poppins" panose="00000500000000000000" pitchFamily="2" charset="0"/>
                <a:cs typeface="Poppins" panose="00000500000000000000" pitchFamily="2" charset="0"/>
              </a:rPr>
              <a:t>Business Pitches</a:t>
            </a:r>
            <a:r>
              <a:rPr lang="en-US" sz="1600" dirty="0">
                <a:latin typeface="Poppins" panose="00000500000000000000" pitchFamily="2" charset="0"/>
                <a:cs typeface="Poppins" panose="00000500000000000000" pitchFamily="2" charset="0"/>
              </a:rPr>
              <a:t>.</a:t>
            </a:r>
            <a:endParaRPr lang="en-US" sz="1600" u="sng" dirty="0">
              <a:solidFill>
                <a:schemeClr val="tx1"/>
              </a:solidFill>
              <a:latin typeface="Poppins" panose="00000500000000000000" pitchFamily="2" charset="0"/>
              <a:cs typeface="Poppins" panose="00000500000000000000" pitchFamily="2" charset="0"/>
            </a:endParaRPr>
          </a:p>
        </p:txBody>
      </p:sp>
      <p:sp>
        <p:nvSpPr>
          <p:cNvPr id="14" name="Oval 13">
            <a:extLst>
              <a:ext uri="{FF2B5EF4-FFF2-40B4-BE49-F238E27FC236}">
                <a16:creationId xmlns:a16="http://schemas.microsoft.com/office/drawing/2014/main" id="{63F48113-699E-EE5F-2B3E-80220D05A756}"/>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64EC312-6D89-3FF4-8909-09F25D14DC50}"/>
              </a:ext>
            </a:extLst>
          </p:cNvPr>
          <p:cNvSpPr txBox="1"/>
          <p:nvPr/>
        </p:nvSpPr>
        <p:spPr>
          <a:xfrm>
            <a:off x="1831846" y="3800139"/>
            <a:ext cx="1003380" cy="646331"/>
          </a:xfrm>
          <a:prstGeom prst="rect">
            <a:avLst/>
          </a:prstGeom>
          <a:noFill/>
        </p:spPr>
        <p:txBody>
          <a:bodyPr wrap="square" rtlCol="0">
            <a:spAutoFit/>
          </a:bodyPr>
          <a:lstStyle/>
          <a:p>
            <a:pPr algn="ctr"/>
            <a:r>
              <a:rPr lang="en-US" sz="1200" dirty="0"/>
              <a:t>Making it official &amp; attorneys</a:t>
            </a:r>
          </a:p>
        </p:txBody>
      </p:sp>
      <p:cxnSp>
        <p:nvCxnSpPr>
          <p:cNvPr id="39" name="Straight Arrow Connector 38">
            <a:extLst>
              <a:ext uri="{FF2B5EF4-FFF2-40B4-BE49-F238E27FC236}">
                <a16:creationId xmlns:a16="http://schemas.microsoft.com/office/drawing/2014/main" id="{A45E2098-1731-5826-CFE3-2C6814031101}"/>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389300E1-2EDA-D668-8B9D-E34054D00E40}"/>
              </a:ext>
            </a:extLst>
          </p:cNvPr>
          <p:cNvSpPr/>
          <p:nvPr/>
        </p:nvSpPr>
        <p:spPr>
          <a:xfrm>
            <a:off x="3868888" y="37004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104B0CF-1E64-E2D2-2DD8-1ACB840910B3}"/>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6" name="Oval 5">
            <a:extLst>
              <a:ext uri="{FF2B5EF4-FFF2-40B4-BE49-F238E27FC236}">
                <a16:creationId xmlns:a16="http://schemas.microsoft.com/office/drawing/2014/main" id="{4CEE8005-D09F-A8A1-4A9A-E04DDA7FB807}"/>
              </a:ext>
            </a:extLst>
          </p:cNvPr>
          <p:cNvSpPr/>
          <p:nvPr/>
        </p:nvSpPr>
        <p:spPr>
          <a:xfrm>
            <a:off x="3868888" y="4772821"/>
            <a:ext cx="1406221" cy="829160"/>
          </a:xfrm>
          <a:prstGeom prst="ellipse">
            <a:avLst/>
          </a:prstGeom>
          <a:solidFill>
            <a:srgbClr val="2787C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FA9006F-08BA-AE80-1286-64A60B84133C}"/>
              </a:ext>
            </a:extLst>
          </p:cNvPr>
          <p:cNvSpPr txBox="1"/>
          <p:nvPr/>
        </p:nvSpPr>
        <p:spPr>
          <a:xfrm>
            <a:off x="4117846" y="4956568"/>
            <a:ext cx="908304" cy="461665"/>
          </a:xfrm>
          <a:prstGeom prst="rect">
            <a:avLst/>
          </a:prstGeom>
          <a:noFill/>
        </p:spPr>
        <p:txBody>
          <a:bodyPr wrap="square" rtlCol="0">
            <a:spAutoFit/>
          </a:bodyPr>
          <a:lstStyle/>
          <a:p>
            <a:pPr algn="ctr"/>
            <a:r>
              <a:rPr lang="en-US" sz="1200" dirty="0"/>
              <a:t>Business pitch</a:t>
            </a:r>
          </a:p>
        </p:txBody>
      </p:sp>
      <p:sp>
        <p:nvSpPr>
          <p:cNvPr id="80" name="Oval 79">
            <a:extLst>
              <a:ext uri="{FF2B5EF4-FFF2-40B4-BE49-F238E27FC236}">
                <a16:creationId xmlns:a16="http://schemas.microsoft.com/office/drawing/2014/main" id="{59152F0D-17E2-F707-731F-B57FC95DED54}"/>
              </a:ext>
            </a:extLst>
          </p:cNvPr>
          <p:cNvSpPr/>
          <p:nvPr/>
        </p:nvSpPr>
        <p:spPr>
          <a:xfrm>
            <a:off x="3868888" y="5845234"/>
            <a:ext cx="1406221" cy="829160"/>
          </a:xfrm>
          <a:prstGeom prst="ellipse">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BDB1183-073C-8995-A08E-74BBEF30BA53}"/>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cxnSp>
        <p:nvCxnSpPr>
          <p:cNvPr id="81" name="Straight Arrow Connector 80">
            <a:extLst>
              <a:ext uri="{FF2B5EF4-FFF2-40B4-BE49-F238E27FC236}">
                <a16:creationId xmlns:a16="http://schemas.microsoft.com/office/drawing/2014/main" id="{8C3EB630-538B-8E75-A366-52468F62AE52}"/>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30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60FAD-7933-C1D8-3CA5-06EF09B6EE8E}"/>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9A7F686-127D-FBA4-1E17-AA4CA1FA0714}"/>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A9683C91-43A6-7A8D-E356-2217DC7D8688}"/>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 is a business model?</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The "5S" framework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Solution to a problem</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Superior to competitors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Sensible to undertake given resources &amp; partners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Sustainable financially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Sweet to investors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Tree>
    <p:extLst>
      <p:ext uri="{BB962C8B-B14F-4D97-AF65-F5344CB8AC3E}">
        <p14:creationId xmlns:p14="http://schemas.microsoft.com/office/powerpoint/2010/main" val="176268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3F4E3C94-9D8A-29E5-02B9-4AE894ACF4B0}"/>
              </a:ext>
            </a:extLst>
          </p:cNvPr>
          <p:cNvSpPr txBox="1"/>
          <p:nvPr/>
        </p:nvSpPr>
        <p:spPr>
          <a:xfrm>
            <a:off x="1114364" y="851985"/>
            <a:ext cx="6659237" cy="1341393"/>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Business model</a:t>
            </a:r>
            <a:endParaRPr lang="en-US" sz="2400" dirty="0">
              <a:latin typeface="Poppins" panose="00000500000000000000" pitchFamily="2" charset="0"/>
              <a:cs typeface="Poppins" panose="00000500000000000000" pitchFamily="2" charset="0"/>
            </a:endParaRPr>
          </a:p>
          <a:p>
            <a:pPr algn="ctr">
              <a:lnSpc>
                <a:spcPct val="150000"/>
              </a:lnSpc>
            </a:pPr>
            <a:r>
              <a:rPr lang="en-US" sz="2000" dirty="0">
                <a:latin typeface="Poppins" panose="00000500000000000000" pitchFamily="2" charset="0"/>
                <a:cs typeface="Poppins" panose="00000500000000000000" pitchFamily="2" charset="0"/>
              </a:rPr>
              <a:t>A business model is a company’s plan to make money by delivering value to their customers.</a:t>
            </a:r>
          </a:p>
        </p:txBody>
      </p:sp>
      <p:sp>
        <p:nvSpPr>
          <p:cNvPr id="3" name="TextBox 2">
            <a:extLst>
              <a:ext uri="{FF2B5EF4-FFF2-40B4-BE49-F238E27FC236}">
                <a16:creationId xmlns:a16="http://schemas.microsoft.com/office/drawing/2014/main" id="{9B10E665-4777-A1DB-6709-675C48C5ADF4}"/>
              </a:ext>
            </a:extLst>
          </p:cNvPr>
          <p:cNvSpPr txBox="1"/>
          <p:nvPr/>
        </p:nvSpPr>
        <p:spPr>
          <a:xfrm>
            <a:off x="891419" y="2764547"/>
            <a:ext cx="7361158" cy="286232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Poppins" panose="00000500000000000000" pitchFamily="2" charset="0"/>
                <a:cs typeface="Poppins" panose="00000500000000000000" pitchFamily="2" charset="0"/>
              </a:rPr>
              <a:t>Business models are important for both new and existing businesses;</a:t>
            </a:r>
          </a:p>
          <a:p>
            <a:pPr marL="342900" indent="-34290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dirty="0">
                <a:latin typeface="Poppins" panose="00000500000000000000" pitchFamily="2" charset="0"/>
                <a:cs typeface="Poppins" panose="00000500000000000000" pitchFamily="2" charset="0"/>
              </a:rPr>
              <a:t>Business models can be reflected simply, like on a single piece of paper, reflected in moderate detail via a slide deck, or can be written out in great detail via a business plan;</a:t>
            </a:r>
          </a:p>
          <a:p>
            <a:pPr marL="342900" indent="-34290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dirty="0">
                <a:latin typeface="Poppins" panose="00000500000000000000" pitchFamily="2" charset="0"/>
                <a:cs typeface="Poppins" panose="00000500000000000000" pitchFamily="2" charset="0"/>
              </a:rPr>
              <a:t>When developing or changing your business model, it is useful to first use a simple one-page “sketch” to ensure that you have touched upon all aspects of your business model.</a:t>
            </a:r>
          </a:p>
        </p:txBody>
      </p:sp>
    </p:spTree>
    <p:extLst>
      <p:ext uri="{BB962C8B-B14F-4D97-AF65-F5344CB8AC3E}">
        <p14:creationId xmlns:p14="http://schemas.microsoft.com/office/powerpoint/2010/main" val="2319849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39C80-F70F-5F2D-2BD1-AE25E09EB17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B22CB57B-B3F7-CD91-E5F2-47DC3200E8A6}"/>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2" name="TextBox 1">
            <a:extLst>
              <a:ext uri="{FF2B5EF4-FFF2-40B4-BE49-F238E27FC236}">
                <a16:creationId xmlns:a16="http://schemas.microsoft.com/office/drawing/2014/main" id="{41A5C026-8990-606D-F51E-F3E08473F82F}"/>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model?</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The "5S" framework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Solution to a problem</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Superior to competitors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Sensible to undertake given resources &amp; partners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Sustainable financially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Sweet to investors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Tree>
    <p:extLst>
      <p:ext uri="{BB962C8B-B14F-4D97-AF65-F5344CB8AC3E}">
        <p14:creationId xmlns:p14="http://schemas.microsoft.com/office/powerpoint/2010/main" val="8887986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C7E91C39EF5B499751B0661CD21A4E" ma:contentTypeVersion="4" ma:contentTypeDescription="Create a new document." ma:contentTypeScope="" ma:versionID="692d79fc11a9144e36ecc0d174caf2ce">
  <xsd:schema xmlns:xsd="http://www.w3.org/2001/XMLSchema" xmlns:xs="http://www.w3.org/2001/XMLSchema" xmlns:p="http://schemas.microsoft.com/office/2006/metadata/properties" xmlns:ns2="10799513-0051-438b-8717-9f0c4fe6a907" targetNamespace="http://schemas.microsoft.com/office/2006/metadata/properties" ma:root="true" ma:fieldsID="8b647acd8a64dd43c1e92b8b8fa040c0" ns2:_="">
    <xsd:import namespace="10799513-0051-438b-8717-9f0c4fe6a9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799513-0051-438b-8717-9f0c4fe6a9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74E36A-3841-4360-B33D-3DA8E84CBDF2}">
  <ds:schemaRefs>
    <ds:schemaRef ds:uri="http://schemas.microsoft.com/sharepoint/v3/contenttype/forms"/>
  </ds:schemaRefs>
</ds:datastoreItem>
</file>

<file path=customXml/itemProps2.xml><?xml version="1.0" encoding="utf-8"?>
<ds:datastoreItem xmlns:ds="http://schemas.openxmlformats.org/officeDocument/2006/customXml" ds:itemID="{6E7758E0-679F-4A58-AEFF-E18F4947FC2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E8AB396-C9A2-4F66-8192-4F1054FA1B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799513-0051-438b-8717-9f0c4fe6a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8069</TotalTime>
  <Words>7142</Words>
  <Application>Microsoft Office PowerPoint</Application>
  <PresentationFormat>On-screen Show (4:3)</PresentationFormat>
  <Paragraphs>1099</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Glosenberg, Alexander</dc:creator>
  <cp:lastModifiedBy>Glosenberg, Alexander</cp:lastModifiedBy>
  <cp:revision>201</cp:revision>
  <cp:lastPrinted>2024-10-22T23:51:59Z</cp:lastPrinted>
  <dcterms:created xsi:type="dcterms:W3CDTF">2024-10-09T23:37:00Z</dcterms:created>
  <dcterms:modified xsi:type="dcterms:W3CDTF">2025-04-22T22:17:51Z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0x0101005EC7E91C39EF5B499751B0661CD21A4E</vt:lpwstr>
  </property>
</Properties>
</file>