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50"/>
  </p:notesMasterIdLst>
  <p:sldIdLst>
    <p:sldId id="256" r:id="rId5"/>
    <p:sldId id="428" r:id="rId6"/>
    <p:sldId id="429" r:id="rId7"/>
    <p:sldId id="367" r:id="rId8"/>
    <p:sldId id="608" r:id="rId9"/>
    <p:sldId id="265" r:id="rId10"/>
    <p:sldId id="582" r:id="rId11"/>
    <p:sldId id="548" r:id="rId12"/>
    <p:sldId id="580" r:id="rId13"/>
    <p:sldId id="487" r:id="rId14"/>
    <p:sldId id="577" r:id="rId15"/>
    <p:sldId id="571" r:id="rId16"/>
    <p:sldId id="575" r:id="rId17"/>
    <p:sldId id="574" r:id="rId18"/>
    <p:sldId id="607" r:id="rId19"/>
    <p:sldId id="583" r:id="rId20"/>
    <p:sldId id="572" r:id="rId21"/>
    <p:sldId id="576" r:id="rId22"/>
    <p:sldId id="584" r:id="rId23"/>
    <p:sldId id="493" r:id="rId24"/>
    <p:sldId id="528" r:id="rId25"/>
    <p:sldId id="585" r:id="rId26"/>
    <p:sldId id="593" r:id="rId27"/>
    <p:sldId id="611" r:id="rId28"/>
    <p:sldId id="595" r:id="rId29"/>
    <p:sldId id="594" r:id="rId30"/>
    <p:sldId id="586" r:id="rId31"/>
    <p:sldId id="561" r:id="rId32"/>
    <p:sldId id="579" r:id="rId33"/>
    <p:sldId id="578" r:id="rId34"/>
    <p:sldId id="610" r:id="rId35"/>
    <p:sldId id="587" r:id="rId36"/>
    <p:sldId id="597" r:id="rId37"/>
    <p:sldId id="588" r:id="rId38"/>
    <p:sldId id="598" r:id="rId39"/>
    <p:sldId id="600" r:id="rId40"/>
    <p:sldId id="601" r:id="rId41"/>
    <p:sldId id="603" r:id="rId42"/>
    <p:sldId id="589" r:id="rId43"/>
    <p:sldId id="605" r:id="rId44"/>
    <p:sldId id="590" r:id="rId45"/>
    <p:sldId id="526" r:id="rId46"/>
    <p:sldId id="591" r:id="rId47"/>
    <p:sldId id="545" r:id="rId48"/>
    <p:sldId id="609"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A25772-8DF3-436B-C1C0-5499E7E41296}" name="Miranda Rodriguez" initials="MR" userId="S::miranda@thecenterbylendistry.org::99bc4226-6f35-4293-a452-c0f617a1eb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85CC"/>
    <a:srgbClr val="2D7AB4"/>
    <a:srgbClr val="F6B021"/>
    <a:srgbClr val="4D3A12"/>
    <a:srgbClr val="C1CA2F"/>
    <a:srgbClr val="233973"/>
    <a:srgbClr val="D3D8D4"/>
    <a:srgbClr val="F7AF21"/>
    <a:srgbClr val="8C8C8C"/>
    <a:srgbClr val="C33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4F23E-9340-7EE7-DC0F-6B8A9EB9D470}" v="5" dt="2025-02-06T00:21:02.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88499" autoAdjust="0"/>
  </p:normalViewPr>
  <p:slideViewPr>
    <p:cSldViewPr snapToGrid="0">
      <p:cViewPr varScale="1">
        <p:scale>
          <a:sx n="94" d="100"/>
          <a:sy n="94" d="100"/>
        </p:scale>
        <p:origin x="12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anda Rodriguez" userId="S::miranda@thecenterbylendistry.org::99bc4226-6f35-4293-a452-c0f617a1ebf8" providerId="AD" clId="Web-{02E4F23E-9340-7EE7-DC0F-6B8A9EB9D470}"/>
    <pc:docChg chg="addSld modSld">
      <pc:chgData name="Miranda Rodriguez" userId="S::miranda@thecenterbylendistry.org::99bc4226-6f35-4293-a452-c0f617a1ebf8" providerId="AD" clId="Web-{02E4F23E-9340-7EE7-DC0F-6B8A9EB9D470}" dt="2025-02-06T00:21:02.852" v="4"/>
      <pc:docMkLst>
        <pc:docMk/>
      </pc:docMkLst>
      <pc:sldChg chg="delSp">
        <pc:chgData name="Miranda Rodriguez" userId="S::miranda@thecenterbylendistry.org::99bc4226-6f35-4293-a452-c0f617a1ebf8" providerId="AD" clId="Web-{02E4F23E-9340-7EE7-DC0F-6B8A9EB9D470}" dt="2025-02-06T00:21:02.852" v="4"/>
        <pc:sldMkLst>
          <pc:docMk/>
          <pc:sldMk cId="1130732576" sldId="593"/>
        </pc:sldMkLst>
        <pc:spChg chg="del">
          <ac:chgData name="Miranda Rodriguez" userId="S::miranda@thecenterbylendistry.org::99bc4226-6f35-4293-a452-c0f617a1ebf8" providerId="AD" clId="Web-{02E4F23E-9340-7EE7-DC0F-6B8A9EB9D470}" dt="2025-02-06T00:21:02.852" v="4"/>
          <ac:spMkLst>
            <pc:docMk/>
            <pc:sldMk cId="1130732576" sldId="593"/>
            <ac:spMk id="3" creationId="{9E4FA830-20CC-65C0-9384-64FC98556F10}"/>
          </ac:spMkLst>
        </pc:spChg>
        <pc:spChg chg="del">
          <ac:chgData name="Miranda Rodriguez" userId="S::miranda@thecenterbylendistry.org::99bc4226-6f35-4293-a452-c0f617a1ebf8" providerId="AD" clId="Web-{02E4F23E-9340-7EE7-DC0F-6B8A9EB9D470}" dt="2025-02-06T00:20:58.867" v="1"/>
          <ac:spMkLst>
            <pc:docMk/>
            <pc:sldMk cId="1130732576" sldId="593"/>
            <ac:spMk id="7" creationId="{76042410-3F8E-669C-2172-2E8F30EA5430}"/>
          </ac:spMkLst>
        </pc:spChg>
        <pc:spChg chg="del">
          <ac:chgData name="Miranda Rodriguez" userId="S::miranda@thecenterbylendistry.org::99bc4226-6f35-4293-a452-c0f617a1ebf8" providerId="AD" clId="Web-{02E4F23E-9340-7EE7-DC0F-6B8A9EB9D470}" dt="2025-02-06T00:21:01.773" v="3"/>
          <ac:spMkLst>
            <pc:docMk/>
            <pc:sldMk cId="1130732576" sldId="593"/>
            <ac:spMk id="9" creationId="{DF472275-8663-FE8F-3D62-A6CDAA1A3E30}"/>
          </ac:spMkLst>
        </pc:spChg>
        <pc:picChg chg="del">
          <ac:chgData name="Miranda Rodriguez" userId="S::miranda@thecenterbylendistry.org::99bc4226-6f35-4293-a452-c0f617a1ebf8" providerId="AD" clId="Web-{02E4F23E-9340-7EE7-DC0F-6B8A9EB9D470}" dt="2025-02-06T00:21:00.055" v="2"/>
          <ac:picMkLst>
            <pc:docMk/>
            <pc:sldMk cId="1130732576" sldId="593"/>
            <ac:picMk id="8" creationId="{68200155-D451-5F27-C239-55912364430C}"/>
          </ac:picMkLst>
        </pc:picChg>
      </pc:sldChg>
      <pc:sldChg chg="add replId">
        <pc:chgData name="Miranda Rodriguez" userId="S::miranda@thecenterbylendistry.org::99bc4226-6f35-4293-a452-c0f617a1ebf8" providerId="AD" clId="Web-{02E4F23E-9340-7EE7-DC0F-6B8A9EB9D470}" dt="2025-02-06T00:20:54.023" v="0"/>
        <pc:sldMkLst>
          <pc:docMk/>
          <pc:sldMk cId="4149313700" sldId="6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CC750-E870-4F40-8409-D9AA4350557C}" type="datetimeFigureOut">
              <a:rPr lang="en-US" smtClean="0"/>
              <a:t>2/5/2025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37DBB-0B83-438C-BC68-DE72AFE8E986}" type="slidenum">
              <a:rPr lang="en-US" smtClean="0"/>
              <a:t>‹#›</a:t>
            </a:fld>
            <a:endParaRPr lang="en-US"/>
          </a:p>
        </p:txBody>
      </p:sp>
    </p:spTree>
    <p:extLst>
      <p:ext uri="{BB962C8B-B14F-4D97-AF65-F5344CB8AC3E}">
        <p14:creationId xmlns:p14="http://schemas.microsoft.com/office/powerpoint/2010/main" val="338653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1</a:t>
            </a:fld>
            <a:endParaRPr lang="en-US"/>
          </a:p>
        </p:txBody>
      </p:sp>
    </p:spTree>
    <p:extLst>
      <p:ext uri="{BB962C8B-B14F-4D97-AF65-F5344CB8AC3E}">
        <p14:creationId xmlns:p14="http://schemas.microsoft.com/office/powerpoint/2010/main" val="2683045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13</a:t>
            </a:fld>
            <a:endParaRPr lang="en-US"/>
          </a:p>
        </p:txBody>
      </p:sp>
    </p:spTree>
    <p:extLst>
      <p:ext uri="{BB962C8B-B14F-4D97-AF65-F5344CB8AC3E}">
        <p14:creationId xmlns:p14="http://schemas.microsoft.com/office/powerpoint/2010/main" val="412550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parts in red</a:t>
            </a:r>
          </a:p>
        </p:txBody>
      </p:sp>
      <p:sp>
        <p:nvSpPr>
          <p:cNvPr id="4" name="Slide Number Placeholder 3"/>
          <p:cNvSpPr>
            <a:spLocks noGrp="1"/>
          </p:cNvSpPr>
          <p:nvPr>
            <p:ph type="sldNum" sz="quarter" idx="5"/>
          </p:nvPr>
        </p:nvSpPr>
        <p:spPr/>
        <p:txBody>
          <a:bodyPr/>
          <a:lstStyle/>
          <a:p>
            <a:fld id="{FD337DBB-0B83-438C-BC68-DE72AFE8E986}" type="slidenum">
              <a:rPr lang="en-US" smtClean="0"/>
              <a:t>14</a:t>
            </a:fld>
            <a:endParaRPr lang="en-US"/>
          </a:p>
        </p:txBody>
      </p:sp>
    </p:spTree>
    <p:extLst>
      <p:ext uri="{BB962C8B-B14F-4D97-AF65-F5344CB8AC3E}">
        <p14:creationId xmlns:p14="http://schemas.microsoft.com/office/powerpoint/2010/main" val="1604786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parts in red</a:t>
            </a:r>
          </a:p>
        </p:txBody>
      </p:sp>
      <p:sp>
        <p:nvSpPr>
          <p:cNvPr id="4" name="Slide Number Placeholder 3"/>
          <p:cNvSpPr>
            <a:spLocks noGrp="1"/>
          </p:cNvSpPr>
          <p:nvPr>
            <p:ph type="sldNum" sz="quarter" idx="5"/>
          </p:nvPr>
        </p:nvSpPr>
        <p:spPr/>
        <p:txBody>
          <a:bodyPr/>
          <a:lstStyle/>
          <a:p>
            <a:fld id="{FD337DBB-0B83-438C-BC68-DE72AFE8E986}" type="slidenum">
              <a:rPr lang="en-US" smtClean="0"/>
              <a:t>15</a:t>
            </a:fld>
            <a:endParaRPr lang="en-US"/>
          </a:p>
        </p:txBody>
      </p:sp>
    </p:spTree>
    <p:extLst>
      <p:ext uri="{BB962C8B-B14F-4D97-AF65-F5344CB8AC3E}">
        <p14:creationId xmlns:p14="http://schemas.microsoft.com/office/powerpoint/2010/main" val="115446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16</a:t>
            </a:fld>
            <a:endParaRPr lang="en-US"/>
          </a:p>
        </p:txBody>
      </p:sp>
    </p:spTree>
    <p:extLst>
      <p:ext uri="{BB962C8B-B14F-4D97-AF65-F5344CB8AC3E}">
        <p14:creationId xmlns:p14="http://schemas.microsoft.com/office/powerpoint/2010/main" val="2649824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17</a:t>
            </a:fld>
            <a:endParaRPr lang="en-US"/>
          </a:p>
        </p:txBody>
      </p:sp>
    </p:spTree>
    <p:extLst>
      <p:ext uri="{BB962C8B-B14F-4D97-AF65-F5344CB8AC3E}">
        <p14:creationId xmlns:p14="http://schemas.microsoft.com/office/powerpoint/2010/main" val="2031928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18</a:t>
            </a:fld>
            <a:endParaRPr lang="en-US"/>
          </a:p>
        </p:txBody>
      </p:sp>
    </p:spTree>
    <p:extLst>
      <p:ext uri="{BB962C8B-B14F-4D97-AF65-F5344CB8AC3E}">
        <p14:creationId xmlns:p14="http://schemas.microsoft.com/office/powerpoint/2010/main" val="3796193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19</a:t>
            </a:fld>
            <a:endParaRPr lang="en-US"/>
          </a:p>
        </p:txBody>
      </p:sp>
    </p:spTree>
    <p:extLst>
      <p:ext uri="{BB962C8B-B14F-4D97-AF65-F5344CB8AC3E}">
        <p14:creationId xmlns:p14="http://schemas.microsoft.com/office/powerpoint/2010/main" val="4275410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21</a:t>
            </a:fld>
            <a:endParaRPr lang="en-US"/>
          </a:p>
        </p:txBody>
      </p:sp>
    </p:spTree>
    <p:extLst>
      <p:ext uri="{BB962C8B-B14F-4D97-AF65-F5344CB8AC3E}">
        <p14:creationId xmlns:p14="http://schemas.microsoft.com/office/powerpoint/2010/main" val="3911508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22</a:t>
            </a:fld>
            <a:endParaRPr lang="en-US"/>
          </a:p>
        </p:txBody>
      </p:sp>
    </p:spTree>
    <p:extLst>
      <p:ext uri="{BB962C8B-B14F-4D97-AF65-F5344CB8AC3E}">
        <p14:creationId xmlns:p14="http://schemas.microsoft.com/office/powerpoint/2010/main" val="4254039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23</a:t>
            </a:fld>
            <a:endParaRPr lang="en-US"/>
          </a:p>
        </p:txBody>
      </p:sp>
    </p:spTree>
    <p:extLst>
      <p:ext uri="{BB962C8B-B14F-4D97-AF65-F5344CB8AC3E}">
        <p14:creationId xmlns:p14="http://schemas.microsoft.com/office/powerpoint/2010/main" val="348655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4</a:t>
            </a:fld>
            <a:endParaRPr lang="en-US"/>
          </a:p>
        </p:txBody>
      </p:sp>
    </p:spTree>
    <p:extLst>
      <p:ext uri="{BB962C8B-B14F-4D97-AF65-F5344CB8AC3E}">
        <p14:creationId xmlns:p14="http://schemas.microsoft.com/office/powerpoint/2010/main" val="1339491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B003-0622-6D2D-3054-E9D7097E7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61E71-C9AA-1743-D284-433A6BE0B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F6C24-0299-B728-E1AB-702C03248E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3E9681-5B0F-0F4E-0C6F-2BEA2D6D6244}"/>
              </a:ext>
            </a:extLst>
          </p:cNvPr>
          <p:cNvSpPr>
            <a:spLocks noGrp="1"/>
          </p:cNvSpPr>
          <p:nvPr>
            <p:ph type="sldNum" sz="quarter" idx="5"/>
          </p:nvPr>
        </p:nvSpPr>
        <p:spPr/>
        <p:txBody>
          <a:bodyPr/>
          <a:lstStyle/>
          <a:p>
            <a:fld id="{FD337DBB-0B83-438C-BC68-DE72AFE8E986}" type="slidenum">
              <a:rPr lang="en-US" smtClean="0"/>
              <a:t>24</a:t>
            </a:fld>
            <a:endParaRPr lang="en-US"/>
          </a:p>
        </p:txBody>
      </p:sp>
    </p:spTree>
    <p:extLst>
      <p:ext uri="{BB962C8B-B14F-4D97-AF65-F5344CB8AC3E}">
        <p14:creationId xmlns:p14="http://schemas.microsoft.com/office/powerpoint/2010/main" val="2273089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24</a:t>
            </a:fld>
            <a:endParaRPr lang="en-US"/>
          </a:p>
        </p:txBody>
      </p:sp>
    </p:spTree>
    <p:extLst>
      <p:ext uri="{BB962C8B-B14F-4D97-AF65-F5344CB8AC3E}">
        <p14:creationId xmlns:p14="http://schemas.microsoft.com/office/powerpoint/2010/main" val="2248144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25</a:t>
            </a:fld>
            <a:endParaRPr lang="en-US"/>
          </a:p>
        </p:txBody>
      </p:sp>
    </p:spTree>
    <p:extLst>
      <p:ext uri="{BB962C8B-B14F-4D97-AF65-F5344CB8AC3E}">
        <p14:creationId xmlns:p14="http://schemas.microsoft.com/office/powerpoint/2010/main" val="120922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26</a:t>
            </a:fld>
            <a:endParaRPr lang="en-US"/>
          </a:p>
        </p:txBody>
      </p:sp>
    </p:spTree>
    <p:extLst>
      <p:ext uri="{BB962C8B-B14F-4D97-AF65-F5344CB8AC3E}">
        <p14:creationId xmlns:p14="http://schemas.microsoft.com/office/powerpoint/2010/main" val="669214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31</a:t>
            </a:fld>
            <a:endParaRPr lang="en-US"/>
          </a:p>
        </p:txBody>
      </p:sp>
    </p:spTree>
    <p:extLst>
      <p:ext uri="{BB962C8B-B14F-4D97-AF65-F5344CB8AC3E}">
        <p14:creationId xmlns:p14="http://schemas.microsoft.com/office/powerpoint/2010/main" val="2279113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33</a:t>
            </a:fld>
            <a:endParaRPr lang="en-US"/>
          </a:p>
        </p:txBody>
      </p:sp>
    </p:spTree>
    <p:extLst>
      <p:ext uri="{BB962C8B-B14F-4D97-AF65-F5344CB8AC3E}">
        <p14:creationId xmlns:p14="http://schemas.microsoft.com/office/powerpoint/2010/main" val="4192021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parts in red</a:t>
            </a:r>
          </a:p>
        </p:txBody>
      </p:sp>
      <p:sp>
        <p:nvSpPr>
          <p:cNvPr id="4" name="Slide Number Placeholder 3"/>
          <p:cNvSpPr>
            <a:spLocks noGrp="1"/>
          </p:cNvSpPr>
          <p:nvPr>
            <p:ph type="sldNum" sz="quarter" idx="5"/>
          </p:nvPr>
        </p:nvSpPr>
        <p:spPr/>
        <p:txBody>
          <a:bodyPr/>
          <a:lstStyle/>
          <a:p>
            <a:fld id="{FD337DBB-0B83-438C-BC68-DE72AFE8E986}" type="slidenum">
              <a:rPr lang="en-US" smtClean="0"/>
              <a:t>35</a:t>
            </a:fld>
            <a:endParaRPr lang="en-US"/>
          </a:p>
        </p:txBody>
      </p:sp>
    </p:spTree>
    <p:extLst>
      <p:ext uri="{BB962C8B-B14F-4D97-AF65-F5344CB8AC3E}">
        <p14:creationId xmlns:p14="http://schemas.microsoft.com/office/powerpoint/2010/main" val="1715286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parts in red</a:t>
            </a:r>
          </a:p>
        </p:txBody>
      </p:sp>
      <p:sp>
        <p:nvSpPr>
          <p:cNvPr id="4" name="Slide Number Placeholder 3"/>
          <p:cNvSpPr>
            <a:spLocks noGrp="1"/>
          </p:cNvSpPr>
          <p:nvPr>
            <p:ph type="sldNum" sz="quarter" idx="5"/>
          </p:nvPr>
        </p:nvSpPr>
        <p:spPr/>
        <p:txBody>
          <a:bodyPr/>
          <a:lstStyle/>
          <a:p>
            <a:fld id="{FD337DBB-0B83-438C-BC68-DE72AFE8E986}" type="slidenum">
              <a:rPr lang="en-US" smtClean="0"/>
              <a:t>36</a:t>
            </a:fld>
            <a:endParaRPr lang="en-US"/>
          </a:p>
        </p:txBody>
      </p:sp>
    </p:spTree>
    <p:extLst>
      <p:ext uri="{BB962C8B-B14F-4D97-AF65-F5344CB8AC3E}">
        <p14:creationId xmlns:p14="http://schemas.microsoft.com/office/powerpoint/2010/main" val="4126876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parts in red</a:t>
            </a:r>
          </a:p>
        </p:txBody>
      </p:sp>
      <p:sp>
        <p:nvSpPr>
          <p:cNvPr id="4" name="Slide Number Placeholder 3"/>
          <p:cNvSpPr>
            <a:spLocks noGrp="1"/>
          </p:cNvSpPr>
          <p:nvPr>
            <p:ph type="sldNum" sz="quarter" idx="5"/>
          </p:nvPr>
        </p:nvSpPr>
        <p:spPr/>
        <p:txBody>
          <a:bodyPr/>
          <a:lstStyle/>
          <a:p>
            <a:fld id="{FD337DBB-0B83-438C-BC68-DE72AFE8E986}" type="slidenum">
              <a:rPr lang="en-US" smtClean="0"/>
              <a:t>37</a:t>
            </a:fld>
            <a:endParaRPr lang="en-US"/>
          </a:p>
        </p:txBody>
      </p:sp>
    </p:spTree>
    <p:extLst>
      <p:ext uri="{BB962C8B-B14F-4D97-AF65-F5344CB8AC3E}">
        <p14:creationId xmlns:p14="http://schemas.microsoft.com/office/powerpoint/2010/main" val="972528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38</a:t>
            </a:fld>
            <a:endParaRPr lang="en-US"/>
          </a:p>
        </p:txBody>
      </p:sp>
    </p:spTree>
    <p:extLst>
      <p:ext uri="{BB962C8B-B14F-4D97-AF65-F5344CB8AC3E}">
        <p14:creationId xmlns:p14="http://schemas.microsoft.com/office/powerpoint/2010/main" val="3928501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6</a:t>
            </a:fld>
            <a:endParaRPr lang="en-US"/>
          </a:p>
        </p:txBody>
      </p:sp>
    </p:spTree>
    <p:extLst>
      <p:ext uri="{BB962C8B-B14F-4D97-AF65-F5344CB8AC3E}">
        <p14:creationId xmlns:p14="http://schemas.microsoft.com/office/powerpoint/2010/main" val="1352254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parts in red</a:t>
            </a:r>
          </a:p>
        </p:txBody>
      </p:sp>
      <p:sp>
        <p:nvSpPr>
          <p:cNvPr id="4" name="Slide Number Placeholder 3"/>
          <p:cNvSpPr>
            <a:spLocks noGrp="1"/>
          </p:cNvSpPr>
          <p:nvPr>
            <p:ph type="sldNum" sz="quarter" idx="5"/>
          </p:nvPr>
        </p:nvSpPr>
        <p:spPr/>
        <p:txBody>
          <a:bodyPr/>
          <a:lstStyle/>
          <a:p>
            <a:fld id="{FD337DBB-0B83-438C-BC68-DE72AFE8E986}" type="slidenum">
              <a:rPr lang="en-US" smtClean="0"/>
              <a:t>39</a:t>
            </a:fld>
            <a:endParaRPr lang="en-US"/>
          </a:p>
        </p:txBody>
      </p:sp>
    </p:spTree>
    <p:extLst>
      <p:ext uri="{BB962C8B-B14F-4D97-AF65-F5344CB8AC3E}">
        <p14:creationId xmlns:p14="http://schemas.microsoft.com/office/powerpoint/2010/main" val="2108758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40</a:t>
            </a:fld>
            <a:endParaRPr lang="en-US"/>
          </a:p>
        </p:txBody>
      </p:sp>
    </p:spTree>
    <p:extLst>
      <p:ext uri="{BB962C8B-B14F-4D97-AF65-F5344CB8AC3E}">
        <p14:creationId xmlns:p14="http://schemas.microsoft.com/office/powerpoint/2010/main" val="2846701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42</a:t>
            </a:fld>
            <a:endParaRPr lang="en-US"/>
          </a:p>
        </p:txBody>
      </p:sp>
    </p:spTree>
    <p:extLst>
      <p:ext uri="{BB962C8B-B14F-4D97-AF65-F5344CB8AC3E}">
        <p14:creationId xmlns:p14="http://schemas.microsoft.com/office/powerpoint/2010/main" val="7118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7</a:t>
            </a:fld>
            <a:endParaRPr lang="en-US"/>
          </a:p>
        </p:txBody>
      </p:sp>
    </p:spTree>
    <p:extLst>
      <p:ext uri="{BB962C8B-B14F-4D97-AF65-F5344CB8AC3E}">
        <p14:creationId xmlns:p14="http://schemas.microsoft.com/office/powerpoint/2010/main" val="351881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8</a:t>
            </a:fld>
            <a:endParaRPr lang="en-US"/>
          </a:p>
        </p:txBody>
      </p:sp>
    </p:spTree>
    <p:extLst>
      <p:ext uri="{BB962C8B-B14F-4D97-AF65-F5344CB8AC3E}">
        <p14:creationId xmlns:p14="http://schemas.microsoft.com/office/powerpoint/2010/main" val="2769908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9</a:t>
            </a:fld>
            <a:endParaRPr lang="en-US"/>
          </a:p>
        </p:txBody>
      </p:sp>
    </p:spTree>
    <p:extLst>
      <p:ext uri="{BB962C8B-B14F-4D97-AF65-F5344CB8AC3E}">
        <p14:creationId xmlns:p14="http://schemas.microsoft.com/office/powerpoint/2010/main" val="2618775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parts in red</a:t>
            </a:r>
          </a:p>
        </p:txBody>
      </p:sp>
      <p:sp>
        <p:nvSpPr>
          <p:cNvPr id="4" name="Slide Number Placeholder 3"/>
          <p:cNvSpPr>
            <a:spLocks noGrp="1"/>
          </p:cNvSpPr>
          <p:nvPr>
            <p:ph type="sldNum" sz="quarter" idx="5"/>
          </p:nvPr>
        </p:nvSpPr>
        <p:spPr/>
        <p:txBody>
          <a:bodyPr/>
          <a:lstStyle/>
          <a:p>
            <a:fld id="{FD337DBB-0B83-438C-BC68-DE72AFE8E986}" type="slidenum">
              <a:rPr lang="en-US" smtClean="0"/>
              <a:t>10</a:t>
            </a:fld>
            <a:endParaRPr lang="en-US"/>
          </a:p>
        </p:txBody>
      </p:sp>
    </p:spTree>
    <p:extLst>
      <p:ext uri="{BB962C8B-B14F-4D97-AF65-F5344CB8AC3E}">
        <p14:creationId xmlns:p14="http://schemas.microsoft.com/office/powerpoint/2010/main" val="3006103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11</a:t>
            </a:fld>
            <a:endParaRPr lang="en-US"/>
          </a:p>
        </p:txBody>
      </p:sp>
    </p:spTree>
    <p:extLst>
      <p:ext uri="{BB962C8B-B14F-4D97-AF65-F5344CB8AC3E}">
        <p14:creationId xmlns:p14="http://schemas.microsoft.com/office/powerpoint/2010/main" val="2923818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37DBB-0B83-438C-BC68-DE72AFE8E986}" type="slidenum">
              <a:rPr lang="en-US" smtClean="0"/>
              <a:t>12</a:t>
            </a:fld>
            <a:endParaRPr lang="en-US"/>
          </a:p>
        </p:txBody>
      </p:sp>
    </p:spTree>
    <p:extLst>
      <p:ext uri="{BB962C8B-B14F-4D97-AF65-F5344CB8AC3E}">
        <p14:creationId xmlns:p14="http://schemas.microsoft.com/office/powerpoint/2010/main" val="1862402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C47400-E557-492C-86D1-E30A5214F330}" type="datetime1">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151182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2D6FFC-3D90-486D-89CB-8B78C0706D98}" type="datetime1">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73129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91A63-ACD3-4E9C-AF7C-1F7F9B2F8FCD}" type="datetime1">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71204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40E31-FB23-49FD-B737-E9E9297EF9AA}" type="datetime1">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49046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3CB05-5486-4CE5-92C4-03E8AA7F9497}" type="datetime1">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413748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DE8D77-A33A-435E-8ED9-057CB763222D}" type="datetime1">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90912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A364D8-A4DE-48E0-925D-66BEE3BAC07A}" type="datetime1">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584200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CCBCE3-1B40-49AC-BF71-ED2F755F830F}" type="datetime1">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96384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55BC9-B11A-4865-916E-E721AEE13650}" type="datetime1">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566094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DCA3F3-89D1-4D5A-80C5-F9786F4C089F}" type="datetime1">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66715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34FE66-3D3C-4717-B267-0F9EB0E8938B}" type="datetime1">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56900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52ACCB-93A1-48F6-AE65-1FC230E02081}" type="datetime1">
              <a:rPr lang="en-US" smtClean="0"/>
              <a:t>2/5/2025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908563-C900-41CC-A033-8EED90B9B7A2}" type="slidenum">
              <a:rPr lang="en-US" smtClean="0"/>
              <a:t>‹#›</a:t>
            </a:fld>
            <a:endParaRPr lang="en-US"/>
          </a:p>
        </p:txBody>
      </p:sp>
    </p:spTree>
    <p:extLst>
      <p:ext uri="{BB962C8B-B14F-4D97-AF65-F5344CB8AC3E}">
        <p14:creationId xmlns:p14="http://schemas.microsoft.com/office/powerpoint/2010/main" val="62494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s://www.consumerfinance.gov/"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s://www.sba.gov/"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id="{2262E45B-3F17-0243-7546-19E282E8CD31}"/>
              </a:ext>
            </a:extLst>
          </p:cNvPr>
          <p:cNvSpPr/>
          <p:nvPr/>
        </p:nvSpPr>
        <p:spPr>
          <a:xfrm>
            <a:off x="3173861" y="265360"/>
            <a:ext cx="2962656" cy="1225111"/>
          </a:xfrm>
          <a:custGeom>
            <a:avLst/>
            <a:gdLst/>
            <a:ahLst/>
            <a:cxnLst/>
            <a:rect l="l" t="t" r="r" b="b"/>
            <a:pathLst>
              <a:path w="6440489" h="2714068" extrusionOk="0">
                <a:moveTo>
                  <a:pt x="0" y="0"/>
                </a:moveTo>
                <a:lnTo>
                  <a:pt x="6440489" y="0"/>
                </a:lnTo>
                <a:lnTo>
                  <a:pt x="6440489" y="2714069"/>
                </a:lnTo>
                <a:lnTo>
                  <a:pt x="0" y="2714069"/>
                </a:lnTo>
                <a:lnTo>
                  <a:pt x="0" y="0"/>
                </a:lnTo>
                <a:close/>
              </a:path>
            </a:pathLst>
          </a:custGeom>
          <a:blipFill rotWithShape="1">
            <a:blip r:embed="rId3">
              <a:alphaModFix/>
            </a:blip>
            <a:stretch>
              <a:fillRect/>
            </a:stretch>
          </a:blipFill>
          <a:ln>
            <a:noFill/>
          </a:ln>
        </p:spPr>
        <p:txBody>
          <a:bodyPr/>
          <a:lstStyle/>
          <a:p>
            <a:endParaRPr lang="en-US" dirty="0"/>
          </a:p>
        </p:txBody>
      </p:sp>
      <p:sp>
        <p:nvSpPr>
          <p:cNvPr id="5" name="Google Shape;94;p1">
            <a:extLst>
              <a:ext uri="{FF2B5EF4-FFF2-40B4-BE49-F238E27FC236}">
                <a16:creationId xmlns:a16="http://schemas.microsoft.com/office/drawing/2014/main" id="{18976BE1-DF2A-9884-FE6F-BCB8B9BE8600}"/>
              </a:ext>
            </a:extLst>
          </p:cNvPr>
          <p:cNvSpPr/>
          <p:nvPr/>
        </p:nvSpPr>
        <p:spPr>
          <a:xfrm>
            <a:off x="4043436" y="5120667"/>
            <a:ext cx="1223507" cy="1159989"/>
          </a:xfrm>
          <a:custGeom>
            <a:avLst/>
            <a:gdLst/>
            <a:ahLst/>
            <a:cxnLst/>
            <a:rect l="l" t="t" r="r" b="b"/>
            <a:pathLst>
              <a:path w="1475961" h="1475961" extrusionOk="0">
                <a:moveTo>
                  <a:pt x="0" y="0"/>
                </a:moveTo>
                <a:lnTo>
                  <a:pt x="1475961" y="0"/>
                </a:lnTo>
                <a:lnTo>
                  <a:pt x="1475961" y="1475962"/>
                </a:lnTo>
                <a:lnTo>
                  <a:pt x="0" y="1475962"/>
                </a:lnTo>
                <a:lnTo>
                  <a:pt x="0" y="0"/>
                </a:lnTo>
                <a:close/>
              </a:path>
            </a:pathLst>
          </a:custGeom>
          <a:blipFill rotWithShape="1">
            <a:blip r:embed="rId4">
              <a:alphaModFix/>
            </a:blip>
            <a:stretch>
              <a:fillRect/>
            </a:stretch>
          </a:blipFill>
          <a:ln>
            <a:noFill/>
          </a:ln>
        </p:spPr>
        <p:txBody>
          <a:bodyPr/>
          <a:lstStyle/>
          <a:p>
            <a:endParaRPr lang="en-US" dirty="0"/>
          </a:p>
        </p:txBody>
      </p:sp>
      <p:pic>
        <p:nvPicPr>
          <p:cNvPr id="8" name="Picture 7">
            <a:extLst>
              <a:ext uri="{FF2B5EF4-FFF2-40B4-BE49-F238E27FC236}">
                <a16:creationId xmlns:a16="http://schemas.microsoft.com/office/drawing/2014/main" id="{A94EC4CA-DF99-77D9-FFB4-C870BF880BED}"/>
              </a:ext>
            </a:extLst>
          </p:cNvPr>
          <p:cNvPicPr>
            <a:picLocks noChangeAspect="1"/>
          </p:cNvPicPr>
          <p:nvPr/>
        </p:nvPicPr>
        <p:blipFill>
          <a:blip r:embed="rId5"/>
          <a:stretch>
            <a:fillRect/>
          </a:stretch>
        </p:blipFill>
        <p:spPr>
          <a:xfrm>
            <a:off x="6612094" y="176951"/>
            <a:ext cx="2288181" cy="2212983"/>
          </a:xfrm>
          <a:prstGeom prst="rect">
            <a:avLst/>
          </a:prstGeom>
        </p:spPr>
      </p:pic>
      <p:pic>
        <p:nvPicPr>
          <p:cNvPr id="9" name="Picture 8">
            <a:extLst>
              <a:ext uri="{FF2B5EF4-FFF2-40B4-BE49-F238E27FC236}">
                <a16:creationId xmlns:a16="http://schemas.microsoft.com/office/drawing/2014/main" id="{314B3F1C-9645-CC71-E1B5-6F851A4E5760}"/>
              </a:ext>
            </a:extLst>
          </p:cNvPr>
          <p:cNvPicPr>
            <a:picLocks noChangeAspect="1"/>
          </p:cNvPicPr>
          <p:nvPr/>
        </p:nvPicPr>
        <p:blipFill>
          <a:blip r:embed="rId6"/>
          <a:stretch>
            <a:fillRect/>
          </a:stretch>
        </p:blipFill>
        <p:spPr>
          <a:xfrm>
            <a:off x="6612094" y="4953836"/>
            <a:ext cx="1487553" cy="1493649"/>
          </a:xfrm>
          <a:prstGeom prst="rect">
            <a:avLst/>
          </a:prstGeom>
        </p:spPr>
      </p:pic>
      <p:pic>
        <p:nvPicPr>
          <p:cNvPr id="1026" name="Picture 2" descr="Lendistry | Small Business Lending">
            <a:extLst>
              <a:ext uri="{FF2B5EF4-FFF2-40B4-BE49-F238E27FC236}">
                <a16:creationId xmlns:a16="http://schemas.microsoft.com/office/drawing/2014/main" id="{779F8FE4-A7AC-9469-28AA-1BBB7C9CAE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884" y="5213017"/>
            <a:ext cx="2579561" cy="9752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8336B47-A3CA-EAB4-B9C4-F46B03CE802E}"/>
              </a:ext>
            </a:extLst>
          </p:cNvPr>
          <p:cNvPicPr>
            <a:picLocks noChangeAspect="1"/>
          </p:cNvPicPr>
          <p:nvPr/>
        </p:nvPicPr>
        <p:blipFill>
          <a:blip r:embed="rId5"/>
          <a:stretch>
            <a:fillRect/>
          </a:stretch>
        </p:blipFill>
        <p:spPr>
          <a:xfrm flipH="1">
            <a:off x="326840" y="41970"/>
            <a:ext cx="2288180" cy="2212982"/>
          </a:xfrm>
          <a:prstGeom prst="rect">
            <a:avLst/>
          </a:prstGeom>
        </p:spPr>
      </p:pic>
      <p:sp>
        <p:nvSpPr>
          <p:cNvPr id="11" name="TextBox 10">
            <a:extLst>
              <a:ext uri="{FF2B5EF4-FFF2-40B4-BE49-F238E27FC236}">
                <a16:creationId xmlns:a16="http://schemas.microsoft.com/office/drawing/2014/main" id="{D01AA938-CF71-8034-D494-E42DB01C7CBB}"/>
              </a:ext>
            </a:extLst>
          </p:cNvPr>
          <p:cNvSpPr txBox="1"/>
          <p:nvPr/>
        </p:nvSpPr>
        <p:spPr>
          <a:xfrm>
            <a:off x="127321" y="2021909"/>
            <a:ext cx="8889357" cy="1077218"/>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Debt-based and alternative</a:t>
            </a:r>
          </a:p>
          <a:p>
            <a:pPr algn="ctr"/>
            <a:r>
              <a:rPr lang="en-US" sz="3200" b="1" dirty="0">
                <a:latin typeface="Poppins" panose="00000500000000000000" pitchFamily="2" charset="0"/>
                <a:cs typeface="Poppins" panose="00000500000000000000" pitchFamily="2" charset="0"/>
              </a:rPr>
              <a:t>financing plus grants</a:t>
            </a:r>
          </a:p>
        </p:txBody>
      </p:sp>
      <p:sp>
        <p:nvSpPr>
          <p:cNvPr id="12" name="TextBox 11">
            <a:extLst>
              <a:ext uri="{FF2B5EF4-FFF2-40B4-BE49-F238E27FC236}">
                <a16:creationId xmlns:a16="http://schemas.microsoft.com/office/drawing/2014/main" id="{C5738597-5906-1610-9C88-DA2C03EC4C0F}"/>
              </a:ext>
            </a:extLst>
          </p:cNvPr>
          <p:cNvSpPr txBox="1"/>
          <p:nvPr/>
        </p:nvSpPr>
        <p:spPr>
          <a:xfrm>
            <a:off x="0" y="3413646"/>
            <a:ext cx="9144000" cy="830997"/>
          </a:xfrm>
          <a:prstGeom prst="rect">
            <a:avLst/>
          </a:prstGeom>
          <a:gradFill flip="none" rotWithShape="1">
            <a:gsLst>
              <a:gs pos="0">
                <a:srgbClr val="233973"/>
              </a:gs>
              <a:gs pos="36000">
                <a:srgbClr val="C1CA2F"/>
              </a:gs>
              <a:gs pos="84000">
                <a:srgbClr val="67ACBC"/>
              </a:gs>
              <a:gs pos="100000">
                <a:srgbClr val="558E8E">
                  <a:lumMod val="96000"/>
                  <a:lumOff val="4000"/>
                </a:srgbClr>
              </a:gs>
              <a:gs pos="59000">
                <a:srgbClr val="F7AF21"/>
              </a:gs>
            </a:gsLst>
            <a:lin ang="0" scaled="1"/>
            <a:tileRect/>
          </a:gradFill>
        </p:spPr>
        <p:txBody>
          <a:bodyPr wrap="square" rtlCol="0">
            <a:spAutoFit/>
          </a:bodyPr>
          <a:lstStyle/>
          <a:p>
            <a:pPr algn="ctr"/>
            <a:r>
              <a:rPr lang="en-US" sz="2400" b="1" dirty="0">
                <a:latin typeface="Poppins" panose="00000500000000000000" pitchFamily="2" charset="0"/>
                <a:cs typeface="Poppins" panose="00000500000000000000" pitchFamily="2" charset="0"/>
              </a:rPr>
              <a:t>REACH Hub</a:t>
            </a:r>
            <a:endParaRPr lang="en-US" sz="2400" dirty="0">
              <a:latin typeface="Poppins" panose="00000500000000000000" pitchFamily="2" charset="0"/>
              <a:cs typeface="Poppins" panose="00000500000000000000" pitchFamily="2" charset="0"/>
            </a:endParaRPr>
          </a:p>
          <a:p>
            <a:pPr algn="ctr"/>
            <a:r>
              <a:rPr lang="en-US" sz="2400" dirty="0">
                <a:latin typeface="Poppins" panose="00000500000000000000" pitchFamily="2" charset="0"/>
                <a:cs typeface="Poppins" panose="00000500000000000000" pitchFamily="2" charset="0"/>
              </a:rPr>
              <a:t>Resources for Entrepreneurship Advising &amp; Coaching</a:t>
            </a:r>
          </a:p>
        </p:txBody>
      </p:sp>
    </p:spTree>
    <p:extLst>
      <p:ext uri="{BB962C8B-B14F-4D97-AF65-F5344CB8AC3E}">
        <p14:creationId xmlns:p14="http://schemas.microsoft.com/office/powerpoint/2010/main" val="284306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565EFA48-9847-414F-8A23-DA068259E5F1}"/>
              </a:ext>
            </a:extLst>
          </p:cNvPr>
          <p:cNvGraphicFramePr>
            <a:graphicFrameLocks noGrp="1"/>
          </p:cNvGraphicFramePr>
          <p:nvPr>
            <p:extLst>
              <p:ext uri="{D42A27DB-BD31-4B8C-83A1-F6EECF244321}">
                <p14:modId xmlns:p14="http://schemas.microsoft.com/office/powerpoint/2010/main" val="556014801"/>
              </p:ext>
            </p:extLst>
          </p:nvPr>
        </p:nvGraphicFramePr>
        <p:xfrm>
          <a:off x="465005" y="1795850"/>
          <a:ext cx="3680737" cy="3742056"/>
        </p:xfrm>
        <a:graphic>
          <a:graphicData uri="http://schemas.openxmlformats.org/drawingml/2006/table">
            <a:tbl>
              <a:tblPr firstRow="1" bandRow="1">
                <a:tableStyleId>{5C22544A-7EE6-4342-B048-85BDC9FD1C3A}</a:tableStyleId>
              </a:tblPr>
              <a:tblGrid>
                <a:gridCol w="1124753">
                  <a:extLst>
                    <a:ext uri="{9D8B030D-6E8A-4147-A177-3AD203B41FA5}">
                      <a16:colId xmlns:a16="http://schemas.microsoft.com/office/drawing/2014/main" val="1955501555"/>
                    </a:ext>
                  </a:extLst>
                </a:gridCol>
                <a:gridCol w="2555984">
                  <a:extLst>
                    <a:ext uri="{9D8B030D-6E8A-4147-A177-3AD203B41FA5}">
                      <a16:colId xmlns:a16="http://schemas.microsoft.com/office/drawing/2014/main" val="1234075861"/>
                    </a:ext>
                  </a:extLst>
                </a:gridCol>
              </a:tblGrid>
              <a:tr h="2254933">
                <a:tc>
                  <a:txBody>
                    <a:bodyPr/>
                    <a:lstStyle/>
                    <a:p>
                      <a:r>
                        <a:rPr lang="en-US" sz="1400" dirty="0">
                          <a:solidFill>
                            <a:schemeClr val="tx1"/>
                          </a:solidFill>
                        </a:rPr>
                        <a:t>The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6608216"/>
                  </a:ext>
                </a:extLst>
              </a:tr>
              <a:tr h="1487123">
                <a:tc>
                  <a:txBody>
                    <a:bodyPr/>
                    <a:lstStyle/>
                    <a:p>
                      <a:r>
                        <a:rPr lang="en-US" sz="1400" b="1" dirty="0">
                          <a:solidFill>
                            <a:schemeClr val="tx1"/>
                          </a:solidFill>
                        </a:rPr>
                        <a:t>The needs of the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8072587"/>
                  </a:ext>
                </a:extLst>
              </a:tr>
            </a:tbl>
          </a:graphicData>
        </a:graphic>
      </p:graphicFrame>
      <p:sp>
        <p:nvSpPr>
          <p:cNvPr id="2" name="TextBox 1">
            <a:extLst>
              <a:ext uri="{FF2B5EF4-FFF2-40B4-BE49-F238E27FC236}">
                <a16:creationId xmlns:a16="http://schemas.microsoft.com/office/drawing/2014/main" id="{3F4E3C94-9D8A-29E5-02B9-4AE894ACF4B0}"/>
              </a:ext>
            </a:extLst>
          </p:cNvPr>
          <p:cNvSpPr txBox="1"/>
          <p:nvPr/>
        </p:nvSpPr>
        <p:spPr>
          <a:xfrm>
            <a:off x="187213" y="713904"/>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Example of debt-based financing</a:t>
            </a:r>
          </a:p>
        </p:txBody>
      </p:sp>
      <p:sp>
        <p:nvSpPr>
          <p:cNvPr id="15" name="TextBox 14">
            <a:extLst>
              <a:ext uri="{FF2B5EF4-FFF2-40B4-BE49-F238E27FC236}">
                <a16:creationId xmlns:a16="http://schemas.microsoft.com/office/drawing/2014/main" id="{56D21332-778D-B804-A067-8E9954CACACB}"/>
              </a:ext>
            </a:extLst>
          </p:cNvPr>
          <p:cNvSpPr txBox="1"/>
          <p:nvPr/>
        </p:nvSpPr>
        <p:spPr>
          <a:xfrm>
            <a:off x="4745620" y="3523802"/>
            <a:ext cx="3475788" cy="2554545"/>
          </a:xfrm>
          <a:prstGeom prst="rect">
            <a:avLst/>
          </a:prstGeom>
          <a:noFill/>
        </p:spPr>
        <p:txBody>
          <a:bodyPr wrap="square" rtlCol="0">
            <a:spAutoFit/>
          </a:bodyPr>
          <a:lstStyle/>
          <a:p>
            <a:pPr algn="ctr"/>
            <a:r>
              <a:rPr lang="en-US" sz="2000" dirty="0">
                <a:cs typeface="Poppins" panose="00000500000000000000" pitchFamily="2" charset="0"/>
              </a:rPr>
              <a:t>The co-owners of Brothers Building, Carlos and Domingo, turn to a local bank and start working with Ella, the business accounts manager at the bank to get a loan.</a:t>
            </a:r>
          </a:p>
        </p:txBody>
      </p:sp>
      <p:pic>
        <p:nvPicPr>
          <p:cNvPr id="3" name="Picture 2">
            <a:extLst>
              <a:ext uri="{FF2B5EF4-FFF2-40B4-BE49-F238E27FC236}">
                <a16:creationId xmlns:a16="http://schemas.microsoft.com/office/drawing/2014/main" id="{8C2F008E-24F6-0FC2-4337-C0996922D2D1}"/>
              </a:ext>
            </a:extLst>
          </p:cNvPr>
          <p:cNvPicPr>
            <a:picLocks noChangeAspect="1"/>
          </p:cNvPicPr>
          <p:nvPr/>
        </p:nvPicPr>
        <p:blipFill>
          <a:blip r:embed="rId3"/>
          <a:stretch>
            <a:fillRect/>
          </a:stretch>
        </p:blipFill>
        <p:spPr>
          <a:xfrm>
            <a:off x="2126360" y="2621289"/>
            <a:ext cx="1311194" cy="1311194"/>
          </a:xfrm>
          <a:prstGeom prst="rect">
            <a:avLst/>
          </a:prstGeom>
        </p:spPr>
      </p:pic>
      <p:sp>
        <p:nvSpPr>
          <p:cNvPr id="4" name="TextBox 3">
            <a:extLst>
              <a:ext uri="{FF2B5EF4-FFF2-40B4-BE49-F238E27FC236}">
                <a16:creationId xmlns:a16="http://schemas.microsoft.com/office/drawing/2014/main" id="{524299A9-66AB-F7A7-F189-B2BCB01D3FC9}"/>
              </a:ext>
            </a:extLst>
          </p:cNvPr>
          <p:cNvSpPr txBox="1"/>
          <p:nvPr/>
        </p:nvSpPr>
        <p:spPr>
          <a:xfrm>
            <a:off x="1703931" y="1831853"/>
            <a:ext cx="2323582" cy="738664"/>
          </a:xfrm>
          <a:prstGeom prst="rect">
            <a:avLst/>
          </a:prstGeom>
          <a:noFill/>
        </p:spPr>
        <p:txBody>
          <a:bodyPr wrap="square" rtlCol="0">
            <a:spAutoFit/>
          </a:bodyPr>
          <a:lstStyle/>
          <a:p>
            <a:pPr algn="ctr"/>
            <a:r>
              <a:rPr lang="en-US" sz="1400" b="1" dirty="0">
                <a:latin typeface="Poppins" panose="00000500000000000000" pitchFamily="2" charset="0"/>
                <a:cs typeface="Poppins" panose="00000500000000000000" pitchFamily="2" charset="0"/>
              </a:rPr>
              <a:t>Brothers Building</a:t>
            </a:r>
          </a:p>
          <a:p>
            <a:pPr algn="ctr"/>
            <a:r>
              <a:rPr lang="en-US" sz="1400" dirty="0">
                <a:latin typeface="Poppins" panose="00000500000000000000" pitchFamily="2" charset="0"/>
                <a:cs typeface="Poppins" panose="00000500000000000000" pitchFamily="2" charset="0"/>
              </a:rPr>
              <a:t>Residential construction business</a:t>
            </a:r>
          </a:p>
        </p:txBody>
      </p:sp>
      <p:sp>
        <p:nvSpPr>
          <p:cNvPr id="7" name="TextBox 6">
            <a:extLst>
              <a:ext uri="{FF2B5EF4-FFF2-40B4-BE49-F238E27FC236}">
                <a16:creationId xmlns:a16="http://schemas.microsoft.com/office/drawing/2014/main" id="{8C0797F9-C4E7-B1A3-01C3-A5412EC060CC}"/>
              </a:ext>
            </a:extLst>
          </p:cNvPr>
          <p:cNvSpPr txBox="1"/>
          <p:nvPr/>
        </p:nvSpPr>
        <p:spPr>
          <a:xfrm>
            <a:off x="1793883" y="4239228"/>
            <a:ext cx="2121178" cy="1169551"/>
          </a:xfrm>
          <a:prstGeom prst="rect">
            <a:avLst/>
          </a:prstGeom>
          <a:noFill/>
        </p:spPr>
        <p:txBody>
          <a:bodyPr wrap="square" rtlCol="0">
            <a:spAutoFit/>
          </a:bodyPr>
          <a:lstStyle/>
          <a:p>
            <a:pPr algn="ctr"/>
            <a:r>
              <a:rPr lang="en-US" sz="1400" dirty="0">
                <a:latin typeface="Poppins" panose="00000500000000000000" pitchFamily="2" charset="0"/>
                <a:cs typeface="Poppins" panose="00000500000000000000" pitchFamily="2" charset="0"/>
              </a:rPr>
              <a:t>Business needs to buy expensive equipment to complete projects more effectively</a:t>
            </a:r>
          </a:p>
        </p:txBody>
      </p:sp>
      <p:pic>
        <p:nvPicPr>
          <p:cNvPr id="8" name="Picture 7">
            <a:extLst>
              <a:ext uri="{FF2B5EF4-FFF2-40B4-BE49-F238E27FC236}">
                <a16:creationId xmlns:a16="http://schemas.microsoft.com/office/drawing/2014/main" id="{9A710F23-0110-0A6C-9B11-18DE77385F9B}"/>
              </a:ext>
            </a:extLst>
          </p:cNvPr>
          <p:cNvPicPr>
            <a:picLocks noChangeAspect="1"/>
          </p:cNvPicPr>
          <p:nvPr/>
        </p:nvPicPr>
        <p:blipFill>
          <a:blip r:embed="rId4"/>
          <a:stretch>
            <a:fillRect/>
          </a:stretch>
        </p:blipFill>
        <p:spPr>
          <a:xfrm>
            <a:off x="7125634" y="1393430"/>
            <a:ext cx="1463220" cy="1463220"/>
          </a:xfrm>
          <a:prstGeom prst="rect">
            <a:avLst/>
          </a:prstGeom>
        </p:spPr>
      </p:pic>
      <p:pic>
        <p:nvPicPr>
          <p:cNvPr id="12" name="Picture 11">
            <a:extLst>
              <a:ext uri="{FF2B5EF4-FFF2-40B4-BE49-F238E27FC236}">
                <a16:creationId xmlns:a16="http://schemas.microsoft.com/office/drawing/2014/main" id="{1F89C9FB-B0B4-425C-7340-F6664EB05C1E}"/>
              </a:ext>
            </a:extLst>
          </p:cNvPr>
          <p:cNvPicPr>
            <a:picLocks noChangeAspect="1"/>
          </p:cNvPicPr>
          <p:nvPr/>
        </p:nvPicPr>
        <p:blipFill>
          <a:blip r:embed="rId5"/>
          <a:stretch>
            <a:fillRect/>
          </a:stretch>
        </p:blipFill>
        <p:spPr>
          <a:xfrm>
            <a:off x="4821116" y="1395204"/>
            <a:ext cx="1463220" cy="1463220"/>
          </a:xfrm>
          <a:prstGeom prst="rect">
            <a:avLst/>
          </a:prstGeom>
        </p:spPr>
      </p:pic>
      <p:sp>
        <p:nvSpPr>
          <p:cNvPr id="19" name="TextBox 18">
            <a:extLst>
              <a:ext uri="{FF2B5EF4-FFF2-40B4-BE49-F238E27FC236}">
                <a16:creationId xmlns:a16="http://schemas.microsoft.com/office/drawing/2014/main" id="{4AD41F30-BC21-3F64-A620-CB7BE405C9E0}"/>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3143769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07" y="537239"/>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Basic considerations for debt-based financing</a:t>
            </a:r>
          </a:p>
        </p:txBody>
      </p:sp>
      <p:sp>
        <p:nvSpPr>
          <p:cNvPr id="5" name="TextBox 4">
            <a:extLst>
              <a:ext uri="{FF2B5EF4-FFF2-40B4-BE49-F238E27FC236}">
                <a16:creationId xmlns:a16="http://schemas.microsoft.com/office/drawing/2014/main" id="{0F4FED25-224C-D90F-8A0C-F9EAC2FC0095}"/>
              </a:ext>
            </a:extLst>
          </p:cNvPr>
          <p:cNvSpPr txBox="1"/>
          <p:nvPr/>
        </p:nvSpPr>
        <p:spPr>
          <a:xfrm>
            <a:off x="429761" y="998904"/>
            <a:ext cx="8284463" cy="646331"/>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Key considerations for evaluating whether debt-based financing makes sense for a small business include the following:</a:t>
            </a:r>
          </a:p>
        </p:txBody>
      </p:sp>
      <p:sp>
        <p:nvSpPr>
          <p:cNvPr id="8" name="TextBox 7">
            <a:extLst>
              <a:ext uri="{FF2B5EF4-FFF2-40B4-BE49-F238E27FC236}">
                <a16:creationId xmlns:a16="http://schemas.microsoft.com/office/drawing/2014/main" id="{BB36A43A-1CB8-D783-CDFC-FE898AE7FFFF}"/>
              </a:ext>
            </a:extLst>
          </p:cNvPr>
          <p:cNvSpPr txBox="1"/>
          <p:nvPr/>
        </p:nvSpPr>
        <p:spPr>
          <a:xfrm>
            <a:off x="187207" y="1769908"/>
            <a:ext cx="8769573" cy="4278094"/>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Loan Amount and Purpose: </a:t>
            </a:r>
            <a:r>
              <a:rPr lang="en-US" sz="1600" dirty="0">
                <a:latin typeface="Poppins" panose="00000500000000000000" pitchFamily="2" charset="0"/>
                <a:cs typeface="Poppins" panose="00000500000000000000" pitchFamily="2" charset="0"/>
              </a:rPr>
              <a:t>Loan amounts (or the size of the loan principal) are the most basic consideration in any loan.</a:t>
            </a:r>
            <a:r>
              <a:rPr lang="en-US" sz="1600" b="1" dirty="0">
                <a:latin typeface="Poppins" panose="00000500000000000000" pitchFamily="2" charset="0"/>
                <a:cs typeface="Poppins" panose="00000500000000000000" pitchFamily="2" charset="0"/>
              </a:rPr>
              <a:t> </a:t>
            </a:r>
            <a:r>
              <a:rPr lang="en-US" sz="1600" dirty="0">
                <a:latin typeface="Poppins" panose="00000500000000000000" pitchFamily="2" charset="0"/>
                <a:cs typeface="Poppins" panose="00000500000000000000" pitchFamily="2" charset="0"/>
              </a:rPr>
              <a:t>Loans often have restrictions on what the money can be spent on - common uses include: purchasing equipment or inventory, expanding operations, hiring staff, bridging cash flow gaps, covering unexpected expenses. Be sure to align the amount of the loan with the proposed purpose.</a:t>
            </a: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Interest rates and fees: </a:t>
            </a:r>
            <a:r>
              <a:rPr lang="en-US" sz="1600" dirty="0">
                <a:latin typeface="Poppins" panose="00000500000000000000" pitchFamily="2" charset="0"/>
                <a:cs typeface="Poppins" panose="00000500000000000000" pitchFamily="2" charset="0"/>
              </a:rPr>
              <a:t>Interest rates capture some of the additional costs of the loan beyond the principal. Rates depend on factors like the lender, the borrower’s creditworthiness, loan amount, and repayment term. However, the full cost of borrowing is expressed as an annual percentage rate (APR) – which captures any additional costs such as origination fees, late fees, or other “hidden” charges.</a:t>
            </a: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Repayment obligation: </a:t>
            </a:r>
            <a:r>
              <a:rPr lang="en-US" sz="1600" dirty="0">
                <a:latin typeface="Poppins" panose="00000500000000000000" pitchFamily="2" charset="0"/>
                <a:cs typeface="Poppins" panose="00000500000000000000" pitchFamily="2" charset="0"/>
              </a:rPr>
              <a:t>Borrowers must repay the principal amount plus interest over a defined term; payments may be structured as fixed installments (principal + interest) or variable amounts, depending on the loan type – critically, sometimes a borrow must pay a fee for paying off a loan early.</a:t>
            </a:r>
          </a:p>
        </p:txBody>
      </p:sp>
      <p:sp>
        <p:nvSpPr>
          <p:cNvPr id="3" name="TextBox 2">
            <a:extLst>
              <a:ext uri="{FF2B5EF4-FFF2-40B4-BE49-F238E27FC236}">
                <a16:creationId xmlns:a16="http://schemas.microsoft.com/office/drawing/2014/main" id="{2BA368C3-A68B-9B1B-094F-9C2EB4C6C326}"/>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2086858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07" y="537239"/>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Considerations for debt-based financing (continued)</a:t>
            </a:r>
          </a:p>
        </p:txBody>
      </p:sp>
      <p:sp>
        <p:nvSpPr>
          <p:cNvPr id="5" name="TextBox 4">
            <a:extLst>
              <a:ext uri="{FF2B5EF4-FFF2-40B4-BE49-F238E27FC236}">
                <a16:creationId xmlns:a16="http://schemas.microsoft.com/office/drawing/2014/main" id="{0F4FED25-224C-D90F-8A0C-F9EAC2FC0095}"/>
              </a:ext>
            </a:extLst>
          </p:cNvPr>
          <p:cNvSpPr txBox="1"/>
          <p:nvPr/>
        </p:nvSpPr>
        <p:spPr>
          <a:xfrm>
            <a:off x="429761" y="998904"/>
            <a:ext cx="8284463" cy="646331"/>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Key considerations for evaluating whether debt-based financing makes sense for a small business include the following:</a:t>
            </a:r>
          </a:p>
        </p:txBody>
      </p:sp>
      <p:sp>
        <p:nvSpPr>
          <p:cNvPr id="8" name="TextBox 7">
            <a:extLst>
              <a:ext uri="{FF2B5EF4-FFF2-40B4-BE49-F238E27FC236}">
                <a16:creationId xmlns:a16="http://schemas.microsoft.com/office/drawing/2014/main" id="{BB36A43A-1CB8-D783-CDFC-FE898AE7FFFF}"/>
              </a:ext>
            </a:extLst>
          </p:cNvPr>
          <p:cNvSpPr txBox="1"/>
          <p:nvPr/>
        </p:nvSpPr>
        <p:spPr>
          <a:xfrm>
            <a:off x="187207" y="1769908"/>
            <a:ext cx="8769573" cy="3785652"/>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Loan Term: </a:t>
            </a:r>
            <a:endParaRPr lang="en-US" sz="1600"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sz="1600" i="1" dirty="0">
                <a:latin typeface="Poppins" panose="00000500000000000000" pitchFamily="2" charset="0"/>
                <a:cs typeface="Poppins" panose="00000500000000000000" pitchFamily="2" charset="0"/>
              </a:rPr>
              <a:t>Short-term loans: </a:t>
            </a:r>
            <a:r>
              <a:rPr lang="en-US" sz="1600" dirty="0">
                <a:latin typeface="Poppins" panose="00000500000000000000" pitchFamily="2" charset="0"/>
                <a:cs typeface="Poppins" panose="00000500000000000000" pitchFamily="2" charset="0"/>
              </a:rPr>
              <a:t>Repayment within 12–18 months, often used for working capital or inventory;</a:t>
            </a:r>
          </a:p>
          <a:p>
            <a:pPr marL="742950" lvl="1" indent="-285750">
              <a:buFont typeface="Arial" panose="020B0604020202020204" pitchFamily="34" charset="0"/>
              <a:buChar char="•"/>
            </a:pPr>
            <a:r>
              <a:rPr lang="en-US" sz="1600" i="1" dirty="0">
                <a:latin typeface="Poppins" panose="00000500000000000000" pitchFamily="2" charset="0"/>
                <a:cs typeface="Poppins" panose="00000500000000000000" pitchFamily="2" charset="0"/>
              </a:rPr>
              <a:t>Medium-term loans:</a:t>
            </a:r>
            <a:r>
              <a:rPr lang="en-US" sz="1600" dirty="0">
                <a:latin typeface="Poppins" panose="00000500000000000000" pitchFamily="2" charset="0"/>
                <a:cs typeface="Poppins" panose="00000500000000000000" pitchFamily="2" charset="0"/>
              </a:rPr>
              <a:t> Terms of 2–5 years, suitable for expansion or purchasing equipment;</a:t>
            </a:r>
          </a:p>
          <a:p>
            <a:pPr marL="742950" lvl="1" indent="-285750">
              <a:buFont typeface="Arial" panose="020B0604020202020204" pitchFamily="34" charset="0"/>
              <a:buChar char="•"/>
            </a:pPr>
            <a:r>
              <a:rPr lang="en-US" sz="1600" i="1" dirty="0">
                <a:latin typeface="Poppins" panose="00000500000000000000" pitchFamily="2" charset="0"/>
                <a:cs typeface="Poppins" panose="00000500000000000000" pitchFamily="2" charset="0"/>
              </a:rPr>
              <a:t>Long-term loans: </a:t>
            </a:r>
            <a:r>
              <a:rPr lang="en-US" sz="1600" dirty="0">
                <a:latin typeface="Poppins" panose="00000500000000000000" pitchFamily="2" charset="0"/>
                <a:cs typeface="Poppins" panose="00000500000000000000" pitchFamily="2" charset="0"/>
              </a:rPr>
              <a:t>Terms of 5+ years, typically for real estate or significant capital expenditures.</a:t>
            </a:r>
          </a:p>
          <a:p>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Collateral Requirements: </a:t>
            </a:r>
            <a:r>
              <a:rPr lang="en-US" sz="1600" dirty="0">
                <a:latin typeface="Poppins" panose="00000500000000000000" pitchFamily="2" charset="0"/>
                <a:cs typeface="Poppins" panose="00000500000000000000" pitchFamily="2" charset="0"/>
              </a:rPr>
              <a:t>Many loans require collateral (e.g., equipment, inventory, or real estate) to secure the loan. Unsecured loans (those without collateral) are available but often come with higher interest rates and stricter eligibility criteria.</a:t>
            </a:r>
          </a:p>
          <a:p>
            <a:pPr lvl="1"/>
            <a:endParaRPr lang="en-US" sz="1600" dirty="0">
              <a:latin typeface="Poppins" panose="00000500000000000000" pitchFamily="2" charset="0"/>
              <a:cs typeface="Poppins" panose="00000500000000000000" pitchFamily="2" charset="0"/>
            </a:endParaRPr>
          </a:p>
          <a:p>
            <a:pPr marL="282575" indent="-282575">
              <a:buFont typeface="Arial" panose="020B0604020202020204" pitchFamily="34" charset="0"/>
              <a:buChar char="•"/>
            </a:pPr>
            <a:r>
              <a:rPr lang="en-US" sz="1600" b="1" dirty="0">
                <a:latin typeface="Poppins" panose="00000500000000000000" pitchFamily="2" charset="0"/>
                <a:cs typeface="Poppins" panose="00000500000000000000" pitchFamily="2" charset="0"/>
              </a:rPr>
              <a:t>Repayment ability: </a:t>
            </a:r>
            <a:r>
              <a:rPr lang="en-US" sz="1600" dirty="0">
                <a:latin typeface="Poppins" panose="00000500000000000000" pitchFamily="2" charset="0"/>
                <a:cs typeface="Poppins" panose="00000500000000000000" pitchFamily="2" charset="0"/>
              </a:rPr>
              <a:t>As discussed in greater depth below, a key consideration for any debt-based financing is a business’s ability to repay the loan.</a:t>
            </a:r>
            <a:endParaRPr lang="en-US" sz="1600" b="1" dirty="0">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E5A3373A-1821-59D4-737A-79793628A451}"/>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4116507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07" y="537239"/>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Repayment ability – a closer look</a:t>
            </a:r>
          </a:p>
        </p:txBody>
      </p:sp>
      <p:sp>
        <p:nvSpPr>
          <p:cNvPr id="5" name="TextBox 4">
            <a:extLst>
              <a:ext uri="{FF2B5EF4-FFF2-40B4-BE49-F238E27FC236}">
                <a16:creationId xmlns:a16="http://schemas.microsoft.com/office/drawing/2014/main" id="{0F4FED25-224C-D90F-8A0C-F9EAC2FC0095}"/>
              </a:ext>
            </a:extLst>
          </p:cNvPr>
          <p:cNvSpPr txBox="1"/>
          <p:nvPr/>
        </p:nvSpPr>
        <p:spPr>
          <a:xfrm>
            <a:off x="273377" y="1074478"/>
            <a:ext cx="8683403" cy="584775"/>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There is no more important consideration for debt-based finance than whether or not the debt can be repaid without undermining the goals of the business owner.</a:t>
            </a:r>
          </a:p>
        </p:txBody>
      </p:sp>
      <p:sp>
        <p:nvSpPr>
          <p:cNvPr id="3" name="TextBox 2">
            <a:extLst>
              <a:ext uri="{FF2B5EF4-FFF2-40B4-BE49-F238E27FC236}">
                <a16:creationId xmlns:a16="http://schemas.microsoft.com/office/drawing/2014/main" id="{DEED2DAF-3DB4-972C-9458-3B3888DA0AC1}"/>
              </a:ext>
            </a:extLst>
          </p:cNvPr>
          <p:cNvSpPr txBox="1"/>
          <p:nvPr/>
        </p:nvSpPr>
        <p:spPr>
          <a:xfrm>
            <a:off x="273377" y="1829991"/>
            <a:ext cx="8683403" cy="4770537"/>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Cash-flow management: </a:t>
            </a:r>
            <a:r>
              <a:rPr lang="en-US" sz="1600" dirty="0">
                <a:latin typeface="Poppins" panose="00000500000000000000" pitchFamily="2" charset="0"/>
                <a:cs typeface="Poppins" panose="00000500000000000000" pitchFamily="2" charset="0"/>
              </a:rPr>
              <a:t>Ensure that you will have enough cash on hand to meet loan repayments throughout the life of the loan;</a:t>
            </a:r>
            <a:endParaRPr lang="en-US" sz="1600" b="1" dirty="0">
              <a:latin typeface="Poppins" panose="00000500000000000000" pitchFamily="2" charset="0"/>
              <a:cs typeface="Poppins" panose="00000500000000000000" pitchFamily="2" charset="0"/>
            </a:endParaRPr>
          </a:p>
          <a:p>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Return on investment (ROI): </a:t>
            </a:r>
            <a:r>
              <a:rPr lang="en-US" sz="1600" dirty="0">
                <a:latin typeface="Poppins" panose="00000500000000000000" pitchFamily="2" charset="0"/>
                <a:cs typeface="Poppins" panose="00000500000000000000" pitchFamily="2" charset="0"/>
              </a:rPr>
              <a:t>For loans tied to specific projects that will generate extra revenue, ensure that it will generate sufficient income to handle repayment (see Introduction to Financial Management);</a:t>
            </a:r>
            <a:endParaRPr lang="en-US" sz="1600" b="1" dirty="0">
              <a:latin typeface="Poppins" panose="00000500000000000000" pitchFamily="2" charset="0"/>
              <a:cs typeface="Poppins" panose="00000500000000000000" pitchFamily="2" charset="0"/>
            </a:endParaRPr>
          </a:p>
          <a:p>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Debt-to-income ratio: </a:t>
            </a:r>
            <a:r>
              <a:rPr lang="en-US" sz="1600" dirty="0">
                <a:latin typeface="Poppins" panose="00000500000000000000" pitchFamily="2" charset="0"/>
                <a:cs typeface="Poppins" panose="00000500000000000000" pitchFamily="2" charset="0"/>
              </a:rPr>
              <a:t>Consider current and planned debts to ensure you’re not “over-leveraged” – aim for a ratio of less than 40-50%;</a:t>
            </a: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Other important measures of future financial health: </a:t>
            </a:r>
            <a:r>
              <a:rPr lang="en-US" sz="1600" dirty="0">
                <a:latin typeface="Poppins" panose="00000500000000000000" pitchFamily="2" charset="0"/>
                <a:cs typeface="Poppins" panose="00000500000000000000" pitchFamily="2" charset="0"/>
              </a:rPr>
              <a:t>Consider metrics/ratios like the current ratio (see Introduction to Financial Management) and non-tangible factors like market trends and economic conditions;</a:t>
            </a:r>
          </a:p>
          <a:p>
            <a:pPr marL="285750" indent="-285750">
              <a:buFont typeface="Arial" panose="020B0604020202020204" pitchFamily="34" charset="0"/>
              <a:buChar char="•"/>
            </a:pP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Loan structure and flexibility:</a:t>
            </a:r>
            <a:r>
              <a:rPr lang="en-US" sz="1600" dirty="0">
                <a:latin typeface="Poppins" panose="00000500000000000000" pitchFamily="2" charset="0"/>
                <a:cs typeface="Poppins" panose="00000500000000000000" pitchFamily="2" charset="0"/>
              </a:rPr>
              <a:t> Evaluate if the repayment aligns with your revenue cycle (for example, if there are seasons dips in revenue);</a:t>
            </a: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b="1" dirty="0">
                <a:latin typeface="Poppins" panose="00000500000000000000" pitchFamily="2" charset="0"/>
                <a:cs typeface="Poppins" panose="00000500000000000000" pitchFamily="2" charset="0"/>
              </a:rPr>
              <a:t>Emergency fund and contingencies: </a:t>
            </a:r>
            <a:r>
              <a:rPr lang="en-US" sz="1600" dirty="0">
                <a:latin typeface="Poppins" panose="00000500000000000000" pitchFamily="2" charset="0"/>
                <a:cs typeface="Poppins" panose="00000500000000000000" pitchFamily="2" charset="0"/>
              </a:rPr>
              <a:t>Ensure that you maintain a financial cushion to handle unexpected expenses or temporary dips in revenue.</a:t>
            </a:r>
            <a:endParaRPr lang="en-US" sz="1600" b="1"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A1A79ED4-E8F2-2711-F23D-BC577113677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2940668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2" y="484200"/>
            <a:ext cx="8769573"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Extended example of debt-based financing (part 1 of 2)</a:t>
            </a:r>
          </a:p>
        </p:txBody>
      </p:sp>
      <p:pic>
        <p:nvPicPr>
          <p:cNvPr id="8" name="Picture 7">
            <a:extLst>
              <a:ext uri="{FF2B5EF4-FFF2-40B4-BE49-F238E27FC236}">
                <a16:creationId xmlns:a16="http://schemas.microsoft.com/office/drawing/2014/main" id="{9A710F23-0110-0A6C-9B11-18DE77385F9B}"/>
              </a:ext>
            </a:extLst>
          </p:cNvPr>
          <p:cNvPicPr>
            <a:picLocks noChangeAspect="1"/>
          </p:cNvPicPr>
          <p:nvPr/>
        </p:nvPicPr>
        <p:blipFill>
          <a:blip r:embed="rId3"/>
          <a:stretch>
            <a:fillRect/>
          </a:stretch>
        </p:blipFill>
        <p:spPr>
          <a:xfrm>
            <a:off x="231695" y="2671385"/>
            <a:ext cx="1515229" cy="1515229"/>
          </a:xfrm>
          <a:prstGeom prst="rect">
            <a:avLst/>
          </a:prstGeom>
        </p:spPr>
      </p:pic>
      <p:pic>
        <p:nvPicPr>
          <p:cNvPr id="12" name="Picture 11">
            <a:extLst>
              <a:ext uri="{FF2B5EF4-FFF2-40B4-BE49-F238E27FC236}">
                <a16:creationId xmlns:a16="http://schemas.microsoft.com/office/drawing/2014/main" id="{1F89C9FB-B0B4-425C-7340-F6664EB05C1E}"/>
              </a:ext>
            </a:extLst>
          </p:cNvPr>
          <p:cNvPicPr>
            <a:picLocks noChangeAspect="1"/>
          </p:cNvPicPr>
          <p:nvPr/>
        </p:nvPicPr>
        <p:blipFill>
          <a:blip r:embed="rId4"/>
          <a:stretch>
            <a:fillRect/>
          </a:stretch>
        </p:blipFill>
        <p:spPr>
          <a:xfrm>
            <a:off x="231695" y="1043236"/>
            <a:ext cx="1515229" cy="1515229"/>
          </a:xfrm>
          <a:prstGeom prst="rect">
            <a:avLst/>
          </a:prstGeom>
        </p:spPr>
      </p:pic>
      <p:sp>
        <p:nvSpPr>
          <p:cNvPr id="6" name="TextBox 5">
            <a:extLst>
              <a:ext uri="{FF2B5EF4-FFF2-40B4-BE49-F238E27FC236}">
                <a16:creationId xmlns:a16="http://schemas.microsoft.com/office/drawing/2014/main" id="{25863243-9A3B-361F-28E1-BC0C55FDC01E}"/>
              </a:ext>
            </a:extLst>
          </p:cNvPr>
          <p:cNvSpPr txBox="1"/>
          <p:nvPr/>
        </p:nvSpPr>
        <p:spPr>
          <a:xfrm>
            <a:off x="1846324" y="948353"/>
            <a:ext cx="7212835" cy="338554"/>
          </a:xfrm>
          <a:prstGeom prst="rect">
            <a:avLst/>
          </a:prstGeom>
          <a:noFill/>
        </p:spPr>
        <p:txBody>
          <a:bodyPr wrap="square" rtlCol="0">
            <a:spAutoFit/>
          </a:bodyPr>
          <a:lstStyle/>
          <a:p>
            <a:r>
              <a:rPr lang="en-US" sz="1600" b="1" dirty="0">
                <a:latin typeface="Poppins" panose="00000500000000000000" pitchFamily="2" charset="0"/>
                <a:cs typeface="Poppins" panose="00000500000000000000" pitchFamily="2" charset="0"/>
              </a:rPr>
              <a:t>Considerations for the loan for Carlos and Domingo (the brothers):</a:t>
            </a:r>
            <a:endParaRPr lang="en-US" sz="1600" dirty="0">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7825E4C7-5F7F-6D3E-5388-966B646C897E}"/>
              </a:ext>
            </a:extLst>
          </p:cNvPr>
          <p:cNvSpPr txBox="1"/>
          <p:nvPr/>
        </p:nvSpPr>
        <p:spPr>
          <a:xfrm>
            <a:off x="72762" y="4428650"/>
            <a:ext cx="1859733" cy="2246769"/>
          </a:xfrm>
          <a:prstGeom prst="rect">
            <a:avLst/>
          </a:prstGeom>
          <a:noFill/>
        </p:spPr>
        <p:txBody>
          <a:bodyPr wrap="square" rtlCol="0">
            <a:spAutoFit/>
          </a:bodyPr>
          <a:lstStyle/>
          <a:p>
            <a:pPr algn="ctr"/>
            <a:r>
              <a:rPr lang="en-US" sz="1400" dirty="0">
                <a:cs typeface="Poppins" panose="00000500000000000000" pitchFamily="2" charset="0"/>
              </a:rPr>
              <a:t>The co-owners of Brothers Building, Carlos and Domingo, turn to a local bank and start working with Ella, the business accounts manager at the bank to get a loan.</a:t>
            </a:r>
          </a:p>
        </p:txBody>
      </p:sp>
      <p:sp>
        <p:nvSpPr>
          <p:cNvPr id="10" name="TextBox 9">
            <a:extLst>
              <a:ext uri="{FF2B5EF4-FFF2-40B4-BE49-F238E27FC236}">
                <a16:creationId xmlns:a16="http://schemas.microsoft.com/office/drawing/2014/main" id="{B2991CDA-25AD-B11D-4F5F-52ABAF563E54}"/>
              </a:ext>
            </a:extLst>
          </p:cNvPr>
          <p:cNvSpPr txBox="1"/>
          <p:nvPr/>
        </p:nvSpPr>
        <p:spPr>
          <a:xfrm>
            <a:off x="1846323" y="1528943"/>
            <a:ext cx="7212836" cy="3323987"/>
          </a:xfrm>
          <a:prstGeom prst="rect">
            <a:avLst/>
          </a:prstGeom>
          <a:noFill/>
        </p:spPr>
        <p:txBody>
          <a:bodyPr wrap="square" rtlCol="0">
            <a:spAutoFit/>
          </a:bodyPr>
          <a:lstStyle/>
          <a:p>
            <a:pPr marL="285750" indent="-285750">
              <a:buFont typeface="Arial" panose="020B0604020202020204" pitchFamily="34" charset="0"/>
              <a:buChar char="•"/>
            </a:pPr>
            <a:r>
              <a:rPr lang="en-US" sz="1400" b="1" dirty="0">
                <a:latin typeface="Poppins" panose="00000500000000000000" pitchFamily="2" charset="0"/>
                <a:cs typeface="Poppins" panose="00000500000000000000" pitchFamily="2" charset="0"/>
              </a:rPr>
              <a:t>Loan Amount and Purpose: </a:t>
            </a:r>
            <a:r>
              <a:rPr lang="en-US" sz="1400" dirty="0">
                <a:latin typeface="Poppins" panose="00000500000000000000" pitchFamily="2" charset="0"/>
                <a:cs typeface="Poppins" panose="00000500000000000000" pitchFamily="2" charset="0"/>
              </a:rPr>
              <a:t>The brothers decide they need $100,000 to purchase important equipment to more effectively complete upcoming and potential projects.</a:t>
            </a:r>
            <a:endParaRPr lang="en-US" sz="14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US" sz="14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b="1" dirty="0">
                <a:latin typeface="Poppins" panose="00000500000000000000" pitchFamily="2" charset="0"/>
                <a:cs typeface="Poppins" panose="00000500000000000000" pitchFamily="2" charset="0"/>
              </a:rPr>
              <a:t>Interest rates and fees: </a:t>
            </a:r>
            <a:r>
              <a:rPr lang="en-US" sz="1400" dirty="0">
                <a:latin typeface="Poppins" panose="00000500000000000000" pitchFamily="2" charset="0"/>
                <a:cs typeface="Poppins" panose="00000500000000000000" pitchFamily="2" charset="0"/>
              </a:rPr>
              <a:t>The brothers compare different loans from different banks – all appear to have interest rates between 8%-10%, but they find a loan that has a lower APR (9%) than any of the other options. The brothers would prefer stability in their payments so they choose a fixed interest rate – as opposed to a variable option. They will have a chance to refinance their loan at a future interest rate if they choose (as long as the lender allows for it).</a:t>
            </a:r>
          </a:p>
          <a:p>
            <a:pPr marL="285750" indent="-285750">
              <a:buFont typeface="Arial" panose="020B0604020202020204" pitchFamily="34" charset="0"/>
              <a:buChar char="•"/>
            </a:pPr>
            <a:endParaRPr lang="en-US" sz="14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b="1" dirty="0">
                <a:latin typeface="Poppins" panose="00000500000000000000" pitchFamily="2" charset="0"/>
                <a:cs typeface="Poppins" panose="00000500000000000000" pitchFamily="2" charset="0"/>
              </a:rPr>
              <a:t>Repayment obligation: </a:t>
            </a:r>
            <a:r>
              <a:rPr lang="en-US" sz="1400" dirty="0">
                <a:latin typeface="Poppins" panose="00000500000000000000" pitchFamily="2" charset="0"/>
                <a:cs typeface="Poppins" panose="00000500000000000000" pitchFamily="2" charset="0"/>
              </a:rPr>
              <a:t>The brothers don’t anticipate any major fluctuation in their ability to repay their loan, so they choose fixed repayments (as opposed to different levels of repayment across time).</a:t>
            </a:r>
          </a:p>
        </p:txBody>
      </p:sp>
      <p:sp>
        <p:nvSpPr>
          <p:cNvPr id="13" name="TextBox 12">
            <a:extLst>
              <a:ext uri="{FF2B5EF4-FFF2-40B4-BE49-F238E27FC236}">
                <a16:creationId xmlns:a16="http://schemas.microsoft.com/office/drawing/2014/main" id="{AC04B74D-4889-6421-FEE8-3B08F7136CF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3086024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2" y="484200"/>
            <a:ext cx="8769573"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Extended example of debt-based financing (part 2 of 2)</a:t>
            </a:r>
          </a:p>
        </p:txBody>
      </p:sp>
      <p:pic>
        <p:nvPicPr>
          <p:cNvPr id="8" name="Picture 7">
            <a:extLst>
              <a:ext uri="{FF2B5EF4-FFF2-40B4-BE49-F238E27FC236}">
                <a16:creationId xmlns:a16="http://schemas.microsoft.com/office/drawing/2014/main" id="{9A710F23-0110-0A6C-9B11-18DE77385F9B}"/>
              </a:ext>
            </a:extLst>
          </p:cNvPr>
          <p:cNvPicPr>
            <a:picLocks noChangeAspect="1"/>
          </p:cNvPicPr>
          <p:nvPr/>
        </p:nvPicPr>
        <p:blipFill>
          <a:blip r:embed="rId3"/>
          <a:stretch>
            <a:fillRect/>
          </a:stretch>
        </p:blipFill>
        <p:spPr>
          <a:xfrm>
            <a:off x="231695" y="2671385"/>
            <a:ext cx="1515229" cy="1515229"/>
          </a:xfrm>
          <a:prstGeom prst="rect">
            <a:avLst/>
          </a:prstGeom>
        </p:spPr>
      </p:pic>
      <p:pic>
        <p:nvPicPr>
          <p:cNvPr id="12" name="Picture 11">
            <a:extLst>
              <a:ext uri="{FF2B5EF4-FFF2-40B4-BE49-F238E27FC236}">
                <a16:creationId xmlns:a16="http://schemas.microsoft.com/office/drawing/2014/main" id="{1F89C9FB-B0B4-425C-7340-F6664EB05C1E}"/>
              </a:ext>
            </a:extLst>
          </p:cNvPr>
          <p:cNvPicPr>
            <a:picLocks noChangeAspect="1"/>
          </p:cNvPicPr>
          <p:nvPr/>
        </p:nvPicPr>
        <p:blipFill>
          <a:blip r:embed="rId4"/>
          <a:stretch>
            <a:fillRect/>
          </a:stretch>
        </p:blipFill>
        <p:spPr>
          <a:xfrm>
            <a:off x="231695" y="1043236"/>
            <a:ext cx="1515229" cy="1515229"/>
          </a:xfrm>
          <a:prstGeom prst="rect">
            <a:avLst/>
          </a:prstGeom>
        </p:spPr>
      </p:pic>
      <p:sp>
        <p:nvSpPr>
          <p:cNvPr id="6" name="TextBox 5">
            <a:extLst>
              <a:ext uri="{FF2B5EF4-FFF2-40B4-BE49-F238E27FC236}">
                <a16:creationId xmlns:a16="http://schemas.microsoft.com/office/drawing/2014/main" id="{25863243-9A3B-361F-28E1-BC0C55FDC01E}"/>
              </a:ext>
            </a:extLst>
          </p:cNvPr>
          <p:cNvSpPr txBox="1"/>
          <p:nvPr/>
        </p:nvSpPr>
        <p:spPr>
          <a:xfrm>
            <a:off x="1846324" y="948353"/>
            <a:ext cx="7212835" cy="338554"/>
          </a:xfrm>
          <a:prstGeom prst="rect">
            <a:avLst/>
          </a:prstGeom>
          <a:noFill/>
        </p:spPr>
        <p:txBody>
          <a:bodyPr wrap="square" rtlCol="0">
            <a:spAutoFit/>
          </a:bodyPr>
          <a:lstStyle/>
          <a:p>
            <a:r>
              <a:rPr lang="en-US" sz="1600" b="1" dirty="0">
                <a:latin typeface="Poppins" panose="00000500000000000000" pitchFamily="2" charset="0"/>
                <a:cs typeface="Poppins" panose="00000500000000000000" pitchFamily="2" charset="0"/>
              </a:rPr>
              <a:t>Considerations for the loan for Carlos and Domingo (the brothers):</a:t>
            </a:r>
            <a:endParaRPr lang="en-US" sz="1600" dirty="0">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7825E4C7-5F7F-6D3E-5388-966B646C897E}"/>
              </a:ext>
            </a:extLst>
          </p:cNvPr>
          <p:cNvSpPr txBox="1"/>
          <p:nvPr/>
        </p:nvSpPr>
        <p:spPr>
          <a:xfrm>
            <a:off x="72762" y="4428650"/>
            <a:ext cx="1859733" cy="2246769"/>
          </a:xfrm>
          <a:prstGeom prst="rect">
            <a:avLst/>
          </a:prstGeom>
          <a:noFill/>
        </p:spPr>
        <p:txBody>
          <a:bodyPr wrap="square" rtlCol="0">
            <a:spAutoFit/>
          </a:bodyPr>
          <a:lstStyle/>
          <a:p>
            <a:pPr algn="ctr"/>
            <a:r>
              <a:rPr lang="en-US" sz="1400" dirty="0">
                <a:cs typeface="Poppins" panose="00000500000000000000" pitchFamily="2" charset="0"/>
              </a:rPr>
              <a:t>The co-owners of Brothers Building, Carlos and Domingo, turn to a local bank and start working with Ella, the business accounts manager at the bank to get a loan.</a:t>
            </a:r>
          </a:p>
        </p:txBody>
      </p:sp>
      <p:sp>
        <p:nvSpPr>
          <p:cNvPr id="10" name="TextBox 9">
            <a:extLst>
              <a:ext uri="{FF2B5EF4-FFF2-40B4-BE49-F238E27FC236}">
                <a16:creationId xmlns:a16="http://schemas.microsoft.com/office/drawing/2014/main" id="{B2991CDA-25AD-B11D-4F5F-52ABAF563E54}"/>
              </a:ext>
            </a:extLst>
          </p:cNvPr>
          <p:cNvSpPr txBox="1"/>
          <p:nvPr/>
        </p:nvSpPr>
        <p:spPr>
          <a:xfrm>
            <a:off x="1846323" y="1350950"/>
            <a:ext cx="7212836" cy="3970318"/>
          </a:xfrm>
          <a:prstGeom prst="rect">
            <a:avLst/>
          </a:prstGeom>
          <a:noFill/>
        </p:spPr>
        <p:txBody>
          <a:bodyPr wrap="square" rtlCol="0">
            <a:spAutoFit/>
          </a:bodyPr>
          <a:lstStyle/>
          <a:p>
            <a:pPr marL="285750" indent="-285750">
              <a:buFont typeface="Arial" panose="020B0604020202020204" pitchFamily="34" charset="0"/>
              <a:buChar char="•"/>
            </a:pPr>
            <a:r>
              <a:rPr lang="en-US" sz="1400" b="1" dirty="0">
                <a:latin typeface="Poppins" panose="00000500000000000000" pitchFamily="2" charset="0"/>
                <a:cs typeface="Poppins" panose="00000500000000000000" pitchFamily="2" charset="0"/>
              </a:rPr>
              <a:t>Loan term: </a:t>
            </a:r>
            <a:r>
              <a:rPr lang="en-US" sz="1400" dirty="0">
                <a:latin typeface="Poppins" panose="00000500000000000000" pitchFamily="2" charset="0"/>
                <a:cs typeface="Poppins" panose="00000500000000000000" pitchFamily="2" charset="0"/>
              </a:rPr>
              <a:t>While the brothers would prefer a lower payment over a longer period of time, they understand that longer repayment periods lead to paying more over the lifetime of the loan, in particular, they compare a five to a ten-year period:</a:t>
            </a:r>
          </a:p>
          <a:p>
            <a:pPr marL="742950" lvl="1" indent="-285750">
              <a:buFont typeface="Courier New" panose="02070309020205020404" pitchFamily="49" charset="0"/>
              <a:buChar char="o"/>
            </a:pPr>
            <a:r>
              <a:rPr lang="en-US" sz="1400" dirty="0">
                <a:latin typeface="Poppins" panose="00000500000000000000" pitchFamily="2" charset="0"/>
                <a:cs typeface="Poppins" panose="00000500000000000000" pitchFamily="2" charset="0"/>
              </a:rPr>
              <a:t>For 10 years: A total repayment of $152,011 with a $1,266 monthly payment;</a:t>
            </a:r>
          </a:p>
          <a:p>
            <a:pPr marL="742950" lvl="1" indent="-285750">
              <a:buFont typeface="Courier New" panose="02070309020205020404" pitchFamily="49" charset="0"/>
              <a:buChar char="o"/>
            </a:pPr>
            <a:r>
              <a:rPr lang="en-US" sz="1400" dirty="0">
                <a:latin typeface="Poppins" panose="00000500000000000000" pitchFamily="2" charset="0"/>
                <a:cs typeface="Poppins" panose="00000500000000000000" pitchFamily="2" charset="0"/>
              </a:rPr>
              <a:t>For 5 years: A total repayment of $124,550 with a $2,076 monthly payment.</a:t>
            </a:r>
          </a:p>
          <a:p>
            <a:pPr marL="285750" indent="-285750">
              <a:buFont typeface="Arial" panose="020B0604020202020204" pitchFamily="34" charset="0"/>
              <a:buChar char="•"/>
            </a:pPr>
            <a:endParaRPr lang="en-US" sz="14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b="1" dirty="0">
                <a:latin typeface="Poppins" panose="00000500000000000000" pitchFamily="2" charset="0"/>
                <a:cs typeface="Poppins" panose="00000500000000000000" pitchFamily="2" charset="0"/>
              </a:rPr>
              <a:t>Collateral Requirements: </a:t>
            </a:r>
            <a:r>
              <a:rPr lang="en-US" sz="1400" dirty="0">
                <a:latin typeface="Poppins" panose="00000500000000000000" pitchFamily="2" charset="0"/>
                <a:cs typeface="Poppins" panose="00000500000000000000" pitchFamily="2" charset="0"/>
              </a:rPr>
              <a:t>To help get a lower interest rate, the brothers offer up three of their vehicles for the collateral for the loan.</a:t>
            </a:r>
            <a:endParaRPr lang="en-US" sz="14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US" sz="1400" dirty="0">
              <a:latin typeface="Poppins" panose="00000500000000000000" pitchFamily="2" charset="0"/>
              <a:cs typeface="Poppins" panose="00000500000000000000" pitchFamily="2" charset="0"/>
            </a:endParaRPr>
          </a:p>
          <a:p>
            <a:pPr marL="282575" indent="-282575">
              <a:buFont typeface="Arial" panose="020B0604020202020204" pitchFamily="34" charset="0"/>
              <a:buChar char="•"/>
            </a:pPr>
            <a:r>
              <a:rPr lang="en-US" sz="1400" b="1" dirty="0">
                <a:latin typeface="Poppins" panose="00000500000000000000" pitchFamily="2" charset="0"/>
                <a:cs typeface="Poppins" panose="00000500000000000000" pitchFamily="2" charset="0"/>
              </a:rPr>
              <a:t>Repayment ability: </a:t>
            </a:r>
            <a:r>
              <a:rPr lang="en-US" sz="1400" dirty="0">
                <a:latin typeface="Poppins" panose="00000500000000000000" pitchFamily="2" charset="0"/>
                <a:cs typeface="Poppins" panose="00000500000000000000" pitchFamily="2" charset="0"/>
              </a:rPr>
              <a:t>To ensure that they can repay their loan, the brothers calculate that they will have sufficient cash flow to cover $2,076 monthly payments for the first year (before they are likely to benefit from extra revenue from the equipment) – and once extra revenue is generated, doing this will be even easier. They also have an emergency cash reserve of over 12 months worth of payments in case there are dips in their revenue. </a:t>
            </a:r>
            <a:endParaRPr lang="en-US" sz="1400" b="1" dirty="0">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AC04B74D-4889-6421-FEE8-3B08F7136CF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1583633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228891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43916"/>
            <a:ext cx="8769573" cy="369332"/>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Major sources of debt-based financing</a:t>
            </a:r>
          </a:p>
        </p:txBody>
      </p:sp>
      <p:graphicFrame>
        <p:nvGraphicFramePr>
          <p:cNvPr id="3" name="Table 2">
            <a:extLst>
              <a:ext uri="{FF2B5EF4-FFF2-40B4-BE49-F238E27FC236}">
                <a16:creationId xmlns:a16="http://schemas.microsoft.com/office/drawing/2014/main" id="{581B48B5-9ED2-18D3-CA16-5F936930CE3D}"/>
              </a:ext>
            </a:extLst>
          </p:cNvPr>
          <p:cNvGraphicFramePr>
            <a:graphicFrameLocks noGrp="1"/>
          </p:cNvGraphicFramePr>
          <p:nvPr>
            <p:extLst>
              <p:ext uri="{D42A27DB-BD31-4B8C-83A1-F6EECF244321}">
                <p14:modId xmlns:p14="http://schemas.microsoft.com/office/powerpoint/2010/main" val="690388756"/>
              </p:ext>
            </p:extLst>
          </p:nvPr>
        </p:nvGraphicFramePr>
        <p:xfrm>
          <a:off x="179219" y="995499"/>
          <a:ext cx="8753586" cy="5768247"/>
        </p:xfrm>
        <a:graphic>
          <a:graphicData uri="http://schemas.openxmlformats.org/drawingml/2006/table">
            <a:tbl>
              <a:tblPr firstRow="1" bandRow="1">
                <a:tableStyleId>{5C22544A-7EE6-4342-B048-85BDC9FD1C3A}</a:tableStyleId>
              </a:tblPr>
              <a:tblGrid>
                <a:gridCol w="1094834">
                  <a:extLst>
                    <a:ext uri="{9D8B030D-6E8A-4147-A177-3AD203B41FA5}">
                      <a16:colId xmlns:a16="http://schemas.microsoft.com/office/drawing/2014/main" val="4056512952"/>
                    </a:ext>
                  </a:extLst>
                </a:gridCol>
                <a:gridCol w="1978194">
                  <a:extLst>
                    <a:ext uri="{9D8B030D-6E8A-4147-A177-3AD203B41FA5}">
                      <a16:colId xmlns:a16="http://schemas.microsoft.com/office/drawing/2014/main" val="3711323939"/>
                    </a:ext>
                  </a:extLst>
                </a:gridCol>
                <a:gridCol w="2158739">
                  <a:extLst>
                    <a:ext uri="{9D8B030D-6E8A-4147-A177-3AD203B41FA5}">
                      <a16:colId xmlns:a16="http://schemas.microsoft.com/office/drawing/2014/main" val="1703549072"/>
                    </a:ext>
                  </a:extLst>
                </a:gridCol>
                <a:gridCol w="3521819">
                  <a:extLst>
                    <a:ext uri="{9D8B030D-6E8A-4147-A177-3AD203B41FA5}">
                      <a16:colId xmlns:a16="http://schemas.microsoft.com/office/drawing/2014/main" val="1702183433"/>
                    </a:ext>
                  </a:extLst>
                </a:gridCol>
              </a:tblGrid>
              <a:tr h="297087">
                <a:tc>
                  <a:txBody>
                    <a:bodyPr/>
                    <a:lstStyle/>
                    <a:p>
                      <a:r>
                        <a:rPr lang="en-US" sz="1100" strike="noStrike" dirty="0">
                          <a:solidFill>
                            <a:schemeClr val="tx1"/>
                          </a:solidFill>
                        </a:rPr>
                        <a:t>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strike="noStrike" dirty="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strike="noStrike" dirty="0">
                          <a:solidFill>
                            <a:schemeClr val="tx1"/>
                          </a:solidFill>
                        </a:rPr>
                        <a:t>Possible 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strike="noStrike" dirty="0">
                          <a:solidFill>
                            <a:schemeClr val="tx1"/>
                          </a:solidFill>
                        </a:rPr>
                        <a:t>Possible disadvantages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1601082"/>
                  </a:ext>
                </a:extLst>
              </a:tr>
              <a:tr h="409463">
                <a:tc>
                  <a:txBody>
                    <a:bodyPr/>
                    <a:lstStyle/>
                    <a:p>
                      <a:r>
                        <a:rPr lang="en-US" sz="1100" strike="noStrike" dirty="0">
                          <a:solidFill>
                            <a:schemeClr val="tx1"/>
                          </a:solidFill>
                        </a:rPr>
                        <a:t>Traditional banks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strike="noStrike" dirty="0">
                          <a:solidFill>
                            <a:schemeClr val="tx1"/>
                          </a:solidFill>
                        </a:rPr>
                        <a:t>Large financial institutions that provide a variety of financial services, including business loans. They typically require a solid credit history, a business plan, collateral, and sometimes a personal guarantee.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strike="noStrike" dirty="0">
                          <a:solidFill>
                            <a:schemeClr val="tx1"/>
                          </a:solidFill>
                        </a:rPr>
                        <a:t>Variety of financing options, including term loans, lines of credit, and SBA-backed loans</a:t>
                      </a:r>
                    </a:p>
                    <a:p>
                      <a:pPr marL="171450" indent="-171450">
                        <a:buFont typeface="Arial" panose="020B0604020202020204" pitchFamily="34" charset="0"/>
                        <a:buChar char="•"/>
                      </a:pPr>
                      <a:r>
                        <a:rPr lang="en-US" sz="1100" strike="noStrike" dirty="0">
                          <a:solidFill>
                            <a:schemeClr val="tx1"/>
                          </a:solidFill>
                        </a:rPr>
                        <a:t>Working with a well-known institution can enhance credibility with suppliers or future investors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dirty="0"/>
                        <a:t>Often require a strong credit score, significant revenue history, and detailed financial documentation;</a:t>
                      </a:r>
                    </a:p>
                    <a:p>
                      <a:pPr marL="171450" indent="-171450">
                        <a:buFont typeface="Arial" panose="020B0604020202020204" pitchFamily="34" charset="0"/>
                        <a:buChar char="•"/>
                      </a:pPr>
                      <a:r>
                        <a:rPr lang="en-US" sz="1100" strike="noStrike" dirty="0">
                          <a:solidFill>
                            <a:schemeClr val="tx1"/>
                          </a:solidFill>
                        </a:rPr>
                        <a:t>Slower application and approval timelines due to extensive underwriting</a:t>
                      </a:r>
                    </a:p>
                    <a:p>
                      <a:pPr marL="171450" indent="-171450">
                        <a:buFont typeface="Arial" panose="020B0604020202020204" pitchFamily="34" charset="0"/>
                        <a:buChar char="•"/>
                      </a:pPr>
                      <a:r>
                        <a:rPr lang="en-US" sz="1100" strike="noStrike" dirty="0">
                          <a:solidFill>
                            <a:schemeClr val="tx1"/>
                          </a:solidFill>
                        </a:rPr>
                        <a:t>Terms and conditions are often rigid, leaving little room for negotiation or customization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8061760"/>
                  </a:ext>
                </a:extLst>
              </a:tr>
              <a:tr h="409463">
                <a:tc>
                  <a:txBody>
                    <a:bodyPr/>
                    <a:lstStyle/>
                    <a:p>
                      <a:r>
                        <a:rPr lang="en-US" sz="1100" strike="noStrike" dirty="0">
                          <a:solidFill>
                            <a:schemeClr val="tx1"/>
                          </a:solidFill>
                        </a:rPr>
                        <a:t>Credit unions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strike="noStrike" dirty="0">
                          <a:solidFill>
                            <a:schemeClr val="tx1"/>
                          </a:solidFill>
                        </a:rPr>
                        <a:t>Member-owned financial cooperatives that offer similar services to banks but often focus on community-oriented lending.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strike="noStrike" dirty="0">
                          <a:solidFill>
                            <a:schemeClr val="tx1"/>
                          </a:solidFill>
                        </a:rPr>
                        <a:t>Credit unions typically offer lower rates and fewer fees than traditional banks</a:t>
                      </a:r>
                    </a:p>
                    <a:p>
                      <a:pPr marL="171450" indent="-171450">
                        <a:buFont typeface="Arial" panose="020B0604020202020204" pitchFamily="34" charset="0"/>
                        <a:buChar char="•"/>
                      </a:pPr>
                      <a:r>
                        <a:rPr lang="en-US" sz="1100" dirty="0"/>
                        <a:t>Members often receive more tailored advice and support compared to larger financial institutions</a:t>
                      </a:r>
                      <a:endParaRPr lang="en-US" sz="1100" strike="noStrik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dirty="0"/>
                        <a:t>Businesses may need to meet specific criteria to become members (e.g., geographic location, industry type, or affiliation with a group)</a:t>
                      </a:r>
                    </a:p>
                    <a:p>
                      <a:pPr marL="171450" indent="-171450">
                        <a:buFont typeface="Arial" panose="020B0604020202020204" pitchFamily="34" charset="0"/>
                        <a:buChar char="•"/>
                      </a:pPr>
                      <a:r>
                        <a:rPr lang="en-US" sz="1100" strike="noStrike" dirty="0">
                          <a:solidFill>
                            <a:schemeClr val="tx1"/>
                          </a:solidFill>
                        </a:rPr>
                        <a:t>Credit unions may not have the capacity to issue large loans that some businesses require</a:t>
                      </a:r>
                    </a:p>
                    <a:p>
                      <a:pPr marL="171450" indent="-171450">
                        <a:buFont typeface="Arial" panose="020B0604020202020204" pitchFamily="34" charset="0"/>
                        <a:buChar char="•"/>
                      </a:pPr>
                      <a:r>
                        <a:rPr lang="en-US" sz="1100" dirty="0"/>
                        <a:t>Compared to banks, credit unions may have a smaller selection of business-focused financial services</a:t>
                      </a:r>
                      <a:endParaRPr lang="en-US" sz="1100" strike="noStrik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7450807"/>
                  </a:ext>
                </a:extLst>
              </a:tr>
              <a:tr h="1089320">
                <a:tc>
                  <a:txBody>
                    <a:bodyPr/>
                    <a:lstStyle/>
                    <a:p>
                      <a:r>
                        <a:rPr lang="en-US" sz="1100" strike="noStrike" dirty="0">
                          <a:solidFill>
                            <a:schemeClr val="tx1"/>
                          </a:solidFill>
                        </a:rPr>
                        <a:t>Community develop-</a:t>
                      </a:r>
                      <a:r>
                        <a:rPr lang="en-US" sz="1100" strike="noStrike" dirty="0" err="1">
                          <a:solidFill>
                            <a:schemeClr val="tx1"/>
                          </a:solidFill>
                        </a:rPr>
                        <a:t>ment</a:t>
                      </a:r>
                      <a:r>
                        <a:rPr lang="en-US" sz="1100" strike="noStrike" dirty="0">
                          <a:solidFill>
                            <a:schemeClr val="tx1"/>
                          </a:solidFill>
                        </a:rPr>
                        <a:t> financial institutions (CDFIs)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strike="noStrike" dirty="0">
                          <a:solidFill>
                            <a:schemeClr val="tx1"/>
                          </a:solidFill>
                        </a:rPr>
                        <a:t>Organizations that provide affordable financing and support to underserved markets, including small businesses.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dirty="0"/>
                        <a:t>Often consider businesses with poor or limited credit histories, focusing instead on the business's potential and social impact</a:t>
                      </a:r>
                    </a:p>
                    <a:p>
                      <a:pPr marL="171450" indent="-171450">
                        <a:buFont typeface="Arial" panose="020B0604020202020204" pitchFamily="34" charset="0"/>
                        <a:buChar char="•"/>
                      </a:pPr>
                      <a:r>
                        <a:rPr lang="en-US" sz="1100" dirty="0"/>
                        <a:t>Many CDFIs provide free or low-cost business training, mentorship, and financial counseling to help businesses succeed</a:t>
                      </a:r>
                      <a:endParaRPr lang="en-US" sz="1100" strike="noStrik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dirty="0"/>
                        <a:t>While lower than many alternative lenders, interest rates are often higher than those offered by traditional banks or credit unions</a:t>
                      </a:r>
                    </a:p>
                    <a:p>
                      <a:pPr marL="171450" indent="-171450">
                        <a:buFont typeface="Arial" panose="020B0604020202020204" pitchFamily="34" charset="0"/>
                        <a:buChar char="•"/>
                      </a:pPr>
                      <a:r>
                        <a:rPr lang="en-US" sz="1100" dirty="0"/>
                        <a:t>Many CDFIs specialize in microloans or smaller financing amounts, which may not meet the needs of businesses seeking substantial capital</a:t>
                      </a:r>
                    </a:p>
                    <a:p>
                      <a:pPr marL="171450" indent="-171450">
                        <a:buFont typeface="Arial" panose="020B0604020202020204" pitchFamily="34" charset="0"/>
                        <a:buChar char="•"/>
                      </a:pPr>
                      <a:r>
                        <a:rPr lang="en-US" sz="1100" dirty="0"/>
                        <a:t>Businesses must often demonstrate how their work aligns with the CDFI’s mission, which may exclude certain industries or business types</a:t>
                      </a:r>
                      <a:endParaRPr lang="en-US" sz="1100" strike="noStrik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5321689"/>
                  </a:ext>
                </a:extLst>
              </a:tr>
            </a:tbl>
          </a:graphicData>
        </a:graphic>
      </p:graphicFrame>
      <p:sp>
        <p:nvSpPr>
          <p:cNvPr id="4" name="TextBox 3">
            <a:extLst>
              <a:ext uri="{FF2B5EF4-FFF2-40B4-BE49-F238E27FC236}">
                <a16:creationId xmlns:a16="http://schemas.microsoft.com/office/drawing/2014/main" id="{B328BF77-77B3-AA27-FE5C-2959A2CA2A33}"/>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2834408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79219" y="494192"/>
            <a:ext cx="8769573" cy="369332"/>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Other sources of debt-based financing</a:t>
            </a:r>
          </a:p>
        </p:txBody>
      </p:sp>
      <p:graphicFrame>
        <p:nvGraphicFramePr>
          <p:cNvPr id="3" name="Table 2">
            <a:extLst>
              <a:ext uri="{FF2B5EF4-FFF2-40B4-BE49-F238E27FC236}">
                <a16:creationId xmlns:a16="http://schemas.microsoft.com/office/drawing/2014/main" id="{581B48B5-9ED2-18D3-CA16-5F936930CE3D}"/>
              </a:ext>
            </a:extLst>
          </p:cNvPr>
          <p:cNvGraphicFramePr>
            <a:graphicFrameLocks noGrp="1"/>
          </p:cNvGraphicFramePr>
          <p:nvPr>
            <p:extLst>
              <p:ext uri="{D42A27DB-BD31-4B8C-83A1-F6EECF244321}">
                <p14:modId xmlns:p14="http://schemas.microsoft.com/office/powerpoint/2010/main" val="3873999034"/>
              </p:ext>
            </p:extLst>
          </p:nvPr>
        </p:nvGraphicFramePr>
        <p:xfrm>
          <a:off x="187211" y="863524"/>
          <a:ext cx="8753587" cy="5692047"/>
        </p:xfrm>
        <a:graphic>
          <a:graphicData uri="http://schemas.openxmlformats.org/drawingml/2006/table">
            <a:tbl>
              <a:tblPr firstRow="1" bandRow="1">
                <a:tableStyleId>{5C22544A-7EE6-4342-B048-85BDC9FD1C3A}</a:tableStyleId>
              </a:tblPr>
              <a:tblGrid>
                <a:gridCol w="1236236">
                  <a:extLst>
                    <a:ext uri="{9D8B030D-6E8A-4147-A177-3AD203B41FA5}">
                      <a16:colId xmlns:a16="http://schemas.microsoft.com/office/drawing/2014/main" val="4056512952"/>
                    </a:ext>
                  </a:extLst>
                </a:gridCol>
                <a:gridCol w="3667025">
                  <a:extLst>
                    <a:ext uri="{9D8B030D-6E8A-4147-A177-3AD203B41FA5}">
                      <a16:colId xmlns:a16="http://schemas.microsoft.com/office/drawing/2014/main" val="3711323939"/>
                    </a:ext>
                  </a:extLst>
                </a:gridCol>
                <a:gridCol w="3850326">
                  <a:extLst>
                    <a:ext uri="{9D8B030D-6E8A-4147-A177-3AD203B41FA5}">
                      <a16:colId xmlns:a16="http://schemas.microsoft.com/office/drawing/2014/main" val="1703549072"/>
                    </a:ext>
                  </a:extLst>
                </a:gridCol>
              </a:tblGrid>
              <a:tr h="297087">
                <a:tc>
                  <a:txBody>
                    <a:bodyPr/>
                    <a:lstStyle/>
                    <a:p>
                      <a:r>
                        <a:rPr lang="en-US" sz="1200" strike="noStrike" dirty="0">
                          <a:solidFill>
                            <a:schemeClr val="tx1"/>
                          </a:solidFill>
                        </a:rPr>
                        <a:t>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Key considerations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1601082"/>
                  </a:ext>
                </a:extLst>
              </a:tr>
              <a:tr h="495145">
                <a:tc>
                  <a:txBody>
                    <a:bodyPr/>
                    <a:lstStyle/>
                    <a:p>
                      <a:r>
                        <a:rPr lang="en-US" sz="1200" strike="noStrike" dirty="0">
                          <a:solidFill>
                            <a:schemeClr val="tx1"/>
                          </a:solidFill>
                        </a:rPr>
                        <a:t>Online </a:t>
                      </a:r>
                    </a:p>
                    <a:p>
                      <a:r>
                        <a:rPr lang="en-US" sz="1200" strike="noStrike" dirty="0">
                          <a:solidFill>
                            <a:schemeClr val="tx1"/>
                          </a:solidFill>
                        </a:rPr>
                        <a:t>lenders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Financial technology companies that offer loans and lines of credit through digital platforms.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Online lenders often provide fast approval and funding with minimal paperwork, but they often charge higher interest rates and have sometimes quite high APRs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815245"/>
                  </a:ext>
                </a:extLst>
              </a:tr>
              <a:tr h="693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tx1"/>
                          </a:solidFill>
                        </a:rPr>
                        <a:t>Family and friends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Individuals who are financially able and willing to lend to small businesses based upon personal or professional connections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Family and friends offer flexible terms with low or no interest rates or formal credit checks; however, one risks damaging personal relationships if there are problems or misunderstandings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3416767"/>
                  </a:ext>
                </a:extLst>
              </a:tr>
              <a:tr h="693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tx1"/>
                          </a:solidFill>
                        </a:rPr>
                        <a:t>Professional investors (e.g., angel investors)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Professional investors include those qualified and experienced in providing financial support to small businesses; note that professional investors might consider hybrid debt- and equity-based forms of financing (see the </a:t>
                      </a:r>
                      <a:r>
                        <a:rPr lang="en-US" sz="1200" u="sng" strike="noStrike" dirty="0">
                          <a:solidFill>
                            <a:schemeClr val="tx1"/>
                          </a:solidFill>
                        </a:rPr>
                        <a:t>Equity Investing</a:t>
                      </a:r>
                      <a:r>
                        <a:rPr lang="en-US" sz="1200" strike="noStrike" dirty="0">
                          <a:solidFill>
                            <a:schemeClr val="tx1"/>
                          </a:solidFill>
                        </a:rPr>
                        <a:t>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Professional investors provide access to industry experience/connections but terms and due diligence will likely be more robust (see the </a:t>
                      </a:r>
                      <a:r>
                        <a:rPr lang="en-US" sz="1200" u="sng" strike="noStrike" dirty="0">
                          <a:solidFill>
                            <a:schemeClr val="tx1"/>
                          </a:solidFill>
                        </a:rPr>
                        <a:t>Equity Investing</a:t>
                      </a:r>
                      <a:r>
                        <a:rPr lang="en-US" sz="1200" strike="noStrike" dirty="0">
                          <a:solidFill>
                            <a:schemeClr val="tx1"/>
                          </a:solidFill>
                        </a:rPr>
                        <a:t>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6895678"/>
                  </a:ext>
                </a:extLst>
              </a:tr>
              <a:tr h="693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tx1"/>
                          </a:solidFill>
                        </a:rPr>
                        <a:t>Nonprofits or mission-based organizations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Organizations that provide loans to businesses aligned with specific social, economic, or environmental missions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Often offer favorable loan terms and provide additional support services (like advising); but often have limited loan amounts and only provide to certain businesses / for certain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5514087"/>
                  </a:ext>
                </a:extLst>
              </a:tr>
              <a:tr h="693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tx1"/>
                          </a:solidFill>
                        </a:rPr>
                        <a:t>Peer-to-peer lending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Platforms that connect small businesses directly with individual investors or groups willing to lend money; thus, peer-to-peer lending is more a “conduit” for lending than a source per say and could include lending from individuals, commercial investors, and professional investors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strike="noStrike" dirty="0">
                          <a:solidFill>
                            <a:schemeClr val="tx1"/>
                          </a:solidFill>
                        </a:rPr>
                        <a:t>Borrowers can negotiate terms directly with lending on some platforms and businesses with less-than-ideal credit may still qualify, as individuals may focus on potential rather than strict criteria; however, there are fees for using the platform and interest rates can vary widely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4462240"/>
                  </a:ext>
                </a:extLst>
              </a:tr>
            </a:tbl>
          </a:graphicData>
        </a:graphic>
      </p:graphicFrame>
      <p:sp>
        <p:nvSpPr>
          <p:cNvPr id="4" name="TextBox 3">
            <a:extLst>
              <a:ext uri="{FF2B5EF4-FFF2-40B4-BE49-F238E27FC236}">
                <a16:creationId xmlns:a16="http://schemas.microsoft.com/office/drawing/2014/main" id="{75C5E622-DFD6-5206-872E-E4FE72ABDBAA}"/>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2813887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378627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751344"/>
            <a:ext cx="8769573" cy="4062651"/>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Our approach</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Throughout the REACH Hub, we aim to ensure that resources SPEAK, that is, that they are:</a:t>
            </a: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Simple</a:t>
            </a:r>
            <a:r>
              <a:rPr lang="en-US" dirty="0">
                <a:latin typeface="Poppins" panose="00000500000000000000" pitchFamily="2" charset="0"/>
                <a:cs typeface="Poppins" panose="00000500000000000000" pitchFamily="2" charset="0"/>
              </a:rPr>
              <a:t> – clear and without unnecessarily complication</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Psychological</a:t>
            </a:r>
            <a:r>
              <a:rPr lang="en-US" dirty="0">
                <a:latin typeface="Poppins" panose="00000500000000000000" pitchFamily="2" charset="0"/>
                <a:cs typeface="Poppins" panose="00000500000000000000" pitchFamily="2" charset="0"/>
              </a:rPr>
              <a:t> – focused on helping entrepreneurs think effectively</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Empowering</a:t>
            </a:r>
            <a:r>
              <a:rPr lang="en-US" dirty="0">
                <a:latin typeface="Poppins" panose="00000500000000000000" pitchFamily="2" charset="0"/>
                <a:cs typeface="Poppins" panose="00000500000000000000" pitchFamily="2" charset="0"/>
              </a:rPr>
              <a:t> – centered on SEDI populations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Aligned</a:t>
            </a:r>
            <a:r>
              <a:rPr lang="en-US" dirty="0">
                <a:latin typeface="Poppins" panose="00000500000000000000" pitchFamily="2" charset="0"/>
                <a:cs typeface="Poppins" panose="00000500000000000000" pitchFamily="2" charset="0"/>
              </a:rPr>
              <a:t> – relevant to and linked with other approaches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Knowledge-based</a:t>
            </a:r>
            <a:r>
              <a:rPr lang="en-US" dirty="0">
                <a:latin typeface="Poppins" panose="00000500000000000000" pitchFamily="2" charset="0"/>
                <a:cs typeface="Poppins" panose="00000500000000000000" pitchFamily="2" charset="0"/>
              </a:rPr>
              <a:t> – built on research-based insights</a:t>
            </a:r>
          </a:p>
        </p:txBody>
      </p:sp>
      <p:sp>
        <p:nvSpPr>
          <p:cNvPr id="3" name="TextBox 2">
            <a:extLst>
              <a:ext uri="{FF2B5EF4-FFF2-40B4-BE49-F238E27FC236}">
                <a16:creationId xmlns:a16="http://schemas.microsoft.com/office/drawing/2014/main" id="{1211577D-59F1-32A0-BCF5-169272445B3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123948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07" y="599782"/>
            <a:ext cx="8769573" cy="461665"/>
          </a:xfrm>
          <a:prstGeom prst="rect">
            <a:avLst/>
          </a:prstGeom>
          <a:noFill/>
        </p:spPr>
        <p:txBody>
          <a:bodyPr wrap="square" rtlCol="0">
            <a:spAutoFit/>
          </a:bodyPr>
          <a:lstStyle/>
          <a:p>
            <a:pPr algn="ctr"/>
            <a:r>
              <a:rPr lang="en-US" sz="2400" b="1" dirty="0">
                <a:cs typeface="Poppins" panose="00000500000000000000" pitchFamily="2" charset="0"/>
              </a:rPr>
              <a:t>Important factors to get debt-based financing</a:t>
            </a:r>
          </a:p>
        </p:txBody>
      </p:sp>
      <p:sp>
        <p:nvSpPr>
          <p:cNvPr id="5" name="TextBox 4">
            <a:extLst>
              <a:ext uri="{FF2B5EF4-FFF2-40B4-BE49-F238E27FC236}">
                <a16:creationId xmlns:a16="http://schemas.microsoft.com/office/drawing/2014/main" id="{0F4FED25-224C-D90F-8A0C-F9EAC2FC0095}"/>
              </a:ext>
            </a:extLst>
          </p:cNvPr>
          <p:cNvSpPr txBox="1"/>
          <p:nvPr/>
        </p:nvSpPr>
        <p:spPr>
          <a:xfrm>
            <a:off x="242558" y="1199564"/>
            <a:ext cx="8714222" cy="1477328"/>
          </a:xfrm>
          <a:prstGeom prst="rect">
            <a:avLst/>
          </a:prstGeom>
          <a:noFill/>
        </p:spPr>
        <p:txBody>
          <a:bodyPr wrap="square" rtlCol="0">
            <a:spAutoFit/>
          </a:bodyPr>
          <a:lstStyle/>
          <a:p>
            <a:pPr algn="ctr"/>
            <a:r>
              <a:rPr lang="en-US" dirty="0">
                <a:cs typeface="Poppins" panose="00000500000000000000" pitchFamily="2" charset="0"/>
              </a:rPr>
              <a:t>As explained in greater depth in the </a:t>
            </a:r>
            <a:r>
              <a:rPr lang="en-US" u="sng" dirty="0">
                <a:cs typeface="Poppins" panose="00000500000000000000" pitchFamily="2" charset="0"/>
              </a:rPr>
              <a:t>Introduction to Financing</a:t>
            </a:r>
            <a:r>
              <a:rPr lang="en-US" dirty="0">
                <a:cs typeface="Poppins" panose="00000500000000000000" pitchFamily="2" charset="0"/>
              </a:rPr>
              <a:t> presentation, getting debt-based financing – especially in large amounts – will require lenders performing due diligence. Within the due-diligence process, there are certain factors that are particularly important for lenders – see below – including creditworthiness (see the next slide).</a:t>
            </a:r>
          </a:p>
        </p:txBody>
      </p:sp>
      <p:sp>
        <p:nvSpPr>
          <p:cNvPr id="6" name="TextBox 5">
            <a:extLst>
              <a:ext uri="{FF2B5EF4-FFF2-40B4-BE49-F238E27FC236}">
                <a16:creationId xmlns:a16="http://schemas.microsoft.com/office/drawing/2014/main" id="{69D98FE8-71CF-E747-0DDD-07C134911F71}"/>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7" name="Rectangle 6">
            <a:extLst>
              <a:ext uri="{FF2B5EF4-FFF2-40B4-BE49-F238E27FC236}">
                <a16:creationId xmlns:a16="http://schemas.microsoft.com/office/drawing/2014/main" id="{A9F95AF9-3987-54A1-73B2-F0DFB3BA0F6A}"/>
              </a:ext>
            </a:extLst>
          </p:cNvPr>
          <p:cNvSpPr/>
          <p:nvPr/>
        </p:nvSpPr>
        <p:spPr>
          <a:xfrm>
            <a:off x="790161" y="3159568"/>
            <a:ext cx="7563678" cy="3518453"/>
          </a:xfrm>
          <a:prstGeom prst="rect">
            <a:avLst/>
          </a:prstGeom>
          <a:gradFill flip="none" rotWithShape="1">
            <a:gsLst>
              <a:gs pos="100000">
                <a:srgbClr val="C1CA2F"/>
              </a:gs>
              <a:gs pos="0">
                <a:srgbClr val="F6B02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6731F3-D224-DD1C-50A7-7E892197A9B8}"/>
              </a:ext>
            </a:extLst>
          </p:cNvPr>
          <p:cNvSpPr txBox="1"/>
          <p:nvPr/>
        </p:nvSpPr>
        <p:spPr>
          <a:xfrm>
            <a:off x="3443214" y="2695958"/>
            <a:ext cx="2134860" cy="400110"/>
          </a:xfrm>
          <a:prstGeom prst="rect">
            <a:avLst/>
          </a:prstGeom>
          <a:noFill/>
        </p:spPr>
        <p:txBody>
          <a:bodyPr wrap="square" rtlCol="0">
            <a:spAutoFit/>
          </a:bodyPr>
          <a:lstStyle/>
          <a:p>
            <a:pPr algn="ctr"/>
            <a:r>
              <a:rPr lang="en-US" sz="2000" b="1" dirty="0">
                <a:cs typeface="Poppins" panose="00000500000000000000" pitchFamily="2" charset="0"/>
              </a:rPr>
              <a:t>Due diligence</a:t>
            </a:r>
          </a:p>
        </p:txBody>
      </p:sp>
      <p:sp>
        <p:nvSpPr>
          <p:cNvPr id="9" name="TextBox 8">
            <a:extLst>
              <a:ext uri="{FF2B5EF4-FFF2-40B4-BE49-F238E27FC236}">
                <a16:creationId xmlns:a16="http://schemas.microsoft.com/office/drawing/2014/main" id="{CB42BCFD-B6D7-2A45-2F6F-7B6EFB6C11DF}"/>
              </a:ext>
            </a:extLst>
          </p:cNvPr>
          <p:cNvSpPr txBox="1"/>
          <p:nvPr/>
        </p:nvSpPr>
        <p:spPr>
          <a:xfrm rot="16200000">
            <a:off x="-1362138" y="4474648"/>
            <a:ext cx="3518454" cy="646331"/>
          </a:xfrm>
          <a:prstGeom prst="rect">
            <a:avLst/>
          </a:prstGeom>
          <a:noFill/>
        </p:spPr>
        <p:txBody>
          <a:bodyPr wrap="square" rtlCol="0">
            <a:spAutoFit/>
          </a:bodyPr>
          <a:lstStyle/>
          <a:p>
            <a:pPr algn="ctr"/>
            <a:r>
              <a:rPr lang="en-US" b="1" dirty="0">
                <a:cs typeface="Poppins" panose="00000500000000000000" pitchFamily="2" charset="0"/>
              </a:rPr>
              <a:t>Factors most relevant to debt-based lenders</a:t>
            </a:r>
          </a:p>
        </p:txBody>
      </p:sp>
      <p:sp>
        <p:nvSpPr>
          <p:cNvPr id="10" name="TextBox 9">
            <a:extLst>
              <a:ext uri="{FF2B5EF4-FFF2-40B4-BE49-F238E27FC236}">
                <a16:creationId xmlns:a16="http://schemas.microsoft.com/office/drawing/2014/main" id="{66A2FF17-FFE9-22A0-658F-4F917D3BE848}"/>
              </a:ext>
            </a:extLst>
          </p:cNvPr>
          <p:cNvSpPr txBox="1"/>
          <p:nvPr/>
        </p:nvSpPr>
        <p:spPr>
          <a:xfrm>
            <a:off x="868419" y="4491389"/>
            <a:ext cx="1219216" cy="523220"/>
          </a:xfrm>
          <a:prstGeom prst="rect">
            <a:avLst/>
          </a:prstGeom>
          <a:noFill/>
        </p:spPr>
        <p:txBody>
          <a:bodyPr wrap="square" rtlCol="0">
            <a:spAutoFit/>
          </a:bodyPr>
          <a:lstStyle/>
          <a:p>
            <a:pPr algn="ctr"/>
            <a:r>
              <a:rPr lang="en-US" sz="1400" dirty="0">
                <a:cs typeface="Poppins" panose="00000500000000000000" pitchFamily="2" charset="0"/>
              </a:rPr>
              <a:t>Credit score</a:t>
            </a:r>
          </a:p>
        </p:txBody>
      </p:sp>
      <p:sp>
        <p:nvSpPr>
          <p:cNvPr id="12" name="TextBox 11">
            <a:extLst>
              <a:ext uri="{FF2B5EF4-FFF2-40B4-BE49-F238E27FC236}">
                <a16:creationId xmlns:a16="http://schemas.microsoft.com/office/drawing/2014/main" id="{D0C47205-2B2A-718F-BDD7-7D70CC2F4BAE}"/>
              </a:ext>
            </a:extLst>
          </p:cNvPr>
          <p:cNvSpPr txBox="1"/>
          <p:nvPr/>
        </p:nvSpPr>
        <p:spPr>
          <a:xfrm>
            <a:off x="2418931" y="4428482"/>
            <a:ext cx="1024283" cy="738664"/>
          </a:xfrm>
          <a:prstGeom prst="rect">
            <a:avLst/>
          </a:prstGeom>
          <a:noFill/>
        </p:spPr>
        <p:txBody>
          <a:bodyPr wrap="square" rtlCol="0">
            <a:spAutoFit/>
          </a:bodyPr>
          <a:lstStyle/>
          <a:p>
            <a:pPr algn="ctr"/>
            <a:r>
              <a:rPr lang="en-US" sz="1400" dirty="0">
                <a:cs typeface="Poppins" panose="00000500000000000000" pitchFamily="2" charset="0"/>
              </a:rPr>
              <a:t>Purpose of the loan</a:t>
            </a:r>
          </a:p>
        </p:txBody>
      </p:sp>
      <p:sp>
        <p:nvSpPr>
          <p:cNvPr id="13" name="TextBox 12">
            <a:extLst>
              <a:ext uri="{FF2B5EF4-FFF2-40B4-BE49-F238E27FC236}">
                <a16:creationId xmlns:a16="http://schemas.microsoft.com/office/drawing/2014/main" id="{88DBD602-06F0-1841-2E97-6FA4DE379997}"/>
              </a:ext>
            </a:extLst>
          </p:cNvPr>
          <p:cNvSpPr txBox="1"/>
          <p:nvPr/>
        </p:nvSpPr>
        <p:spPr>
          <a:xfrm>
            <a:off x="3898012" y="4190935"/>
            <a:ext cx="1724025" cy="523220"/>
          </a:xfrm>
          <a:prstGeom prst="rect">
            <a:avLst/>
          </a:prstGeom>
          <a:noFill/>
        </p:spPr>
        <p:txBody>
          <a:bodyPr wrap="square" rtlCol="0">
            <a:spAutoFit/>
          </a:bodyPr>
          <a:lstStyle/>
          <a:p>
            <a:pPr algn="ctr"/>
            <a:r>
              <a:rPr lang="en-US" sz="1400" dirty="0"/>
              <a:t>Cash-flow analysis</a:t>
            </a:r>
          </a:p>
        </p:txBody>
      </p:sp>
      <p:sp>
        <p:nvSpPr>
          <p:cNvPr id="14" name="TextBox 13">
            <a:extLst>
              <a:ext uri="{FF2B5EF4-FFF2-40B4-BE49-F238E27FC236}">
                <a16:creationId xmlns:a16="http://schemas.microsoft.com/office/drawing/2014/main" id="{0311F73B-CF35-808B-AD52-80FDB22BB41B}"/>
              </a:ext>
            </a:extLst>
          </p:cNvPr>
          <p:cNvSpPr txBox="1"/>
          <p:nvPr/>
        </p:nvSpPr>
        <p:spPr>
          <a:xfrm>
            <a:off x="1441993" y="5760360"/>
            <a:ext cx="1166702" cy="523220"/>
          </a:xfrm>
          <a:prstGeom prst="rect">
            <a:avLst/>
          </a:prstGeom>
          <a:noFill/>
        </p:spPr>
        <p:txBody>
          <a:bodyPr wrap="square" rtlCol="0">
            <a:spAutoFit/>
          </a:bodyPr>
          <a:lstStyle/>
          <a:p>
            <a:pPr algn="ctr"/>
            <a:r>
              <a:rPr lang="en-US" sz="1400" dirty="0"/>
              <a:t>DTI, DSCR, LTV</a:t>
            </a:r>
          </a:p>
        </p:txBody>
      </p:sp>
      <p:sp>
        <p:nvSpPr>
          <p:cNvPr id="15" name="TextBox 14">
            <a:extLst>
              <a:ext uri="{FF2B5EF4-FFF2-40B4-BE49-F238E27FC236}">
                <a16:creationId xmlns:a16="http://schemas.microsoft.com/office/drawing/2014/main" id="{30A51AF2-4D9C-7F97-6BB7-589571A7982A}"/>
              </a:ext>
            </a:extLst>
          </p:cNvPr>
          <p:cNvSpPr txBox="1"/>
          <p:nvPr/>
        </p:nvSpPr>
        <p:spPr>
          <a:xfrm>
            <a:off x="6995674" y="3955662"/>
            <a:ext cx="1358165" cy="523220"/>
          </a:xfrm>
          <a:prstGeom prst="rect">
            <a:avLst/>
          </a:prstGeom>
          <a:noFill/>
        </p:spPr>
        <p:txBody>
          <a:bodyPr wrap="square" rtlCol="0">
            <a:spAutoFit/>
          </a:bodyPr>
          <a:lstStyle/>
          <a:p>
            <a:pPr algn="ctr"/>
            <a:r>
              <a:rPr lang="en-US" sz="1400" dirty="0"/>
              <a:t>Revenue drivers</a:t>
            </a:r>
          </a:p>
        </p:txBody>
      </p:sp>
      <p:sp>
        <p:nvSpPr>
          <p:cNvPr id="16" name="TextBox 15">
            <a:extLst>
              <a:ext uri="{FF2B5EF4-FFF2-40B4-BE49-F238E27FC236}">
                <a16:creationId xmlns:a16="http://schemas.microsoft.com/office/drawing/2014/main" id="{8232BB71-1B19-F1A6-2E38-C5443706FCF5}"/>
              </a:ext>
            </a:extLst>
          </p:cNvPr>
          <p:cNvSpPr txBox="1"/>
          <p:nvPr/>
        </p:nvSpPr>
        <p:spPr>
          <a:xfrm>
            <a:off x="7213504" y="5115114"/>
            <a:ext cx="1024283" cy="954107"/>
          </a:xfrm>
          <a:prstGeom prst="rect">
            <a:avLst/>
          </a:prstGeom>
          <a:noFill/>
        </p:spPr>
        <p:txBody>
          <a:bodyPr wrap="square" rtlCol="0">
            <a:spAutoFit/>
          </a:bodyPr>
          <a:lstStyle/>
          <a:p>
            <a:pPr algn="ctr"/>
            <a:r>
              <a:rPr lang="en-US" sz="1400" dirty="0"/>
              <a:t>Nature and size of market</a:t>
            </a:r>
          </a:p>
        </p:txBody>
      </p:sp>
      <p:sp>
        <p:nvSpPr>
          <p:cNvPr id="17" name="TextBox 16">
            <a:extLst>
              <a:ext uri="{FF2B5EF4-FFF2-40B4-BE49-F238E27FC236}">
                <a16:creationId xmlns:a16="http://schemas.microsoft.com/office/drawing/2014/main" id="{584D80E4-7F7D-98CA-4570-109D94D8E45C}"/>
              </a:ext>
            </a:extLst>
          </p:cNvPr>
          <p:cNvSpPr txBox="1"/>
          <p:nvPr/>
        </p:nvSpPr>
        <p:spPr>
          <a:xfrm>
            <a:off x="5700461" y="5662055"/>
            <a:ext cx="1166702" cy="738664"/>
          </a:xfrm>
          <a:prstGeom prst="rect">
            <a:avLst/>
          </a:prstGeom>
          <a:noFill/>
        </p:spPr>
        <p:txBody>
          <a:bodyPr wrap="square" rtlCol="0">
            <a:spAutoFit/>
          </a:bodyPr>
          <a:lstStyle/>
          <a:p>
            <a:pPr algn="ctr"/>
            <a:r>
              <a:rPr lang="en-US" sz="1400" dirty="0"/>
              <a:t>Other financial ratios</a:t>
            </a:r>
          </a:p>
        </p:txBody>
      </p:sp>
      <p:sp>
        <p:nvSpPr>
          <p:cNvPr id="18" name="TextBox 17">
            <a:extLst>
              <a:ext uri="{FF2B5EF4-FFF2-40B4-BE49-F238E27FC236}">
                <a16:creationId xmlns:a16="http://schemas.microsoft.com/office/drawing/2014/main" id="{0696B999-1F47-CCA6-D5DB-4F083CD90F02}"/>
              </a:ext>
            </a:extLst>
          </p:cNvPr>
          <p:cNvSpPr txBox="1"/>
          <p:nvPr/>
        </p:nvSpPr>
        <p:spPr>
          <a:xfrm>
            <a:off x="3832141" y="3322447"/>
            <a:ext cx="1724025" cy="523220"/>
          </a:xfrm>
          <a:prstGeom prst="rect">
            <a:avLst/>
          </a:prstGeom>
          <a:noFill/>
        </p:spPr>
        <p:txBody>
          <a:bodyPr wrap="square" rtlCol="0">
            <a:spAutoFit/>
          </a:bodyPr>
          <a:lstStyle/>
          <a:p>
            <a:pPr algn="ctr"/>
            <a:r>
              <a:rPr lang="en-US" sz="1400" dirty="0"/>
              <a:t>Nature of industry</a:t>
            </a:r>
          </a:p>
        </p:txBody>
      </p:sp>
      <p:sp>
        <p:nvSpPr>
          <p:cNvPr id="19" name="TextBox 18">
            <a:extLst>
              <a:ext uri="{FF2B5EF4-FFF2-40B4-BE49-F238E27FC236}">
                <a16:creationId xmlns:a16="http://schemas.microsoft.com/office/drawing/2014/main" id="{812FFF6A-3F38-4C36-8106-460CF81CA8A2}"/>
              </a:ext>
            </a:extLst>
          </p:cNvPr>
          <p:cNvSpPr txBox="1"/>
          <p:nvPr/>
        </p:nvSpPr>
        <p:spPr>
          <a:xfrm>
            <a:off x="4233525" y="6002437"/>
            <a:ext cx="1052997" cy="523220"/>
          </a:xfrm>
          <a:prstGeom prst="rect">
            <a:avLst/>
          </a:prstGeom>
          <a:noFill/>
        </p:spPr>
        <p:txBody>
          <a:bodyPr wrap="square" rtlCol="0">
            <a:spAutoFit/>
          </a:bodyPr>
          <a:lstStyle/>
          <a:p>
            <a:pPr algn="ctr"/>
            <a:r>
              <a:rPr lang="en-US" sz="1400" dirty="0"/>
              <a:t>Legal risks</a:t>
            </a:r>
          </a:p>
        </p:txBody>
      </p:sp>
      <p:sp>
        <p:nvSpPr>
          <p:cNvPr id="20" name="TextBox 19">
            <a:extLst>
              <a:ext uri="{FF2B5EF4-FFF2-40B4-BE49-F238E27FC236}">
                <a16:creationId xmlns:a16="http://schemas.microsoft.com/office/drawing/2014/main" id="{57A4B4DD-E76D-7867-5DE2-C7840146D5EE}"/>
              </a:ext>
            </a:extLst>
          </p:cNvPr>
          <p:cNvSpPr txBox="1"/>
          <p:nvPr/>
        </p:nvSpPr>
        <p:spPr>
          <a:xfrm>
            <a:off x="3928096" y="5068948"/>
            <a:ext cx="1724025" cy="523220"/>
          </a:xfrm>
          <a:prstGeom prst="rect">
            <a:avLst/>
          </a:prstGeom>
          <a:noFill/>
        </p:spPr>
        <p:txBody>
          <a:bodyPr wrap="square" rtlCol="0">
            <a:spAutoFit/>
          </a:bodyPr>
          <a:lstStyle/>
          <a:p>
            <a:pPr algn="ctr"/>
            <a:r>
              <a:rPr lang="en-US" sz="1400" dirty="0"/>
              <a:t>Experience of team</a:t>
            </a:r>
          </a:p>
        </p:txBody>
      </p:sp>
      <p:sp>
        <p:nvSpPr>
          <p:cNvPr id="21" name="TextBox 20">
            <a:extLst>
              <a:ext uri="{FF2B5EF4-FFF2-40B4-BE49-F238E27FC236}">
                <a16:creationId xmlns:a16="http://schemas.microsoft.com/office/drawing/2014/main" id="{2348F256-E1CD-76A0-1616-66B5E38203FE}"/>
              </a:ext>
            </a:extLst>
          </p:cNvPr>
          <p:cNvSpPr txBox="1"/>
          <p:nvPr/>
        </p:nvSpPr>
        <p:spPr>
          <a:xfrm>
            <a:off x="1863811" y="3527491"/>
            <a:ext cx="1724025" cy="307777"/>
          </a:xfrm>
          <a:prstGeom prst="rect">
            <a:avLst/>
          </a:prstGeom>
          <a:noFill/>
        </p:spPr>
        <p:txBody>
          <a:bodyPr wrap="square" rtlCol="0">
            <a:spAutoFit/>
          </a:bodyPr>
          <a:lstStyle/>
          <a:p>
            <a:pPr algn="ctr"/>
            <a:r>
              <a:rPr lang="en-US" sz="1400" dirty="0"/>
              <a:t>Collateral</a:t>
            </a:r>
          </a:p>
        </p:txBody>
      </p:sp>
      <p:sp>
        <p:nvSpPr>
          <p:cNvPr id="22" name="TextBox 21">
            <a:extLst>
              <a:ext uri="{FF2B5EF4-FFF2-40B4-BE49-F238E27FC236}">
                <a16:creationId xmlns:a16="http://schemas.microsoft.com/office/drawing/2014/main" id="{24663C23-F07A-4808-C172-389F3F4DC1B8}"/>
              </a:ext>
            </a:extLst>
          </p:cNvPr>
          <p:cNvSpPr txBox="1"/>
          <p:nvPr/>
        </p:nvSpPr>
        <p:spPr>
          <a:xfrm rot="5400000">
            <a:off x="6801875" y="4524112"/>
            <a:ext cx="3861083" cy="646331"/>
          </a:xfrm>
          <a:prstGeom prst="rect">
            <a:avLst/>
          </a:prstGeom>
          <a:noFill/>
        </p:spPr>
        <p:txBody>
          <a:bodyPr wrap="square" rtlCol="0">
            <a:spAutoFit/>
          </a:bodyPr>
          <a:lstStyle/>
          <a:p>
            <a:pPr algn="ctr"/>
            <a:r>
              <a:rPr lang="en-US" b="1" dirty="0">
                <a:cs typeface="Poppins" panose="00000500000000000000" pitchFamily="2" charset="0"/>
              </a:rPr>
              <a:t>Factors most uniquely relevant to equity-based investors</a:t>
            </a:r>
          </a:p>
        </p:txBody>
      </p:sp>
      <p:sp>
        <p:nvSpPr>
          <p:cNvPr id="23" name="TextBox 22">
            <a:extLst>
              <a:ext uri="{FF2B5EF4-FFF2-40B4-BE49-F238E27FC236}">
                <a16:creationId xmlns:a16="http://schemas.microsoft.com/office/drawing/2014/main" id="{7F78428C-C762-2EED-59E9-3A67E7306EEE}"/>
              </a:ext>
            </a:extLst>
          </p:cNvPr>
          <p:cNvSpPr txBox="1"/>
          <p:nvPr/>
        </p:nvSpPr>
        <p:spPr>
          <a:xfrm>
            <a:off x="5595308" y="4536203"/>
            <a:ext cx="1577732" cy="523220"/>
          </a:xfrm>
          <a:prstGeom prst="rect">
            <a:avLst/>
          </a:prstGeom>
          <a:noFill/>
        </p:spPr>
        <p:txBody>
          <a:bodyPr wrap="square" rtlCol="0">
            <a:spAutoFit/>
          </a:bodyPr>
          <a:lstStyle/>
          <a:p>
            <a:pPr algn="ctr"/>
            <a:r>
              <a:rPr lang="en-US" sz="1400" dirty="0"/>
              <a:t>Comparative advantage</a:t>
            </a:r>
          </a:p>
        </p:txBody>
      </p:sp>
      <p:sp>
        <p:nvSpPr>
          <p:cNvPr id="24" name="TextBox 23">
            <a:extLst>
              <a:ext uri="{FF2B5EF4-FFF2-40B4-BE49-F238E27FC236}">
                <a16:creationId xmlns:a16="http://schemas.microsoft.com/office/drawing/2014/main" id="{059FF6CC-3FC2-8A54-AA58-061DE0854566}"/>
              </a:ext>
            </a:extLst>
          </p:cNvPr>
          <p:cNvSpPr txBox="1"/>
          <p:nvPr/>
        </p:nvSpPr>
        <p:spPr>
          <a:xfrm>
            <a:off x="5382783" y="3429947"/>
            <a:ext cx="1786275"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u="none" dirty="0">
                <a:solidFill>
                  <a:schemeClr val="tx1"/>
                </a:solidFill>
                <a:latin typeface="Poppins" panose="00000500000000000000" pitchFamily="2" charset="0"/>
                <a:cs typeface="Poppins" panose="00000500000000000000" pitchFamily="2" charset="0"/>
              </a:rPr>
              <a:t>Product/service appeal and technical risks</a:t>
            </a:r>
          </a:p>
        </p:txBody>
      </p:sp>
    </p:spTree>
    <p:extLst>
      <p:ext uri="{BB962C8B-B14F-4D97-AF65-F5344CB8AC3E}">
        <p14:creationId xmlns:p14="http://schemas.microsoft.com/office/powerpoint/2010/main" val="2249860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4980" y="515691"/>
            <a:ext cx="8769573"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What is creditworthiness based on?</a:t>
            </a:r>
          </a:p>
        </p:txBody>
      </p:sp>
      <p:graphicFrame>
        <p:nvGraphicFramePr>
          <p:cNvPr id="6" name="Table 5">
            <a:extLst>
              <a:ext uri="{FF2B5EF4-FFF2-40B4-BE49-F238E27FC236}">
                <a16:creationId xmlns:a16="http://schemas.microsoft.com/office/drawing/2014/main" id="{BB1A02BC-3A7B-018F-099C-61D9B3ECA2BF}"/>
              </a:ext>
            </a:extLst>
          </p:cNvPr>
          <p:cNvGraphicFramePr>
            <a:graphicFrameLocks noGrp="1"/>
          </p:cNvGraphicFramePr>
          <p:nvPr/>
        </p:nvGraphicFramePr>
        <p:xfrm>
          <a:off x="184979" y="2601328"/>
          <a:ext cx="8769573" cy="4070625"/>
        </p:xfrm>
        <a:graphic>
          <a:graphicData uri="http://schemas.openxmlformats.org/drawingml/2006/table">
            <a:tbl>
              <a:tblPr firstRow="1" bandRow="1">
                <a:tableStyleId>{5C22544A-7EE6-4342-B048-85BDC9FD1C3A}</a:tableStyleId>
              </a:tblPr>
              <a:tblGrid>
                <a:gridCol w="3043694">
                  <a:extLst>
                    <a:ext uri="{9D8B030D-6E8A-4147-A177-3AD203B41FA5}">
                      <a16:colId xmlns:a16="http://schemas.microsoft.com/office/drawing/2014/main" val="1204393174"/>
                    </a:ext>
                  </a:extLst>
                </a:gridCol>
                <a:gridCol w="5725879">
                  <a:extLst>
                    <a:ext uri="{9D8B030D-6E8A-4147-A177-3AD203B41FA5}">
                      <a16:colId xmlns:a16="http://schemas.microsoft.com/office/drawing/2014/main" val="3825606056"/>
                    </a:ext>
                  </a:extLst>
                </a:gridCol>
              </a:tblGrid>
              <a:tr h="226470">
                <a:tc>
                  <a:txBody>
                    <a:bodyPr/>
                    <a:lstStyle/>
                    <a:p>
                      <a:pPr algn="ctr"/>
                      <a:r>
                        <a:rPr lang="en-US" sz="1200" b="0" i="1" dirty="0">
                          <a:solidFill>
                            <a:schemeClr val="tx1"/>
                          </a:solidFill>
                          <a:latin typeface="+mn-lt"/>
                        </a:rPr>
                        <a:t>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i="1" dirty="0">
                          <a:solidFill>
                            <a:schemeClr val="tx1"/>
                          </a:solidFill>
                          <a:latin typeface="+mn-lt"/>
                        </a:rPr>
                        <a:t>Explanation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0287097"/>
                  </a:ext>
                </a:extLst>
              </a:tr>
              <a:tr h="518564">
                <a:tc>
                  <a:txBody>
                    <a:bodyPr/>
                    <a:lstStyle/>
                    <a:p>
                      <a:pPr algn="ctr"/>
                      <a:r>
                        <a:rPr lang="en-US" sz="1200" b="1" i="0" dirty="0">
                          <a:solidFill>
                            <a:schemeClr val="tx1"/>
                          </a:solidFill>
                          <a:effectLst/>
                          <a:latin typeface="+mn-lt"/>
                        </a:rPr>
                        <a:t>Debt-to-Income Ratio (DTI)</a:t>
                      </a:r>
                      <a:endParaRPr lang="en-US" sz="12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n-lt"/>
                        </a:rPr>
                        <a:t>DTI = monthly debt payments / monthly income; this looks at the business’s ability to repay its debts – </a:t>
                      </a:r>
                      <a:r>
                        <a:rPr lang="en-US" sz="1200" b="1" i="0" dirty="0">
                          <a:solidFill>
                            <a:schemeClr val="tx1"/>
                          </a:solidFill>
                          <a:effectLst/>
                          <a:latin typeface="+mn-lt"/>
                        </a:rPr>
                        <a:t>a value below 40% is often desirable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4599440"/>
                  </a:ext>
                </a:extLst>
              </a:tr>
              <a:tr h="518564">
                <a:tc>
                  <a:txBody>
                    <a:bodyPr/>
                    <a:lstStyle/>
                    <a:p>
                      <a:pPr algn="ctr"/>
                      <a:r>
                        <a:rPr lang="en-US" sz="1200" b="1" i="0" dirty="0">
                          <a:solidFill>
                            <a:schemeClr val="tx1"/>
                          </a:solidFill>
                          <a:effectLst/>
                          <a:latin typeface="+mn-lt"/>
                        </a:rPr>
                        <a:t>Debt Service Coverage Ratio (DSCR):</a:t>
                      </a:r>
                      <a:r>
                        <a:rPr lang="en-US" sz="1200" dirty="0">
                          <a:solidFill>
                            <a:schemeClr val="tx1"/>
                          </a:solidFill>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D</a:t>
                      </a:r>
                      <a:r>
                        <a:rPr lang="en-US" sz="1200" b="0" i="0" dirty="0">
                          <a:solidFill>
                            <a:schemeClr val="tx1"/>
                          </a:solidFill>
                          <a:effectLst/>
                          <a:latin typeface="+mn-lt"/>
                        </a:rPr>
                        <a:t>SCR = Net Operating Income/Total Debt Service; this looks at a businesses’ ability to cover its debt obligations with its operating income – </a:t>
                      </a:r>
                      <a:r>
                        <a:rPr lang="en-US" sz="1200" b="1" i="0" dirty="0">
                          <a:solidFill>
                            <a:schemeClr val="tx1"/>
                          </a:solidFill>
                          <a:effectLst/>
                          <a:latin typeface="+mn-lt"/>
                        </a:rPr>
                        <a:t>a value of 1.25 or higher is desirable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6728677"/>
                  </a:ext>
                </a:extLst>
              </a:tr>
              <a:tr h="5185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effectLst/>
                          <a:latin typeface="+mn-lt"/>
                        </a:rPr>
                        <a:t>Loan-to-Value Ratio (LTV):</a:t>
                      </a:r>
                      <a:endParaRPr lang="en-US" sz="12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n-lt"/>
                        </a:rPr>
                        <a:t>LTV = Loan Amount/Collateral Value ; this compares the loan to the value of available collateral (we discuss collateral in the </a:t>
                      </a:r>
                      <a:r>
                        <a:rPr lang="en-US" sz="1200" b="0" i="0" u="sng" dirty="0">
                          <a:solidFill>
                            <a:schemeClr val="tx1"/>
                          </a:solidFill>
                          <a:effectLst/>
                          <a:latin typeface="+mn-lt"/>
                        </a:rPr>
                        <a:t>Due Diligence</a:t>
                      </a:r>
                      <a:r>
                        <a:rPr lang="en-US" sz="1200" b="0" i="0" dirty="0">
                          <a:solidFill>
                            <a:schemeClr val="tx1"/>
                          </a:solidFill>
                          <a:effectLst/>
                          <a:latin typeface="+mn-lt"/>
                        </a:rPr>
                        <a:t> section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5763624"/>
                  </a:ext>
                </a:extLst>
              </a:tr>
              <a:tr h="6698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effectLst/>
                          <a:latin typeface="+mn-lt"/>
                        </a:rPr>
                        <a:t>Credit Scores</a:t>
                      </a:r>
                      <a:r>
                        <a:rPr lang="en-US" sz="1200" b="0" i="0" dirty="0">
                          <a:solidFill>
                            <a:schemeClr val="tx1"/>
                          </a:solidFill>
                          <a:effectLst/>
                          <a:latin typeface="+mn-lt"/>
                        </a:rPr>
                        <a:t>:</a:t>
                      </a:r>
                    </a:p>
                    <a:p>
                      <a:pPr algn="ctr"/>
                      <a:endParaRPr lang="en-US" sz="12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1" indent="0" algn="ctr">
                        <a:buFont typeface="Arial" panose="020B0604020202020204" pitchFamily="34" charset="0"/>
                        <a:buNone/>
                      </a:pPr>
                      <a:r>
                        <a:rPr lang="en-US" sz="1200" b="0" i="0" dirty="0">
                          <a:solidFill>
                            <a:schemeClr val="tx1"/>
                          </a:solidFill>
                          <a:effectLst/>
                          <a:latin typeface="+mn-lt"/>
                        </a:rPr>
                        <a:t>Personal and business credit scores (e.g., Dun &amp; Bradstreet, Equifax, &amp; Experian) are important aspects of creditworthiness. Many banks require a personal credit score of at least </a:t>
                      </a:r>
                      <a:r>
                        <a:rPr lang="en-US" sz="1200" b="1" i="0" dirty="0">
                          <a:solidFill>
                            <a:schemeClr val="tx1"/>
                          </a:solidFill>
                          <a:effectLst/>
                          <a:latin typeface="+mn-lt"/>
                        </a:rPr>
                        <a:t>680</a:t>
                      </a:r>
                      <a:r>
                        <a:rPr lang="en-US" sz="1200" b="0" i="0" dirty="0">
                          <a:solidFill>
                            <a:schemeClr val="tx1"/>
                          </a:solidFill>
                          <a:effectLst/>
                          <a:latin typeface="+mn-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5227696"/>
                  </a:ext>
                </a:extLst>
              </a:tr>
              <a:tr h="5661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effectLst/>
                          <a:latin typeface="+mn-lt"/>
                        </a:rPr>
                        <a:t>Business Cash Flow Analysis</a:t>
                      </a:r>
                      <a:endParaRPr lang="en-US" sz="1200" dirty="0">
                        <a:solidFill>
                          <a:schemeClr val="tx1"/>
                        </a:solidFill>
                        <a:latin typeface="+mn-lt"/>
                      </a:endParaRPr>
                    </a:p>
                    <a:p>
                      <a:pPr algn="ctr"/>
                      <a:endParaRPr lang="en-US" sz="12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n-lt"/>
                        </a:rPr>
                        <a:t>Banks evaluate whether the business generates enough cash flow to repay the loan (we cover cash flow analysis in greater depth in the </a:t>
                      </a:r>
                      <a:r>
                        <a:rPr lang="en-US" sz="1200" b="0" i="0" u="sng" dirty="0">
                          <a:solidFill>
                            <a:schemeClr val="tx1"/>
                          </a:solidFill>
                          <a:effectLst/>
                          <a:latin typeface="+mn-lt"/>
                        </a:rPr>
                        <a:t>Due Diligence</a:t>
                      </a:r>
                      <a:r>
                        <a:rPr lang="en-US" sz="1200" b="0" i="0" dirty="0">
                          <a:solidFill>
                            <a:schemeClr val="tx1"/>
                          </a:solidFill>
                          <a:effectLst/>
                          <a:latin typeface="+mn-lt"/>
                        </a:rPr>
                        <a:t> section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067693"/>
                  </a:ext>
                </a:extLst>
              </a:tr>
              <a:tr h="566173">
                <a:tc>
                  <a:txBody>
                    <a:bodyPr/>
                    <a:lstStyle/>
                    <a:p>
                      <a:pPr algn="ctr"/>
                      <a:r>
                        <a:rPr lang="en-US" sz="1200" b="1" dirty="0">
                          <a:solidFill>
                            <a:schemeClr val="tx1"/>
                          </a:solidFill>
                          <a:latin typeface="+mn-lt"/>
                        </a:rPr>
                        <a:t>Collateral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n-lt"/>
                        </a:rPr>
                        <a:t>Assets that can be used to secure the loan – collected by the lender in case of default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2346077"/>
                  </a:ext>
                </a:extLst>
              </a:tr>
            </a:tbl>
          </a:graphicData>
        </a:graphic>
      </p:graphicFrame>
      <p:sp>
        <p:nvSpPr>
          <p:cNvPr id="3" name="TextBox 2">
            <a:extLst>
              <a:ext uri="{FF2B5EF4-FFF2-40B4-BE49-F238E27FC236}">
                <a16:creationId xmlns:a16="http://schemas.microsoft.com/office/drawing/2014/main" id="{7C083E93-1CE9-DDE6-556B-BE3438D3C888}"/>
              </a:ext>
            </a:extLst>
          </p:cNvPr>
          <p:cNvSpPr txBox="1"/>
          <p:nvPr/>
        </p:nvSpPr>
        <p:spPr>
          <a:xfrm>
            <a:off x="342900" y="915801"/>
            <a:ext cx="8611653" cy="1569660"/>
          </a:xfrm>
          <a:prstGeom prst="rect">
            <a:avLst/>
          </a:prstGeom>
          <a:noFill/>
        </p:spPr>
        <p:txBody>
          <a:bodyPr wrap="square" rtlCol="0">
            <a:spAutoFit/>
          </a:bodyPr>
          <a:lstStyle/>
          <a:p>
            <a:pPr algn="ctr"/>
            <a:r>
              <a:rPr lang="en-US" sz="1600" b="0" i="0" dirty="0">
                <a:effectLst/>
              </a:rPr>
              <a:t>Banks use a </a:t>
            </a:r>
            <a:r>
              <a:rPr lang="en-US" sz="1600" i="0" dirty="0">
                <a:effectLst/>
              </a:rPr>
              <a:t>combination of methods </a:t>
            </a:r>
            <a:r>
              <a:rPr lang="en-US" sz="1600" b="0" i="0" dirty="0">
                <a:effectLst/>
              </a:rPr>
              <a:t>to assess the creditworthiness of small business owners – a creditworthiness analysis - </a:t>
            </a:r>
            <a:r>
              <a:rPr lang="en-US" sz="1600" dirty="0"/>
              <a:t> that</a:t>
            </a:r>
            <a:r>
              <a:rPr lang="en-US" sz="1600" b="0" i="0" dirty="0">
                <a:effectLst/>
              </a:rPr>
              <a:t> includes both </a:t>
            </a:r>
            <a:r>
              <a:rPr lang="en-US" sz="1600" i="0" dirty="0">
                <a:effectLst/>
              </a:rPr>
              <a:t>quantitative formulas (things that can be turned into numbers) and</a:t>
            </a:r>
            <a:r>
              <a:rPr lang="en-US" sz="1600" dirty="0"/>
              <a:t> </a:t>
            </a:r>
            <a:r>
              <a:rPr lang="en-US" sz="1600" i="0" dirty="0">
                <a:effectLst/>
              </a:rPr>
              <a:t>qualitative evaluations (non-numerical).</a:t>
            </a:r>
          </a:p>
          <a:p>
            <a:pPr algn="ctr"/>
            <a:endParaRPr lang="en-US" sz="1600" dirty="0">
              <a:cs typeface="Poppins" panose="00000500000000000000" pitchFamily="2" charset="0"/>
            </a:endParaRPr>
          </a:p>
          <a:p>
            <a:pPr algn="ctr"/>
            <a:r>
              <a:rPr lang="en-US" sz="1600" dirty="0">
                <a:cs typeface="Poppins" panose="00000500000000000000" pitchFamily="2" charset="0"/>
              </a:rPr>
              <a:t>Common </a:t>
            </a:r>
            <a:r>
              <a:rPr lang="en-US" sz="1600" b="1" dirty="0">
                <a:cs typeface="Poppins" panose="00000500000000000000" pitchFamily="2" charset="0"/>
              </a:rPr>
              <a:t>quantitative (numerical) factors </a:t>
            </a:r>
            <a:r>
              <a:rPr lang="en-US" sz="1600" dirty="0">
                <a:cs typeface="Poppins" panose="00000500000000000000" pitchFamily="2" charset="0"/>
              </a:rPr>
              <a:t>include:</a:t>
            </a:r>
          </a:p>
        </p:txBody>
      </p:sp>
      <p:sp>
        <p:nvSpPr>
          <p:cNvPr id="4" name="TextBox 3">
            <a:extLst>
              <a:ext uri="{FF2B5EF4-FFF2-40B4-BE49-F238E27FC236}">
                <a16:creationId xmlns:a16="http://schemas.microsoft.com/office/drawing/2014/main" id="{197355F0-A1FE-0DA5-27BF-C44ED522E30D}"/>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4082485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3601986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4980" y="550942"/>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Process of debt-based financing</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5" name="TextBox 4">
            <a:extLst>
              <a:ext uri="{FF2B5EF4-FFF2-40B4-BE49-F238E27FC236}">
                <a16:creationId xmlns:a16="http://schemas.microsoft.com/office/drawing/2014/main" id="{12F00623-12D8-853C-944A-0F7B2992CD83}"/>
              </a:ext>
            </a:extLst>
          </p:cNvPr>
          <p:cNvSpPr txBox="1"/>
          <p:nvPr/>
        </p:nvSpPr>
        <p:spPr>
          <a:xfrm>
            <a:off x="342900" y="1105649"/>
            <a:ext cx="8611653" cy="830997"/>
          </a:xfrm>
          <a:prstGeom prst="rect">
            <a:avLst/>
          </a:prstGeom>
          <a:noFill/>
        </p:spPr>
        <p:txBody>
          <a:bodyPr wrap="square" rtlCol="0">
            <a:spAutoFit/>
          </a:bodyPr>
          <a:lstStyle/>
          <a:p>
            <a:pPr algn="ctr"/>
            <a:r>
              <a:rPr lang="en-US" sz="1600" dirty="0">
                <a:cs typeface="Poppins" panose="00000500000000000000" pitchFamily="2" charset="0"/>
              </a:rPr>
              <a:t>Getting debt-based financing can be seen as a process of at least 10 steps (see next slides). Typically, the timeframe for the process depends on the source – see below.</a:t>
            </a:r>
          </a:p>
        </p:txBody>
      </p:sp>
      <p:graphicFrame>
        <p:nvGraphicFramePr>
          <p:cNvPr id="6" name="Table 5">
            <a:extLst>
              <a:ext uri="{FF2B5EF4-FFF2-40B4-BE49-F238E27FC236}">
                <a16:creationId xmlns:a16="http://schemas.microsoft.com/office/drawing/2014/main" id="{5581AA74-3FC6-156F-865C-D3F92899A8DB}"/>
              </a:ext>
            </a:extLst>
          </p:cNvPr>
          <p:cNvGraphicFramePr>
            <a:graphicFrameLocks noGrp="1"/>
          </p:cNvGraphicFramePr>
          <p:nvPr>
            <p:extLst>
              <p:ext uri="{D42A27DB-BD31-4B8C-83A1-F6EECF244321}">
                <p14:modId xmlns:p14="http://schemas.microsoft.com/office/powerpoint/2010/main" val="3674141394"/>
              </p:ext>
            </p:extLst>
          </p:nvPr>
        </p:nvGraphicFramePr>
        <p:xfrm>
          <a:off x="383347" y="2122730"/>
          <a:ext cx="8372837" cy="4090816"/>
        </p:xfrm>
        <a:graphic>
          <a:graphicData uri="http://schemas.openxmlformats.org/drawingml/2006/table">
            <a:tbl>
              <a:tblPr/>
              <a:tblGrid>
                <a:gridCol w="1981737">
                  <a:extLst>
                    <a:ext uri="{9D8B030D-6E8A-4147-A177-3AD203B41FA5}">
                      <a16:colId xmlns:a16="http://schemas.microsoft.com/office/drawing/2014/main" val="1593365841"/>
                    </a:ext>
                  </a:extLst>
                </a:gridCol>
                <a:gridCol w="1888548">
                  <a:extLst>
                    <a:ext uri="{9D8B030D-6E8A-4147-A177-3AD203B41FA5}">
                      <a16:colId xmlns:a16="http://schemas.microsoft.com/office/drawing/2014/main" val="3898525770"/>
                    </a:ext>
                  </a:extLst>
                </a:gridCol>
                <a:gridCol w="4502552">
                  <a:extLst>
                    <a:ext uri="{9D8B030D-6E8A-4147-A177-3AD203B41FA5}">
                      <a16:colId xmlns:a16="http://schemas.microsoft.com/office/drawing/2014/main" val="1702215945"/>
                    </a:ext>
                  </a:extLst>
                </a:gridCol>
              </a:tblGrid>
              <a:tr h="159535">
                <a:tc>
                  <a:txBody>
                    <a:bodyPr/>
                    <a:lstStyle/>
                    <a:p>
                      <a:r>
                        <a:rPr lang="en-US" sz="1200" b="1" dirty="0"/>
                        <a:t>Loan Type</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Timeframe</a:t>
                      </a:r>
                      <a:endParaRPr lang="en-US" sz="120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Factors Influencing Time</a:t>
                      </a:r>
                      <a:endParaRPr lang="en-US" sz="120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7519471"/>
                  </a:ext>
                </a:extLst>
              </a:tr>
              <a:tr h="633676">
                <a:tc>
                  <a:txBody>
                    <a:bodyPr/>
                    <a:lstStyle/>
                    <a:p>
                      <a:r>
                        <a:rPr lang="en-US" sz="1200" b="1" dirty="0"/>
                        <a:t>Traditional bank </a:t>
                      </a:r>
                    </a:p>
                    <a:p>
                      <a:r>
                        <a:rPr lang="en-US" sz="1200" b="1" dirty="0"/>
                        <a:t>loans (non-SBA)</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1–3 months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 Lengthy documentation and underwriting. </a:t>
                      </a:r>
                      <a:br>
                        <a:rPr lang="en-US" sz="1200" dirty="0"/>
                      </a:br>
                      <a:r>
                        <a:rPr lang="en-US" sz="1200" dirty="0"/>
                        <a:t>- In-depth credit, financial, and collateral analysis. </a:t>
                      </a:r>
                      <a:br>
                        <a:rPr lang="en-US" sz="1200" dirty="0"/>
                      </a:br>
                      <a:r>
                        <a:rPr lang="en-US" sz="1200" dirty="0"/>
                        <a:t>- Multiple levels of approval.</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5993650"/>
                  </a:ext>
                </a:extLst>
              </a:tr>
              <a:tr h="862792">
                <a:tc>
                  <a:txBody>
                    <a:bodyPr/>
                    <a:lstStyle/>
                    <a:p>
                      <a:r>
                        <a:rPr lang="en-US" sz="1200" b="1" dirty="0"/>
                        <a:t>SBA Loans</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30–90 days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 Detailed application requirements (business plan, financials, etc.). </a:t>
                      </a:r>
                      <a:br>
                        <a:rPr lang="en-US" sz="1200"/>
                      </a:br>
                      <a:r>
                        <a:rPr lang="en-US" sz="1200"/>
                        <a:t>- Coordination with SBA adds steps. </a:t>
                      </a:r>
                      <a:br>
                        <a:rPr lang="en-US" sz="1200"/>
                      </a:br>
                      <a:r>
                        <a:rPr lang="en-US" sz="1200"/>
                        <a:t>- SBA Express Loans approved in 36 hours but disbursement takes longer.</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0530893"/>
                  </a:ext>
                </a:extLst>
              </a:tr>
              <a:tr h="490478">
                <a:tc>
                  <a:txBody>
                    <a:bodyPr/>
                    <a:lstStyle/>
                    <a:p>
                      <a:r>
                        <a:rPr lang="en-US" sz="1200" b="1" dirty="0"/>
                        <a:t>Credit unions</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2 weeks–2 months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 Similar to banks but often slightly faster. </a:t>
                      </a:r>
                      <a:br>
                        <a:rPr lang="en-US" sz="1200"/>
                      </a:br>
                      <a:r>
                        <a:rPr lang="en-US" sz="1200"/>
                        <a:t>- Smaller operations may streamline processes.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1694944"/>
                  </a:ext>
                </a:extLst>
              </a:tr>
              <a:tr h="584626">
                <a:tc>
                  <a:txBody>
                    <a:bodyPr/>
                    <a:lstStyle/>
                    <a:p>
                      <a:r>
                        <a:rPr lang="en-US" sz="1200" b="1" dirty="0"/>
                        <a:t>Online lenders</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24 hours–1 week</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 Streamlined digital applications. </a:t>
                      </a:r>
                      <a:br>
                        <a:rPr lang="en-US" sz="1200" dirty="0"/>
                      </a:br>
                      <a:r>
                        <a:rPr lang="en-US" sz="1200" dirty="0"/>
                        <a:t>- Automated underwriting. </a:t>
                      </a:r>
                      <a:br>
                        <a:rPr lang="en-US" sz="1200" dirty="0"/>
                      </a:br>
                      <a:r>
                        <a:rPr lang="en-US" sz="1200" dirty="0"/>
                        <a:t>- Minimal documentation (e.g., bank statements).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1194287"/>
                  </a:ext>
                </a:extLst>
              </a:tr>
              <a:tr h="605036">
                <a:tc>
                  <a:txBody>
                    <a:bodyPr/>
                    <a:lstStyle/>
                    <a:p>
                      <a:r>
                        <a:rPr lang="en-US" sz="1200" b="1" dirty="0"/>
                        <a:t>Peer-to-peer (P2P) lending</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1–2 weeks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 Depends on platform's ability to match borrowers with investors. </a:t>
                      </a:r>
                      <a:br>
                        <a:rPr lang="en-US" sz="1200" dirty="0"/>
                      </a:br>
                      <a:r>
                        <a:rPr lang="en-US" sz="1200" dirty="0"/>
                        <a:t>- Faster if lenders/investors show immediate interest.</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5513076"/>
                  </a:ext>
                </a:extLst>
              </a:tr>
              <a:tr h="633676">
                <a:tc>
                  <a:txBody>
                    <a:bodyPr/>
                    <a:lstStyle/>
                    <a:p>
                      <a:r>
                        <a:rPr lang="en-US" sz="1200" b="1"/>
                        <a:t>CDFIs</a:t>
                      </a:r>
                      <a:endParaRPr lang="en-US" sz="120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2 weeks–2 months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 Detailed documentation and alignment with the lender’s mission. </a:t>
                      </a:r>
                      <a:br>
                        <a:rPr lang="en-US" sz="1200" dirty="0"/>
                      </a:br>
                      <a:r>
                        <a:rPr lang="en-US" sz="1200" dirty="0"/>
                        <a:t>- Typically faster than traditional banks for smaller loans.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6655649"/>
                  </a:ext>
                </a:extLst>
              </a:tr>
            </a:tbl>
          </a:graphicData>
        </a:graphic>
      </p:graphicFrame>
    </p:spTree>
    <p:extLst>
      <p:ext uri="{BB962C8B-B14F-4D97-AF65-F5344CB8AC3E}">
        <p14:creationId xmlns:p14="http://schemas.microsoft.com/office/powerpoint/2010/main" val="1130732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DC353-BC32-2C3C-8DBF-6511CF1C2D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6C5CDC-4444-E908-10E0-172842823FF6}"/>
              </a:ext>
            </a:extLst>
          </p:cNvPr>
          <p:cNvSpPr txBox="1"/>
          <p:nvPr/>
        </p:nvSpPr>
        <p:spPr>
          <a:xfrm>
            <a:off x="184980" y="550942"/>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Process of debt-based financing</a:t>
            </a:r>
          </a:p>
        </p:txBody>
      </p:sp>
      <p:sp>
        <p:nvSpPr>
          <p:cNvPr id="4" name="TextBox 3">
            <a:extLst>
              <a:ext uri="{FF2B5EF4-FFF2-40B4-BE49-F238E27FC236}">
                <a16:creationId xmlns:a16="http://schemas.microsoft.com/office/drawing/2014/main" id="{71CD858F-A88E-2347-2056-A1328ACBC214}"/>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5" name="TextBox 4">
            <a:extLst>
              <a:ext uri="{FF2B5EF4-FFF2-40B4-BE49-F238E27FC236}">
                <a16:creationId xmlns:a16="http://schemas.microsoft.com/office/drawing/2014/main" id="{83B6A8D2-BB28-E50A-08C0-C2B000187FAA}"/>
              </a:ext>
            </a:extLst>
          </p:cNvPr>
          <p:cNvSpPr txBox="1"/>
          <p:nvPr/>
        </p:nvSpPr>
        <p:spPr>
          <a:xfrm>
            <a:off x="342900" y="1105649"/>
            <a:ext cx="8611653" cy="830997"/>
          </a:xfrm>
          <a:prstGeom prst="rect">
            <a:avLst/>
          </a:prstGeom>
          <a:noFill/>
        </p:spPr>
        <p:txBody>
          <a:bodyPr wrap="square" rtlCol="0">
            <a:spAutoFit/>
          </a:bodyPr>
          <a:lstStyle/>
          <a:p>
            <a:pPr algn="ctr"/>
            <a:r>
              <a:rPr lang="en-US" sz="1600" dirty="0">
                <a:cs typeface="Poppins" panose="00000500000000000000" pitchFamily="2" charset="0"/>
              </a:rPr>
              <a:t>Getting debt-based financing can be seen as a process of at least 10 steps (see next slides). Typically, the timeframe for the process depends on the source – see below.</a:t>
            </a:r>
          </a:p>
        </p:txBody>
      </p:sp>
      <p:graphicFrame>
        <p:nvGraphicFramePr>
          <p:cNvPr id="6" name="Table 5">
            <a:extLst>
              <a:ext uri="{FF2B5EF4-FFF2-40B4-BE49-F238E27FC236}">
                <a16:creationId xmlns:a16="http://schemas.microsoft.com/office/drawing/2014/main" id="{FFEC4359-FDAD-27F9-2864-6AAF5BA369AD}"/>
              </a:ext>
            </a:extLst>
          </p:cNvPr>
          <p:cNvGraphicFramePr>
            <a:graphicFrameLocks noGrp="1"/>
          </p:cNvGraphicFramePr>
          <p:nvPr/>
        </p:nvGraphicFramePr>
        <p:xfrm>
          <a:off x="383347" y="2122730"/>
          <a:ext cx="8372837" cy="4090816"/>
        </p:xfrm>
        <a:graphic>
          <a:graphicData uri="http://schemas.openxmlformats.org/drawingml/2006/table">
            <a:tbl>
              <a:tblPr/>
              <a:tblGrid>
                <a:gridCol w="1981737">
                  <a:extLst>
                    <a:ext uri="{9D8B030D-6E8A-4147-A177-3AD203B41FA5}">
                      <a16:colId xmlns:a16="http://schemas.microsoft.com/office/drawing/2014/main" val="1593365841"/>
                    </a:ext>
                  </a:extLst>
                </a:gridCol>
                <a:gridCol w="1888548">
                  <a:extLst>
                    <a:ext uri="{9D8B030D-6E8A-4147-A177-3AD203B41FA5}">
                      <a16:colId xmlns:a16="http://schemas.microsoft.com/office/drawing/2014/main" val="3898525770"/>
                    </a:ext>
                  </a:extLst>
                </a:gridCol>
                <a:gridCol w="4502552">
                  <a:extLst>
                    <a:ext uri="{9D8B030D-6E8A-4147-A177-3AD203B41FA5}">
                      <a16:colId xmlns:a16="http://schemas.microsoft.com/office/drawing/2014/main" val="1702215945"/>
                    </a:ext>
                  </a:extLst>
                </a:gridCol>
              </a:tblGrid>
              <a:tr h="159535">
                <a:tc>
                  <a:txBody>
                    <a:bodyPr/>
                    <a:lstStyle/>
                    <a:p>
                      <a:r>
                        <a:rPr lang="en-US" sz="1200" b="1" dirty="0"/>
                        <a:t>Loan Type</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Timeframe</a:t>
                      </a:r>
                      <a:endParaRPr lang="en-US" sz="120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Factors Influencing Time</a:t>
                      </a:r>
                      <a:endParaRPr lang="en-US" sz="120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7519471"/>
                  </a:ext>
                </a:extLst>
              </a:tr>
              <a:tr h="633676">
                <a:tc>
                  <a:txBody>
                    <a:bodyPr/>
                    <a:lstStyle/>
                    <a:p>
                      <a:r>
                        <a:rPr lang="en-US" sz="1200" b="1" dirty="0"/>
                        <a:t>Traditional bank </a:t>
                      </a:r>
                    </a:p>
                    <a:p>
                      <a:r>
                        <a:rPr lang="en-US" sz="1200" b="1" dirty="0"/>
                        <a:t>loans (non-SBA)</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1–3 months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 Lengthy documentation and underwriting. </a:t>
                      </a:r>
                      <a:br>
                        <a:rPr lang="en-US" sz="1200" dirty="0"/>
                      </a:br>
                      <a:r>
                        <a:rPr lang="en-US" sz="1200" dirty="0"/>
                        <a:t>- In-depth credit, financial, and collateral analysis. </a:t>
                      </a:r>
                      <a:br>
                        <a:rPr lang="en-US" sz="1200" dirty="0"/>
                      </a:br>
                      <a:r>
                        <a:rPr lang="en-US" sz="1200" dirty="0"/>
                        <a:t>- Multiple levels of approval.</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5993650"/>
                  </a:ext>
                </a:extLst>
              </a:tr>
              <a:tr h="862792">
                <a:tc>
                  <a:txBody>
                    <a:bodyPr/>
                    <a:lstStyle/>
                    <a:p>
                      <a:r>
                        <a:rPr lang="en-US" sz="1200" b="1" dirty="0"/>
                        <a:t>SBA Loans</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30–90 days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 Detailed application requirements (business plan, financials, etc.). </a:t>
                      </a:r>
                      <a:br>
                        <a:rPr lang="en-US" sz="1200"/>
                      </a:br>
                      <a:r>
                        <a:rPr lang="en-US" sz="1200"/>
                        <a:t>- Coordination with SBA adds steps. </a:t>
                      </a:r>
                      <a:br>
                        <a:rPr lang="en-US" sz="1200"/>
                      </a:br>
                      <a:r>
                        <a:rPr lang="en-US" sz="1200"/>
                        <a:t>- SBA Express Loans approved in 36 hours but disbursement takes longer.</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0530893"/>
                  </a:ext>
                </a:extLst>
              </a:tr>
              <a:tr h="490478">
                <a:tc>
                  <a:txBody>
                    <a:bodyPr/>
                    <a:lstStyle/>
                    <a:p>
                      <a:r>
                        <a:rPr lang="en-US" sz="1200" b="1" dirty="0"/>
                        <a:t>Credit unions</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2 weeks–2 months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 Similar to banks but often slightly faster. </a:t>
                      </a:r>
                      <a:br>
                        <a:rPr lang="en-US" sz="1200"/>
                      </a:br>
                      <a:r>
                        <a:rPr lang="en-US" sz="1200"/>
                        <a:t>- Smaller operations may streamline processes.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1694944"/>
                  </a:ext>
                </a:extLst>
              </a:tr>
              <a:tr h="584626">
                <a:tc>
                  <a:txBody>
                    <a:bodyPr/>
                    <a:lstStyle/>
                    <a:p>
                      <a:r>
                        <a:rPr lang="en-US" sz="1200" b="1" dirty="0"/>
                        <a:t>Online lenders</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24 hours–1 week</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 Streamlined digital applications. </a:t>
                      </a:r>
                      <a:br>
                        <a:rPr lang="en-US" sz="1200" dirty="0"/>
                      </a:br>
                      <a:r>
                        <a:rPr lang="en-US" sz="1200" dirty="0"/>
                        <a:t>- Automated underwriting. </a:t>
                      </a:r>
                      <a:br>
                        <a:rPr lang="en-US" sz="1200" dirty="0"/>
                      </a:br>
                      <a:r>
                        <a:rPr lang="en-US" sz="1200" dirty="0"/>
                        <a:t>- Minimal documentation (e.g., bank statements).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1194287"/>
                  </a:ext>
                </a:extLst>
              </a:tr>
              <a:tr h="605036">
                <a:tc>
                  <a:txBody>
                    <a:bodyPr/>
                    <a:lstStyle/>
                    <a:p>
                      <a:r>
                        <a:rPr lang="en-US" sz="1200" b="1" dirty="0"/>
                        <a:t>Peer-to-peer (P2P) lending</a:t>
                      </a:r>
                      <a:endParaRPr lang="en-US" sz="1200" dirty="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1–2 weeks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 Depends on platform's ability to match borrowers with investors. </a:t>
                      </a:r>
                      <a:br>
                        <a:rPr lang="en-US" sz="1200" dirty="0"/>
                      </a:br>
                      <a:r>
                        <a:rPr lang="en-US" sz="1200" dirty="0"/>
                        <a:t>- Faster if lenders/investors show immediate interest.</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5513076"/>
                  </a:ext>
                </a:extLst>
              </a:tr>
              <a:tr h="633676">
                <a:tc>
                  <a:txBody>
                    <a:bodyPr/>
                    <a:lstStyle/>
                    <a:p>
                      <a:r>
                        <a:rPr lang="en-US" sz="1200" b="1"/>
                        <a:t>CDFIs</a:t>
                      </a:r>
                      <a:endParaRPr lang="en-US" sz="1200"/>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2 weeks–2 months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 Detailed documentation and alignment with the lender’s mission. </a:t>
                      </a:r>
                      <a:br>
                        <a:rPr lang="en-US" sz="1200" dirty="0"/>
                      </a:br>
                      <a:r>
                        <a:rPr lang="en-US" sz="1200" dirty="0"/>
                        <a:t>- Typically faster than traditional banks for smaller loans.</a:t>
                      </a:r>
                    </a:p>
                  </a:txBody>
                  <a:tcPr marL="23023" marR="23023" marT="11511" marB="115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6655649"/>
                  </a:ext>
                </a:extLst>
              </a:tr>
            </a:tbl>
          </a:graphicData>
        </a:graphic>
      </p:graphicFrame>
      <p:sp>
        <p:nvSpPr>
          <p:cNvPr id="3" name="Rectangle 2">
            <a:extLst>
              <a:ext uri="{FF2B5EF4-FFF2-40B4-BE49-F238E27FC236}">
                <a16:creationId xmlns:a16="http://schemas.microsoft.com/office/drawing/2014/main" id="{015AF7D6-AFAF-3C8E-BC57-36209D4A0C5F}"/>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C0199FB-E840-02F2-E96F-B0D8FBC36C42}"/>
              </a:ext>
            </a:extLst>
          </p:cNvPr>
          <p:cNvSpPr/>
          <p:nvPr/>
        </p:nvSpPr>
        <p:spPr>
          <a:xfrm>
            <a:off x="1338606" y="1243939"/>
            <a:ext cx="6523349" cy="409081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logo with a couple of people climbing a mountain&#10;&#10;Description automatically generated">
            <a:extLst>
              <a:ext uri="{FF2B5EF4-FFF2-40B4-BE49-F238E27FC236}">
                <a16:creationId xmlns:a16="http://schemas.microsoft.com/office/drawing/2014/main" id="{21557BB7-EC8A-3F56-8AA2-BE3773389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350" y="1413704"/>
            <a:ext cx="1574829" cy="1258754"/>
          </a:xfrm>
          <a:prstGeom prst="rect">
            <a:avLst/>
          </a:prstGeom>
        </p:spPr>
      </p:pic>
      <p:sp>
        <p:nvSpPr>
          <p:cNvPr id="9" name="TextBox 8">
            <a:extLst>
              <a:ext uri="{FF2B5EF4-FFF2-40B4-BE49-F238E27FC236}">
                <a16:creationId xmlns:a16="http://schemas.microsoft.com/office/drawing/2014/main" id="{4B62BDBD-6323-4317-36DB-34FABAA63900}"/>
              </a:ext>
            </a:extLst>
          </p:cNvPr>
          <p:cNvSpPr txBox="1"/>
          <p:nvPr/>
        </p:nvSpPr>
        <p:spPr>
          <a:xfrm>
            <a:off x="1553187" y="2842222"/>
            <a:ext cx="6033154" cy="2308324"/>
          </a:xfrm>
          <a:prstGeom prst="rect">
            <a:avLst/>
          </a:prstGeom>
          <a:noFill/>
        </p:spPr>
        <p:txBody>
          <a:bodyPr wrap="square">
            <a:spAutoFit/>
          </a:bodyPr>
          <a:lstStyle/>
          <a:p>
            <a:pPr algn="ctr"/>
            <a:r>
              <a:rPr lang="en-US" sz="1600" b="1" dirty="0">
                <a:solidFill>
                  <a:schemeClr val="tx1"/>
                </a:solidFill>
                <a:latin typeface="Poppins" panose="00000500000000000000" pitchFamily="2" charset="0"/>
                <a:cs typeface="Poppins" panose="00000500000000000000" pitchFamily="2" charset="0"/>
              </a:rPr>
              <a:t>Every source (and institution) is different</a:t>
            </a:r>
          </a:p>
          <a:p>
            <a:pPr algn="ctr"/>
            <a:r>
              <a:rPr lang="en-US" sz="1600" dirty="0">
                <a:latin typeface="Poppins" panose="00000500000000000000" pitchFamily="2" charset="0"/>
                <a:cs typeface="Poppins" panose="00000500000000000000" pitchFamily="2" charset="0"/>
              </a:rPr>
              <a:t>While there are many similarities between loan types, each loan source is different (e.g., CDFIs and traditional banks)</a:t>
            </a:r>
            <a:r>
              <a:rPr lang="en-US" sz="1600" dirty="0">
                <a:solidFill>
                  <a:schemeClr val="tx1"/>
                </a:solidFill>
                <a:latin typeface="Poppins" panose="00000500000000000000" pitchFamily="2" charset="0"/>
                <a:cs typeface="Poppins" panose="00000500000000000000" pitchFamily="2" charset="0"/>
              </a:rPr>
              <a:t> with applications, required documentation, and eligibility criteria often varying by the institution you work with. It is important to be aware of these differences and to take them into consideration before a small business owner decides which type of loan to take, and from which institution.</a:t>
            </a:r>
          </a:p>
        </p:txBody>
      </p:sp>
    </p:spTree>
    <p:extLst>
      <p:ext uri="{BB962C8B-B14F-4D97-AF65-F5344CB8AC3E}">
        <p14:creationId xmlns:p14="http://schemas.microsoft.com/office/powerpoint/2010/main" val="4149313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Process of getting, and using debt-based financing: Preparations before submitting a loan</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graphicFrame>
        <p:nvGraphicFramePr>
          <p:cNvPr id="3" name="Table 2">
            <a:extLst>
              <a:ext uri="{FF2B5EF4-FFF2-40B4-BE49-F238E27FC236}">
                <a16:creationId xmlns:a16="http://schemas.microsoft.com/office/drawing/2014/main" id="{D940CA7A-7926-772D-DECE-E900243505B5}"/>
              </a:ext>
            </a:extLst>
          </p:cNvPr>
          <p:cNvGraphicFramePr>
            <a:graphicFrameLocks noGrp="1"/>
          </p:cNvGraphicFramePr>
          <p:nvPr/>
        </p:nvGraphicFramePr>
        <p:xfrm>
          <a:off x="187213" y="1562422"/>
          <a:ext cx="8769573" cy="4577080"/>
        </p:xfrm>
        <a:graphic>
          <a:graphicData uri="http://schemas.openxmlformats.org/drawingml/2006/table">
            <a:tbl>
              <a:tblPr firstRow="1" bandRow="1">
                <a:tableStyleId>{5C22544A-7EE6-4342-B048-85BDC9FD1C3A}</a:tableStyleId>
              </a:tblPr>
              <a:tblGrid>
                <a:gridCol w="4910304">
                  <a:extLst>
                    <a:ext uri="{9D8B030D-6E8A-4147-A177-3AD203B41FA5}">
                      <a16:colId xmlns:a16="http://schemas.microsoft.com/office/drawing/2014/main" val="898161469"/>
                    </a:ext>
                  </a:extLst>
                </a:gridCol>
                <a:gridCol w="3859269">
                  <a:extLst>
                    <a:ext uri="{9D8B030D-6E8A-4147-A177-3AD203B41FA5}">
                      <a16:colId xmlns:a16="http://schemas.microsoft.com/office/drawing/2014/main" val="3875095659"/>
                    </a:ext>
                  </a:extLst>
                </a:gridCol>
              </a:tblGrid>
              <a:tr h="370840">
                <a:tc>
                  <a:txBody>
                    <a:bodyPr/>
                    <a:lstStyle/>
                    <a:p>
                      <a:r>
                        <a:rPr lang="en-US" sz="1400" dirty="0">
                          <a:solidFill>
                            <a:schemeClr val="tx1"/>
                          </a:solidFill>
                        </a:rPr>
                        <a:t>Step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Consideration(s)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5842011"/>
                  </a:ext>
                </a:extLst>
              </a:tr>
              <a:tr h="370840">
                <a:tc>
                  <a:txBody>
                    <a:bodyPr/>
                    <a:lstStyle/>
                    <a:p>
                      <a:r>
                        <a:rPr lang="en-US" sz="1400" b="1" dirty="0">
                          <a:solidFill>
                            <a:schemeClr val="tx1"/>
                          </a:solidFill>
                        </a:rPr>
                        <a:t>1. Assess financing needs of business: </a:t>
                      </a:r>
                      <a:r>
                        <a:rPr lang="en-US" sz="1400" dirty="0">
                          <a:solidFill>
                            <a:schemeClr val="tx1"/>
                          </a:solidFill>
                        </a:rPr>
                        <a:t>determine why financing is needed and estimate how much funding is necessary (see the </a:t>
                      </a:r>
                      <a:r>
                        <a:rPr lang="en-US" sz="1400" u="sng" dirty="0">
                          <a:solidFill>
                            <a:schemeClr val="tx1"/>
                          </a:solidFill>
                        </a:rPr>
                        <a:t>Financial Management</a:t>
                      </a:r>
                      <a:r>
                        <a:rPr lang="en-US" sz="1400" dirty="0">
                          <a:solidFill>
                            <a:schemeClr val="tx1"/>
                          </a:solidFill>
                        </a:rPr>
                        <a:t>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Explore options like personal savings, grants, or equity financing to determine if debt is the best choice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6168082"/>
                  </a:ext>
                </a:extLst>
              </a:tr>
              <a:tr h="370840">
                <a:tc>
                  <a:txBody>
                    <a:bodyPr/>
                    <a:lstStyle/>
                    <a:p>
                      <a:r>
                        <a:rPr lang="en-US" sz="1400" b="1" dirty="0">
                          <a:solidFill>
                            <a:schemeClr val="tx1"/>
                          </a:solidFill>
                        </a:rPr>
                        <a:t>2. Research financing options: </a:t>
                      </a:r>
                      <a:r>
                        <a:rPr lang="en-US" sz="1400" b="0" dirty="0">
                          <a:solidFill>
                            <a:schemeClr val="tx1"/>
                          </a:solidFill>
                        </a:rPr>
                        <a:t>Familiarize yourself with different sources of debt-based financing (see this presentation)</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Look at loan amounts, interest rates, fees, repayment terms, and conditions; review credit requirements, business age, revenue thresholds, and collateral needs.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9341147"/>
                  </a:ext>
                </a:extLst>
              </a:tr>
              <a:tr h="370840">
                <a:tc>
                  <a:txBody>
                    <a:bodyPr/>
                    <a:lstStyle/>
                    <a:p>
                      <a:r>
                        <a:rPr lang="en-US" sz="1400" b="1" dirty="0">
                          <a:solidFill>
                            <a:schemeClr val="tx1"/>
                          </a:solidFill>
                        </a:rPr>
                        <a:t>3. Prepare your business: </a:t>
                      </a:r>
                      <a:r>
                        <a:rPr lang="en-US" sz="1400" b="0" dirty="0">
                          <a:solidFill>
                            <a:schemeClr val="tx1"/>
                          </a:solidFill>
                        </a:rPr>
                        <a:t>Review and improve your creditworthiness if necessary (see the </a:t>
                      </a:r>
                      <a:r>
                        <a:rPr lang="en-US" sz="1400" b="0" u="sng" dirty="0">
                          <a:solidFill>
                            <a:schemeClr val="tx1"/>
                          </a:solidFill>
                        </a:rPr>
                        <a:t>Introduction to Financing</a:t>
                      </a:r>
                      <a:r>
                        <a:rPr lang="en-US" sz="1400" b="0" dirty="0">
                          <a:solidFill>
                            <a:schemeClr val="tx1"/>
                          </a:solidFill>
                        </a:rPr>
                        <a:t> presentation), organize financial documents (see the </a:t>
                      </a:r>
                      <a:r>
                        <a:rPr lang="en-US" sz="1400" b="0" u="sng" dirty="0">
                          <a:solidFill>
                            <a:schemeClr val="tx1"/>
                          </a:solidFill>
                        </a:rPr>
                        <a:t>Financial Management</a:t>
                      </a:r>
                      <a:r>
                        <a:rPr lang="en-US" sz="1400" b="0" u="none" dirty="0">
                          <a:solidFill>
                            <a:schemeClr val="tx1"/>
                          </a:solidFill>
                        </a:rPr>
                        <a:t> </a:t>
                      </a:r>
                      <a:r>
                        <a:rPr lang="en-US" sz="1400" b="0" dirty="0">
                          <a:solidFill>
                            <a:schemeClr val="tx1"/>
                          </a:solidFill>
                        </a:rPr>
                        <a:t>presentation), develop/revise a business plan (see Business Plan presentation), and identify assets to offer as security, in required.</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If a business plan is required, include financial projections, market analysis, and a clear repayment strategy.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2192357"/>
                  </a:ext>
                </a:extLst>
              </a:tr>
              <a:tr h="370840">
                <a:tc>
                  <a:txBody>
                    <a:bodyPr/>
                    <a:lstStyle/>
                    <a:p>
                      <a:r>
                        <a:rPr lang="en-US" sz="1400" b="1" dirty="0">
                          <a:solidFill>
                            <a:schemeClr val="tx1"/>
                          </a:solidFill>
                        </a:rPr>
                        <a:t>4. Choose a lender:</a:t>
                      </a:r>
                      <a:r>
                        <a:rPr lang="en-US" sz="1400" b="0" dirty="0">
                          <a:solidFill>
                            <a:schemeClr val="tx1"/>
                          </a:solidFill>
                        </a:rPr>
                        <a:t> </a:t>
                      </a:r>
                      <a:r>
                        <a:rPr lang="en-US" sz="1400" dirty="0"/>
                        <a:t>Research lenders to ensure they are reputable and suited to your needs.</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Some lenders cater specifically to small businesses, startups, or underserved markets.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1288963"/>
                  </a:ext>
                </a:extLst>
              </a:tr>
            </a:tbl>
          </a:graphicData>
        </a:graphic>
      </p:graphicFrame>
    </p:spTree>
    <p:extLst>
      <p:ext uri="{BB962C8B-B14F-4D97-AF65-F5344CB8AC3E}">
        <p14:creationId xmlns:p14="http://schemas.microsoft.com/office/powerpoint/2010/main" val="1333187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Process of getting, and using debt-based financing:</a:t>
            </a:r>
          </a:p>
          <a:p>
            <a:pPr algn="ctr"/>
            <a:r>
              <a:rPr lang="en-US" sz="2400" b="1" dirty="0">
                <a:latin typeface="Poppins" panose="00000500000000000000" pitchFamily="2" charset="0"/>
                <a:cs typeface="Poppins" panose="00000500000000000000" pitchFamily="2" charset="0"/>
              </a:rPr>
              <a:t>Submitting an application and beyond</a:t>
            </a:r>
            <a:endParaRPr lang="en-US" sz="2000" b="1"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graphicFrame>
        <p:nvGraphicFramePr>
          <p:cNvPr id="3" name="Table 2">
            <a:extLst>
              <a:ext uri="{FF2B5EF4-FFF2-40B4-BE49-F238E27FC236}">
                <a16:creationId xmlns:a16="http://schemas.microsoft.com/office/drawing/2014/main" id="{D5FD6900-337D-6C3D-673C-5608B547AF76}"/>
              </a:ext>
            </a:extLst>
          </p:cNvPr>
          <p:cNvGraphicFramePr>
            <a:graphicFrameLocks noGrp="1"/>
          </p:cNvGraphicFramePr>
          <p:nvPr>
            <p:extLst>
              <p:ext uri="{D42A27DB-BD31-4B8C-83A1-F6EECF244321}">
                <p14:modId xmlns:p14="http://schemas.microsoft.com/office/powerpoint/2010/main" val="3357557557"/>
              </p:ext>
            </p:extLst>
          </p:nvPr>
        </p:nvGraphicFramePr>
        <p:xfrm>
          <a:off x="187213" y="1562422"/>
          <a:ext cx="8769573" cy="4973320"/>
        </p:xfrm>
        <a:graphic>
          <a:graphicData uri="http://schemas.openxmlformats.org/drawingml/2006/table">
            <a:tbl>
              <a:tblPr firstRow="1" bandRow="1">
                <a:tableStyleId>{5C22544A-7EE6-4342-B048-85BDC9FD1C3A}</a:tableStyleId>
              </a:tblPr>
              <a:tblGrid>
                <a:gridCol w="4910304">
                  <a:extLst>
                    <a:ext uri="{9D8B030D-6E8A-4147-A177-3AD203B41FA5}">
                      <a16:colId xmlns:a16="http://schemas.microsoft.com/office/drawing/2014/main" val="898161469"/>
                    </a:ext>
                  </a:extLst>
                </a:gridCol>
                <a:gridCol w="3859269">
                  <a:extLst>
                    <a:ext uri="{9D8B030D-6E8A-4147-A177-3AD203B41FA5}">
                      <a16:colId xmlns:a16="http://schemas.microsoft.com/office/drawing/2014/main" val="3875095659"/>
                    </a:ext>
                  </a:extLst>
                </a:gridCol>
              </a:tblGrid>
              <a:tr h="370840">
                <a:tc>
                  <a:txBody>
                    <a:bodyPr/>
                    <a:lstStyle/>
                    <a:p>
                      <a:r>
                        <a:rPr lang="en-US" sz="1400" dirty="0">
                          <a:solidFill>
                            <a:schemeClr val="tx1"/>
                          </a:solidFill>
                        </a:rPr>
                        <a:t>Step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Consideration(s)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5842011"/>
                  </a:ext>
                </a:extLst>
              </a:tr>
              <a:tr h="370840">
                <a:tc>
                  <a:txBody>
                    <a:bodyPr/>
                    <a:lstStyle/>
                    <a:p>
                      <a:r>
                        <a:rPr lang="en-US" sz="1400" b="1" dirty="0">
                          <a:solidFill>
                            <a:schemeClr val="tx1"/>
                          </a:solidFill>
                        </a:rPr>
                        <a:t>5. Submit a loan application: </a:t>
                      </a:r>
                      <a:r>
                        <a:rPr lang="en-US" sz="1400" b="0" dirty="0">
                          <a:solidFill>
                            <a:schemeClr val="tx1"/>
                          </a:solidFill>
                        </a:rPr>
                        <a:t>Compile all financial, business, and personal documents required by the lender and complete the application.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Be prepared to answer questions or provide additional information during the underwriting process.</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6168082"/>
                  </a:ext>
                </a:extLst>
              </a:tr>
              <a:tr h="370840">
                <a:tc>
                  <a:txBody>
                    <a:bodyPr/>
                    <a:lstStyle/>
                    <a:p>
                      <a:r>
                        <a:rPr lang="en-US" sz="1400" b="1" dirty="0">
                          <a:solidFill>
                            <a:schemeClr val="tx1"/>
                          </a:solidFill>
                        </a:rPr>
                        <a:t>6. Loan approval and offer review: </a:t>
                      </a:r>
                      <a:r>
                        <a:rPr lang="en-US" sz="1400" b="0" dirty="0">
                          <a:solidFill>
                            <a:schemeClr val="tx1"/>
                          </a:solidFill>
                        </a:rPr>
                        <a:t>Lenders assess your creditworthiness, business viability, and repayment 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 If possible, negotiate better terms or conditions with the lender.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9341147"/>
                  </a:ext>
                </a:extLst>
              </a:tr>
              <a:tr h="370840">
                <a:tc>
                  <a:txBody>
                    <a:bodyPr/>
                    <a:lstStyle/>
                    <a:p>
                      <a:r>
                        <a:rPr lang="en-US" sz="1400" b="1" dirty="0">
                          <a:solidFill>
                            <a:schemeClr val="tx1"/>
                          </a:solidFill>
                        </a:rPr>
                        <a:t>7. Accept and close the loan: </a:t>
                      </a:r>
                      <a:r>
                        <a:rPr lang="en-US" sz="1400" b="0" dirty="0">
                          <a:solidFill>
                            <a:schemeClr val="tx1"/>
                          </a:solidFill>
                        </a:rPr>
                        <a:t>Review the contract carefully and ensure you understand all terms; it is often a good idea to consult an attorney and accountant (see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Funds are typically disbursed as a lump sum or in installments, depending on the loan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2192357"/>
                  </a:ext>
                </a:extLst>
              </a:tr>
              <a:tr h="370840">
                <a:tc>
                  <a:txBody>
                    <a:bodyPr/>
                    <a:lstStyle/>
                    <a:p>
                      <a:r>
                        <a:rPr lang="en-US" sz="1400" b="1" dirty="0">
                          <a:solidFill>
                            <a:schemeClr val="tx1"/>
                          </a:solidFill>
                        </a:rPr>
                        <a:t>8. Use funds appropriately: </a:t>
                      </a:r>
                      <a:r>
                        <a:rPr lang="en-US" sz="1400" b="0" dirty="0">
                          <a:solidFill>
                            <a:schemeClr val="tx1"/>
                          </a:solidFill>
                        </a:rPr>
                        <a:t>Use the funds only for the purposes outlined in the application.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Maintain detail records of how funds are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1288963"/>
                  </a:ext>
                </a:extLst>
              </a:tr>
              <a:tr h="370840">
                <a:tc>
                  <a:txBody>
                    <a:bodyPr/>
                    <a:lstStyle/>
                    <a:p>
                      <a:r>
                        <a:rPr lang="en-US" sz="1400" b="1" dirty="0">
                          <a:solidFill>
                            <a:schemeClr val="tx1"/>
                          </a:solidFill>
                        </a:rPr>
                        <a:t>9. Manage loan repayment:</a:t>
                      </a:r>
                      <a:r>
                        <a:rPr lang="en-US" sz="1400" b="0" dirty="0">
                          <a:solidFill>
                            <a:schemeClr val="tx1"/>
                          </a:solidFill>
                        </a:rPr>
                        <a:t> Set up a payment schedule, monitor cash flow, and proactively communicate with the lender if difficulties arise or appear likely to arise.</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Consider automating payments to ensure on-time payment.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2314634"/>
                  </a:ext>
                </a:extLst>
              </a:tr>
              <a:tr h="370840">
                <a:tc>
                  <a:txBody>
                    <a:bodyPr/>
                    <a:lstStyle/>
                    <a:p>
                      <a:r>
                        <a:rPr lang="en-US" sz="1400" b="1" dirty="0">
                          <a:solidFill>
                            <a:schemeClr val="tx1"/>
                          </a:solidFill>
                        </a:rPr>
                        <a:t>10. Post-loan considerations: </a:t>
                      </a:r>
                      <a:r>
                        <a:rPr lang="en-US" sz="1400" b="0" dirty="0">
                          <a:solidFill>
                            <a:schemeClr val="tx1"/>
                          </a:solidFill>
                        </a:rPr>
                        <a:t>Following the loan repayment, assess how it helped the business to achieve its goals.</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rPr>
                        <a:t>Use the experience to refine your approach for future borrowing needs.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074101"/>
                  </a:ext>
                </a:extLst>
              </a:tr>
            </a:tbl>
          </a:graphicData>
        </a:graphic>
      </p:graphicFrame>
    </p:spTree>
    <p:extLst>
      <p:ext uri="{BB962C8B-B14F-4D97-AF65-F5344CB8AC3E}">
        <p14:creationId xmlns:p14="http://schemas.microsoft.com/office/powerpoint/2010/main" val="2667085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1869176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4" y="553828"/>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Rules and regulations</a:t>
            </a:r>
          </a:p>
        </p:txBody>
      </p:sp>
      <p:sp>
        <p:nvSpPr>
          <p:cNvPr id="3" name="TextBox 2">
            <a:extLst>
              <a:ext uri="{FF2B5EF4-FFF2-40B4-BE49-F238E27FC236}">
                <a16:creationId xmlns:a16="http://schemas.microsoft.com/office/drawing/2014/main" id="{604549B3-D6C0-14D7-A578-11BA2FCDD8C5}"/>
              </a:ext>
            </a:extLst>
          </p:cNvPr>
          <p:cNvSpPr txBox="1"/>
          <p:nvPr/>
        </p:nvSpPr>
        <p:spPr>
          <a:xfrm>
            <a:off x="187214" y="1107656"/>
            <a:ext cx="8573619" cy="5570756"/>
          </a:xfrm>
          <a:prstGeom prst="rect">
            <a:avLst/>
          </a:prstGeom>
          <a:noFill/>
        </p:spPr>
        <p:txBody>
          <a:bodyPr wrap="square">
            <a:spAutoFit/>
          </a:bodyPr>
          <a:lstStyle/>
          <a:p>
            <a:pPr algn="ctr"/>
            <a:r>
              <a:rPr lang="en-US" sz="1600" dirty="0"/>
              <a:t>Debt-based financing is regulated in the United States and California; many of the rules are in place to help protect small businesses. Here are some key considerations:</a:t>
            </a:r>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Truth in Lending Act: </a:t>
            </a:r>
            <a:r>
              <a:rPr lang="en-US" sz="1400" dirty="0"/>
              <a:t>Lenders must disclose key numbers including the total cost of credit, the total loan amount, the payment schedule, and the annual percentage rate (APR; see above);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Equal Credit Opportunity Act</a:t>
            </a:r>
            <a:r>
              <a:rPr lang="en-US" sz="1400" dirty="0"/>
              <a:t>: Prohibits discrimination in lending based on race, color, religion, national origin, sex, marital status, age, or receipt of public assistance – reasons for denial must be stated;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Peer-to-peer lending </a:t>
            </a:r>
            <a:r>
              <a:rPr lang="en-US" sz="1400" dirty="0"/>
              <a:t>is regulated by the Securities and Exchange Commission (SEC) and there are requirements that platforms register and disclose risks associated with loans;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a:t>
            </a:r>
            <a:r>
              <a:rPr lang="en-US" sz="1400" b="1" dirty="0"/>
              <a:t>Consumer Financial Protections Bureau (CFPB)</a:t>
            </a:r>
            <a:r>
              <a:rPr lang="en-US" sz="1400" dirty="0"/>
              <a:t> is designed to protect small businesses from unfair, deceptive, or abusive practices by lenders – if you think you might be a victim, contact them: </a:t>
            </a:r>
            <a:r>
              <a:rPr lang="en-US" sz="1400" dirty="0">
                <a:hlinkClick r:id="rId2"/>
              </a:rPr>
              <a:t>https://www.consumerfinance.gov/</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Tax implications: </a:t>
            </a:r>
            <a:r>
              <a:rPr lang="en-US" sz="1400" dirty="0"/>
              <a:t>Note that business loans are often not considered taxable income unless a portion is forgiven – and interest paid on business loans is generally tax-deductible: be sure to consult a qualified accountant.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Small Business Administration loans</a:t>
            </a:r>
            <a:r>
              <a:rPr lang="en-US" sz="1400" dirty="0"/>
              <a:t>: there are special rules are regulations relating to loans from the SBA (see the next slide).</a:t>
            </a:r>
          </a:p>
        </p:txBody>
      </p:sp>
      <p:sp>
        <p:nvSpPr>
          <p:cNvPr id="4" name="TextBox 3">
            <a:extLst>
              <a:ext uri="{FF2B5EF4-FFF2-40B4-BE49-F238E27FC236}">
                <a16:creationId xmlns:a16="http://schemas.microsoft.com/office/drawing/2014/main" id="{80B43581-9C3B-6E1B-4539-AA4702F02055}"/>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295067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4" y="766817"/>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Small Business Administration (SBA) loans</a:t>
            </a:r>
          </a:p>
        </p:txBody>
      </p:sp>
      <p:sp>
        <p:nvSpPr>
          <p:cNvPr id="3" name="TextBox 2">
            <a:extLst>
              <a:ext uri="{FF2B5EF4-FFF2-40B4-BE49-F238E27FC236}">
                <a16:creationId xmlns:a16="http://schemas.microsoft.com/office/drawing/2014/main" id="{604549B3-D6C0-14D7-A578-11BA2FCDD8C5}"/>
              </a:ext>
            </a:extLst>
          </p:cNvPr>
          <p:cNvSpPr txBox="1"/>
          <p:nvPr/>
        </p:nvSpPr>
        <p:spPr>
          <a:xfrm>
            <a:off x="187214" y="1521272"/>
            <a:ext cx="8769573" cy="4770537"/>
          </a:xfrm>
          <a:prstGeom prst="rect">
            <a:avLst/>
          </a:prstGeom>
          <a:noFill/>
        </p:spPr>
        <p:txBody>
          <a:bodyPr wrap="square">
            <a:spAutoFit/>
          </a:bodyPr>
          <a:lstStyle/>
          <a:p>
            <a:pPr algn="ctr"/>
            <a:r>
              <a:rPr lang="en-US" sz="1600" dirty="0"/>
              <a:t>SBA loans are guaranteed by the U.S. Small Business Administration and reduce the risk for lenders to make loans to small businesses; however, the SBA does not make the loans directly but instead works with approved lenders (like traditional banks, credit unions, and CDFIs) to make money available.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There are several </a:t>
            </a:r>
            <a:r>
              <a:rPr lang="en-US" sz="1600" b="1" dirty="0"/>
              <a:t>advantages</a:t>
            </a:r>
            <a:r>
              <a:rPr lang="en-US" sz="1600" dirty="0"/>
              <a:t> for SBA loans:</a:t>
            </a:r>
          </a:p>
          <a:p>
            <a:pPr marL="742950" lvl="1" indent="-285750">
              <a:buFont typeface="Courier New" panose="02070309020205020404" pitchFamily="49" charset="0"/>
              <a:buChar char="o"/>
            </a:pPr>
            <a:r>
              <a:rPr lang="en-US" sz="1600" dirty="0"/>
              <a:t>SBA loans generally offer longer repayment terms – potentially helping to reduce monthly payments;</a:t>
            </a:r>
          </a:p>
          <a:p>
            <a:pPr marL="742950" lvl="1" indent="-285750">
              <a:buFont typeface="Courier New" panose="02070309020205020404" pitchFamily="49" charset="0"/>
              <a:buChar char="o"/>
            </a:pPr>
            <a:r>
              <a:rPr lang="en-US" sz="1600" dirty="0"/>
              <a:t>SBA loans are designed to help businesses that might not qualify for conventional financing;</a:t>
            </a:r>
          </a:p>
          <a:p>
            <a:pPr marL="742950" lvl="1" indent="-285750">
              <a:buFont typeface="Courier New" panose="02070309020205020404" pitchFamily="49" charset="0"/>
              <a:buChar char="o"/>
            </a:pPr>
            <a:r>
              <a:rPr lang="en-US" sz="1600" dirty="0"/>
              <a:t>SBA programs provide support beyond financing including training, counseling, and access to various business resources, see: </a:t>
            </a:r>
            <a:r>
              <a:rPr lang="en-US" sz="1600" dirty="0">
                <a:hlinkClick r:id="rId2"/>
              </a:rPr>
              <a:t>https://www.sba.gov/</a:t>
            </a:r>
            <a:endParaRPr lang="en-US" sz="1600" dirty="0"/>
          </a:p>
          <a:p>
            <a:endParaRPr lang="en-US" sz="1600" dirty="0"/>
          </a:p>
          <a:p>
            <a:pPr marL="285750" indent="-285750">
              <a:buFont typeface="Arial" panose="020B0604020202020204" pitchFamily="34" charset="0"/>
              <a:buChar char="•"/>
            </a:pPr>
            <a:r>
              <a:rPr lang="en-US" sz="1600" dirty="0"/>
              <a:t>Despite the advantages, some potential </a:t>
            </a:r>
            <a:r>
              <a:rPr lang="en-US" sz="1600" b="1" dirty="0"/>
              <a:t>disadvantages</a:t>
            </a:r>
            <a:r>
              <a:rPr lang="en-US" sz="1600" dirty="0"/>
              <a:t> include:</a:t>
            </a:r>
          </a:p>
          <a:p>
            <a:pPr marL="742950" lvl="1" indent="-285750">
              <a:buFont typeface="Courier New" panose="02070309020205020404" pitchFamily="49" charset="0"/>
              <a:buChar char="o"/>
            </a:pPr>
            <a:r>
              <a:rPr lang="en-US" sz="1600" dirty="0"/>
              <a:t>A lengthy application process with extra paperwork;</a:t>
            </a:r>
          </a:p>
          <a:p>
            <a:pPr marL="742950" lvl="1" indent="-285750">
              <a:buFont typeface="Courier New" panose="02070309020205020404" pitchFamily="49" charset="0"/>
              <a:buChar char="o"/>
            </a:pPr>
            <a:r>
              <a:rPr lang="en-US" sz="1600" dirty="0"/>
              <a:t>Strict eligibility criteria including creditworthiness, operating history, and revenue thresholds;</a:t>
            </a:r>
          </a:p>
          <a:p>
            <a:pPr marL="742950" lvl="1" indent="-285750">
              <a:buFont typeface="Courier New" panose="02070309020205020404" pitchFamily="49" charset="0"/>
              <a:buChar char="o"/>
            </a:pPr>
            <a:r>
              <a:rPr lang="en-US" sz="1600" dirty="0"/>
              <a:t>SBA loans come with restrictions on what they can be used for.</a:t>
            </a:r>
          </a:p>
        </p:txBody>
      </p:sp>
      <p:sp>
        <p:nvSpPr>
          <p:cNvPr id="4" name="TextBox 3">
            <a:extLst>
              <a:ext uri="{FF2B5EF4-FFF2-40B4-BE49-F238E27FC236}">
                <a16:creationId xmlns:a16="http://schemas.microsoft.com/office/drawing/2014/main" id="{DE8D50D6-EA1B-23CC-A8FB-16C872B537C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1371146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751344"/>
            <a:ext cx="8769573" cy="4062651"/>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Our approach</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Throughout the REACH Hub, we aim to ensure that resources SPEAK, that is, that they are:</a:t>
            </a: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Simple</a:t>
            </a:r>
            <a:r>
              <a:rPr lang="en-US" dirty="0">
                <a:latin typeface="Poppins" panose="00000500000000000000" pitchFamily="2" charset="0"/>
                <a:cs typeface="Poppins" panose="00000500000000000000" pitchFamily="2" charset="0"/>
              </a:rPr>
              <a:t> – clear and without unnecessarily complication</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Psychological</a:t>
            </a:r>
            <a:r>
              <a:rPr lang="en-US" dirty="0">
                <a:latin typeface="Poppins" panose="00000500000000000000" pitchFamily="2" charset="0"/>
                <a:cs typeface="Poppins" panose="00000500000000000000" pitchFamily="2" charset="0"/>
              </a:rPr>
              <a:t> – focused on helping entrepreneurs think effectively</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Empowering</a:t>
            </a:r>
            <a:r>
              <a:rPr lang="en-US" dirty="0">
                <a:latin typeface="Poppins" panose="00000500000000000000" pitchFamily="2" charset="0"/>
                <a:cs typeface="Poppins" panose="00000500000000000000" pitchFamily="2" charset="0"/>
              </a:rPr>
              <a:t> – centered on SEDI populations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Aligned</a:t>
            </a:r>
            <a:r>
              <a:rPr lang="en-US" dirty="0">
                <a:latin typeface="Poppins" panose="00000500000000000000" pitchFamily="2" charset="0"/>
                <a:cs typeface="Poppins" panose="00000500000000000000" pitchFamily="2" charset="0"/>
              </a:rPr>
              <a:t> – relevant to and linked with other approaches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Knowledge-based</a:t>
            </a:r>
            <a:r>
              <a:rPr lang="en-US" dirty="0">
                <a:latin typeface="Poppins" panose="00000500000000000000" pitchFamily="2" charset="0"/>
                <a:cs typeface="Poppins" panose="00000500000000000000" pitchFamily="2" charset="0"/>
              </a:rPr>
              <a:t> – built on research-based insights</a:t>
            </a:r>
          </a:p>
        </p:txBody>
      </p:sp>
      <p:sp>
        <p:nvSpPr>
          <p:cNvPr id="3" name="TextBox 2">
            <a:extLst>
              <a:ext uri="{FF2B5EF4-FFF2-40B4-BE49-F238E27FC236}">
                <a16:creationId xmlns:a16="http://schemas.microsoft.com/office/drawing/2014/main" id="{1211577D-59F1-32A0-BCF5-169272445B3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Equity-based financing</a:t>
            </a:r>
          </a:p>
        </p:txBody>
      </p:sp>
      <p:sp>
        <p:nvSpPr>
          <p:cNvPr id="4" name="Rectangle 3">
            <a:extLst>
              <a:ext uri="{FF2B5EF4-FFF2-40B4-BE49-F238E27FC236}">
                <a16:creationId xmlns:a16="http://schemas.microsoft.com/office/drawing/2014/main" id="{963AEBBE-0E79-B96D-F298-902232300EEC}"/>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DCF10C5-01DF-1394-CB18-156A0725D52F}"/>
              </a:ext>
            </a:extLst>
          </p:cNvPr>
          <p:cNvSpPr txBox="1"/>
          <p:nvPr/>
        </p:nvSpPr>
        <p:spPr>
          <a:xfrm>
            <a:off x="2189156" y="751344"/>
            <a:ext cx="4714985" cy="1323439"/>
          </a:xfrm>
          <a:prstGeom prst="rect">
            <a:avLst/>
          </a:prstGeom>
          <a:solidFill>
            <a:schemeClr val="bg1"/>
          </a:solidFill>
          <a:ln>
            <a:solidFill>
              <a:schemeClr val="tx1"/>
            </a:solidFill>
          </a:ln>
        </p:spPr>
        <p:txBody>
          <a:bodyPr wrap="square">
            <a:spAutoFit/>
          </a:bodyPr>
          <a:lstStyle/>
          <a:p>
            <a:pPr algn="ctr"/>
            <a:r>
              <a:rPr lang="en-US" sz="1600" b="1" dirty="0">
                <a:latin typeface="Poppins" panose="00000500000000000000" pitchFamily="2" charset="0"/>
                <a:cs typeface="Poppins" panose="00000500000000000000" pitchFamily="2" charset="0"/>
              </a:rPr>
              <a:t>Helpful call-outs</a:t>
            </a: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Throughout this presentation, there are special slides that provide additional information. They are indicated by transparent grey backgrounds like this one.</a:t>
            </a:r>
          </a:p>
        </p:txBody>
      </p:sp>
      <p:sp>
        <p:nvSpPr>
          <p:cNvPr id="7" name="TextBox 6">
            <a:extLst>
              <a:ext uri="{FF2B5EF4-FFF2-40B4-BE49-F238E27FC236}">
                <a16:creationId xmlns:a16="http://schemas.microsoft.com/office/drawing/2014/main" id="{8B7C6B45-ECAD-79B7-614D-655EFB1645F0}"/>
              </a:ext>
            </a:extLst>
          </p:cNvPr>
          <p:cNvSpPr txBox="1"/>
          <p:nvPr/>
        </p:nvSpPr>
        <p:spPr>
          <a:xfrm>
            <a:off x="2189156" y="5206283"/>
            <a:ext cx="4714985" cy="1077218"/>
          </a:xfrm>
          <a:prstGeom prst="rect">
            <a:avLst/>
          </a:prstGeom>
          <a:solidFill>
            <a:schemeClr val="bg1"/>
          </a:solidFill>
          <a:ln>
            <a:solidFill>
              <a:schemeClr val="tx1"/>
            </a:solidFill>
          </a:ln>
        </p:spPr>
        <p:txBody>
          <a:bodyPr wrap="square">
            <a:spAutoFit/>
          </a:bodyPr>
          <a:lstStyle/>
          <a:p>
            <a:pPr algn="ctr"/>
            <a:r>
              <a:rPr lang="en-US" sz="1600" b="1" dirty="0">
                <a:latin typeface="Poppins" panose="00000500000000000000" pitchFamily="2" charset="0"/>
                <a:cs typeface="Poppins" panose="00000500000000000000" pitchFamily="2" charset="0"/>
              </a:rPr>
              <a:t>Links are underlined</a:t>
            </a:r>
            <a:endParaRPr lang="en-US" sz="1600" dirty="0">
              <a:latin typeface="Poppins" panose="00000500000000000000" pitchFamily="2" charset="0"/>
              <a:cs typeface="Poppins" panose="00000500000000000000" pitchFamily="2" charset="0"/>
            </a:endParaRPr>
          </a:p>
          <a:p>
            <a:pPr algn="ctr"/>
            <a:r>
              <a:rPr lang="en-US" sz="1600" b="0" dirty="0">
                <a:solidFill>
                  <a:schemeClr val="tx1"/>
                </a:solidFill>
                <a:latin typeface="Poppins" panose="00000500000000000000" pitchFamily="2" charset="0"/>
                <a:cs typeface="Poppins" panose="00000500000000000000" pitchFamily="2" charset="0"/>
              </a:rPr>
              <a:t>This presentation includes links to other resources in the REACH Hub indicated by </a:t>
            </a:r>
            <a:r>
              <a:rPr lang="en-US" sz="1600" b="0" u="sng" dirty="0">
                <a:solidFill>
                  <a:schemeClr val="tx1"/>
                </a:solidFill>
                <a:latin typeface="Poppins" panose="00000500000000000000" pitchFamily="2" charset="0"/>
                <a:cs typeface="Poppins" panose="00000500000000000000" pitchFamily="2" charset="0"/>
              </a:rPr>
              <a:t>underlined text</a:t>
            </a:r>
            <a:endParaRPr lang="en-US" sz="1600" b="0" dirty="0">
              <a:solidFill>
                <a:schemeClr val="tx1"/>
              </a:solidFill>
              <a:latin typeface="Poppins" panose="00000500000000000000" pitchFamily="2" charset="0"/>
              <a:cs typeface="Poppins" panose="00000500000000000000" pitchFamily="2" charset="0"/>
            </a:endParaRPr>
          </a:p>
        </p:txBody>
      </p:sp>
      <p:sp>
        <p:nvSpPr>
          <p:cNvPr id="13" name="Rectangle 12">
            <a:extLst>
              <a:ext uri="{FF2B5EF4-FFF2-40B4-BE49-F238E27FC236}">
                <a16:creationId xmlns:a16="http://schemas.microsoft.com/office/drawing/2014/main" id="{E92DEE9C-9BC6-D23D-5834-07E8A3B5AC72}"/>
              </a:ext>
            </a:extLst>
          </p:cNvPr>
          <p:cNvSpPr/>
          <p:nvPr/>
        </p:nvSpPr>
        <p:spPr>
          <a:xfrm>
            <a:off x="342900" y="2232849"/>
            <a:ext cx="4229100" cy="2766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A5BFCA-F82D-F29D-630D-D02AF2CE10AF}"/>
              </a:ext>
            </a:extLst>
          </p:cNvPr>
          <p:cNvSpPr/>
          <p:nvPr/>
        </p:nvSpPr>
        <p:spPr>
          <a:xfrm>
            <a:off x="4727686" y="2232848"/>
            <a:ext cx="4229100" cy="2766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tanding on a wave&#10;&#10;Description automatically generated">
            <a:extLst>
              <a:ext uri="{FF2B5EF4-FFF2-40B4-BE49-F238E27FC236}">
                <a16:creationId xmlns:a16="http://schemas.microsoft.com/office/drawing/2014/main" id="{9593BB76-E4F4-4916-379D-0E032F442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13" y="2978590"/>
            <a:ext cx="1678045" cy="1249115"/>
          </a:xfrm>
          <a:prstGeom prst="rect">
            <a:avLst/>
          </a:prstGeom>
        </p:spPr>
      </p:pic>
      <p:pic>
        <p:nvPicPr>
          <p:cNvPr id="15" name="Picture 14" descr="A blue logo with a couple of people climbing a mountain&#10;&#10;Description automatically generated">
            <a:extLst>
              <a:ext uri="{FF2B5EF4-FFF2-40B4-BE49-F238E27FC236}">
                <a16:creationId xmlns:a16="http://schemas.microsoft.com/office/drawing/2014/main" id="{14FD60BA-539C-90C6-AA7A-87598C1AC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847" y="3010697"/>
            <a:ext cx="1574829" cy="1258754"/>
          </a:xfrm>
          <a:prstGeom prst="rect">
            <a:avLst/>
          </a:prstGeom>
        </p:spPr>
      </p:pic>
      <p:sp>
        <p:nvSpPr>
          <p:cNvPr id="10" name="TextBox 9">
            <a:extLst>
              <a:ext uri="{FF2B5EF4-FFF2-40B4-BE49-F238E27FC236}">
                <a16:creationId xmlns:a16="http://schemas.microsoft.com/office/drawing/2014/main" id="{6B724F60-5101-6086-0842-75D44A4389B5}"/>
              </a:ext>
            </a:extLst>
          </p:cNvPr>
          <p:cNvSpPr txBox="1"/>
          <p:nvPr/>
        </p:nvSpPr>
        <p:spPr>
          <a:xfrm>
            <a:off x="2139998" y="2461837"/>
            <a:ext cx="2312948" cy="2308324"/>
          </a:xfrm>
          <a:prstGeom prst="rect">
            <a:avLst/>
          </a:prstGeom>
          <a:noFill/>
        </p:spPr>
        <p:txBody>
          <a:bodyPr wrap="square">
            <a:spAutoFit/>
          </a:bodyPr>
          <a:lstStyle/>
          <a:p>
            <a:pPr algn="r"/>
            <a:r>
              <a:rPr lang="en-US" sz="1600" b="1" dirty="0">
                <a:solidFill>
                  <a:schemeClr val="tx1"/>
                </a:solidFill>
                <a:latin typeface="Poppins" panose="00000500000000000000" pitchFamily="2" charset="0"/>
                <a:cs typeface="Poppins" panose="00000500000000000000" pitchFamily="2" charset="0"/>
              </a:rPr>
              <a:t>Mindset: </a:t>
            </a:r>
            <a:r>
              <a:rPr lang="en-US" sz="1600" b="0" dirty="0">
                <a:solidFill>
                  <a:schemeClr val="tx1"/>
                </a:solidFill>
                <a:latin typeface="Poppins" panose="00000500000000000000" pitchFamily="2" charset="0"/>
                <a:cs typeface="Poppins" panose="00000500000000000000" pitchFamily="2" charset="0"/>
              </a:rPr>
              <a:t>this logo indicates that the call-out is related to an entrepreneurial mindset – a topic covered in the Reach Hub’s </a:t>
            </a:r>
            <a:r>
              <a:rPr lang="en-US" sz="1600" b="0" u="sng" dirty="0">
                <a:solidFill>
                  <a:schemeClr val="tx1"/>
                </a:solidFill>
                <a:latin typeface="Poppins" panose="00000500000000000000" pitchFamily="2" charset="0"/>
                <a:cs typeface="Poppins" panose="00000500000000000000" pitchFamily="2" charset="0"/>
              </a:rPr>
              <a:t>Entrepreneurial Mindset Training</a:t>
            </a:r>
            <a:endParaRPr lang="en-US" sz="1600" dirty="0">
              <a:solidFill>
                <a:schemeClr val="tx1"/>
              </a:solidFill>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17F67FAF-10D6-42C5-0A6C-21780DF724FA}"/>
              </a:ext>
            </a:extLst>
          </p:cNvPr>
          <p:cNvSpPr txBox="1"/>
          <p:nvPr/>
        </p:nvSpPr>
        <p:spPr>
          <a:xfrm>
            <a:off x="4914899" y="2448986"/>
            <a:ext cx="2489202" cy="2308324"/>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Coach/advisor tip</a:t>
            </a:r>
            <a:r>
              <a:rPr lang="en-US" sz="1600" b="1" dirty="0">
                <a:solidFill>
                  <a:schemeClr val="tx1"/>
                </a:solidFill>
                <a:latin typeface="Poppins" panose="00000500000000000000" pitchFamily="2" charset="0"/>
                <a:cs typeface="Poppins" panose="00000500000000000000" pitchFamily="2" charset="0"/>
              </a:rPr>
              <a:t>: </a:t>
            </a:r>
            <a:r>
              <a:rPr lang="en-US" sz="1600" b="0" dirty="0">
                <a:solidFill>
                  <a:schemeClr val="tx1"/>
                </a:solidFill>
                <a:latin typeface="Poppins" panose="00000500000000000000" pitchFamily="2" charset="0"/>
                <a:cs typeface="Poppins" panose="00000500000000000000" pitchFamily="2" charset="0"/>
              </a:rPr>
              <a:t>this logo indicates that the call-out is related to advice designed for a coach or advisor who is working with a small business or entrepreneur</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17102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4" y="553828"/>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Types of SBA loans</a:t>
            </a:r>
          </a:p>
        </p:txBody>
      </p:sp>
      <p:sp>
        <p:nvSpPr>
          <p:cNvPr id="3" name="TextBox 2">
            <a:extLst>
              <a:ext uri="{FF2B5EF4-FFF2-40B4-BE49-F238E27FC236}">
                <a16:creationId xmlns:a16="http://schemas.microsoft.com/office/drawing/2014/main" id="{604549B3-D6C0-14D7-A578-11BA2FCDD8C5}"/>
              </a:ext>
            </a:extLst>
          </p:cNvPr>
          <p:cNvSpPr txBox="1"/>
          <p:nvPr/>
        </p:nvSpPr>
        <p:spPr>
          <a:xfrm>
            <a:off x="187214" y="1107656"/>
            <a:ext cx="8769573" cy="584775"/>
          </a:xfrm>
          <a:prstGeom prst="rect">
            <a:avLst/>
          </a:prstGeom>
          <a:noFill/>
        </p:spPr>
        <p:txBody>
          <a:bodyPr wrap="square">
            <a:spAutoFit/>
          </a:bodyPr>
          <a:lstStyle/>
          <a:p>
            <a:r>
              <a:rPr lang="en-US" sz="1600" dirty="0"/>
              <a:t>There are a variety of different types of SBA loans with different amounts, terms, purposes, advantages, and disadvantages.</a:t>
            </a:r>
          </a:p>
        </p:txBody>
      </p:sp>
      <p:graphicFrame>
        <p:nvGraphicFramePr>
          <p:cNvPr id="13" name="Table 12">
            <a:extLst>
              <a:ext uri="{FF2B5EF4-FFF2-40B4-BE49-F238E27FC236}">
                <a16:creationId xmlns:a16="http://schemas.microsoft.com/office/drawing/2014/main" id="{D0CF1363-4D30-8F57-C427-D5535DAE02AD}"/>
              </a:ext>
            </a:extLst>
          </p:cNvPr>
          <p:cNvGraphicFramePr>
            <a:graphicFrameLocks noGrp="1"/>
          </p:cNvGraphicFramePr>
          <p:nvPr>
            <p:extLst>
              <p:ext uri="{D42A27DB-BD31-4B8C-83A1-F6EECF244321}">
                <p14:modId xmlns:p14="http://schemas.microsoft.com/office/powerpoint/2010/main" val="3764274196"/>
              </p:ext>
            </p:extLst>
          </p:nvPr>
        </p:nvGraphicFramePr>
        <p:xfrm>
          <a:off x="506896" y="1825625"/>
          <a:ext cx="8160024" cy="4629164"/>
        </p:xfrm>
        <a:graphic>
          <a:graphicData uri="http://schemas.openxmlformats.org/drawingml/2006/table">
            <a:tbl>
              <a:tblPr/>
              <a:tblGrid>
                <a:gridCol w="1360004">
                  <a:extLst>
                    <a:ext uri="{9D8B030D-6E8A-4147-A177-3AD203B41FA5}">
                      <a16:colId xmlns:a16="http://schemas.microsoft.com/office/drawing/2014/main" val="2896074352"/>
                    </a:ext>
                  </a:extLst>
                </a:gridCol>
                <a:gridCol w="1360004">
                  <a:extLst>
                    <a:ext uri="{9D8B030D-6E8A-4147-A177-3AD203B41FA5}">
                      <a16:colId xmlns:a16="http://schemas.microsoft.com/office/drawing/2014/main" val="1594418832"/>
                    </a:ext>
                  </a:extLst>
                </a:gridCol>
                <a:gridCol w="1360004">
                  <a:extLst>
                    <a:ext uri="{9D8B030D-6E8A-4147-A177-3AD203B41FA5}">
                      <a16:colId xmlns:a16="http://schemas.microsoft.com/office/drawing/2014/main" val="4113253623"/>
                    </a:ext>
                  </a:extLst>
                </a:gridCol>
                <a:gridCol w="1360004">
                  <a:extLst>
                    <a:ext uri="{9D8B030D-6E8A-4147-A177-3AD203B41FA5}">
                      <a16:colId xmlns:a16="http://schemas.microsoft.com/office/drawing/2014/main" val="1988340482"/>
                    </a:ext>
                  </a:extLst>
                </a:gridCol>
                <a:gridCol w="1360004">
                  <a:extLst>
                    <a:ext uri="{9D8B030D-6E8A-4147-A177-3AD203B41FA5}">
                      <a16:colId xmlns:a16="http://schemas.microsoft.com/office/drawing/2014/main" val="2623624338"/>
                    </a:ext>
                  </a:extLst>
                </a:gridCol>
                <a:gridCol w="1360004">
                  <a:extLst>
                    <a:ext uri="{9D8B030D-6E8A-4147-A177-3AD203B41FA5}">
                      <a16:colId xmlns:a16="http://schemas.microsoft.com/office/drawing/2014/main" val="3387013655"/>
                    </a:ext>
                  </a:extLst>
                </a:gridCol>
              </a:tblGrid>
              <a:tr h="430826">
                <a:tc>
                  <a:txBody>
                    <a:bodyPr/>
                    <a:lstStyle/>
                    <a:p>
                      <a:r>
                        <a:rPr lang="en-US" sz="1200" b="1"/>
                        <a:t>Loan Type</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Loan Amount</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Terms</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Purpose</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Key Advantages</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Key Disadvantages</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5546021"/>
                  </a:ext>
                </a:extLst>
              </a:tr>
              <a:tr h="560073">
                <a:tc>
                  <a:txBody>
                    <a:bodyPr/>
                    <a:lstStyle/>
                    <a:p>
                      <a:r>
                        <a:rPr lang="en-US" sz="1200" b="1"/>
                        <a:t>7(a) Loans</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Up to $5M</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25 years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General-purpose financing</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Broad uses; high loan amounts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Lengthy process; collateral needed</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693189"/>
                  </a:ext>
                </a:extLst>
              </a:tr>
              <a:tr h="560073">
                <a:tc>
                  <a:txBody>
                    <a:bodyPr/>
                    <a:lstStyle/>
                    <a:p>
                      <a:r>
                        <a:rPr lang="en-US" sz="1200" b="1"/>
                        <a:t>Express Loans</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$500K</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10 years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Quick capital needs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Fast approval; simplified process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Lower limits; higher rates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7197430"/>
                  </a:ext>
                </a:extLst>
              </a:tr>
              <a:tr h="560073">
                <a:tc>
                  <a:txBody>
                    <a:bodyPr/>
                    <a:lstStyle/>
                    <a:p>
                      <a:r>
                        <a:rPr lang="en-US" sz="1200" b="1"/>
                        <a:t>504 Loans</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$5.5M</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Up to 25 years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Fixed asset financing</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Fixed rates; long terms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Limited to asset purchases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6867123"/>
                  </a:ext>
                </a:extLst>
              </a:tr>
              <a:tr h="560073">
                <a:tc>
                  <a:txBody>
                    <a:bodyPr/>
                    <a:lstStyle/>
                    <a:p>
                      <a:r>
                        <a:rPr lang="en-US" sz="1200" b="1"/>
                        <a:t>Microloans</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$50K</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6 years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Small business support</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Accessible; includes training</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Small loan size; higher rates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709178"/>
                  </a:ext>
                </a:extLst>
              </a:tr>
              <a:tr h="560073">
                <a:tc>
                  <a:txBody>
                    <a:bodyPr/>
                    <a:lstStyle/>
                    <a:p>
                      <a:r>
                        <a:rPr lang="en-US" sz="1200" b="1"/>
                        <a:t>Disaster Loans</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$2M</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30 years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Disaster recovery</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Low rates; long terms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Restricted to disasters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295055"/>
                  </a:ext>
                </a:extLst>
              </a:tr>
              <a:tr h="560073">
                <a:tc>
                  <a:txBody>
                    <a:bodyPr/>
                    <a:lstStyle/>
                    <a:p>
                      <a:r>
                        <a:rPr lang="en-US" sz="1200" b="1"/>
                        <a:t>CAPLines</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$5M</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10 years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Short-term capital needs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Flexible; specific uses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Complex documentation</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377914"/>
                  </a:ext>
                </a:extLst>
              </a:tr>
              <a:tr h="560073">
                <a:tc>
                  <a:txBody>
                    <a:bodyPr/>
                    <a:lstStyle/>
                    <a:p>
                      <a:r>
                        <a:rPr lang="en-US" sz="1200" b="1"/>
                        <a:t>Export Loans</a:t>
                      </a:r>
                      <a:endParaRPr lang="en-US" sz="120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Up to $5M</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Varies by type</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Export financing</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Tailored for global trade</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Limited to exporting businesses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880521"/>
                  </a:ext>
                </a:extLst>
              </a:tr>
            </a:tbl>
          </a:graphicData>
        </a:graphic>
      </p:graphicFrame>
      <p:sp>
        <p:nvSpPr>
          <p:cNvPr id="15" name="TextBox 14">
            <a:extLst>
              <a:ext uri="{FF2B5EF4-FFF2-40B4-BE49-F238E27FC236}">
                <a16:creationId xmlns:a16="http://schemas.microsoft.com/office/drawing/2014/main" id="{342CAA40-F7E8-5ED3-8C42-7179F2FF97AE}"/>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1137068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2E36F-C932-22F7-5532-0E48D22A38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1EC2A6-067B-DF48-3745-E8DF0102C875}"/>
              </a:ext>
            </a:extLst>
          </p:cNvPr>
          <p:cNvSpPr txBox="1"/>
          <p:nvPr/>
        </p:nvSpPr>
        <p:spPr>
          <a:xfrm>
            <a:off x="187214" y="553828"/>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Types of CDFI loans</a:t>
            </a:r>
          </a:p>
        </p:txBody>
      </p:sp>
      <p:sp>
        <p:nvSpPr>
          <p:cNvPr id="3" name="TextBox 2">
            <a:extLst>
              <a:ext uri="{FF2B5EF4-FFF2-40B4-BE49-F238E27FC236}">
                <a16:creationId xmlns:a16="http://schemas.microsoft.com/office/drawing/2014/main" id="{FFAB877A-37D6-FF62-0FF9-AF5A5C9FCDC9}"/>
              </a:ext>
            </a:extLst>
          </p:cNvPr>
          <p:cNvSpPr txBox="1"/>
          <p:nvPr/>
        </p:nvSpPr>
        <p:spPr>
          <a:xfrm>
            <a:off x="187214" y="1107656"/>
            <a:ext cx="8769573" cy="830997"/>
          </a:xfrm>
          <a:prstGeom prst="rect">
            <a:avLst/>
          </a:prstGeom>
          <a:noFill/>
        </p:spPr>
        <p:txBody>
          <a:bodyPr wrap="square">
            <a:spAutoFit/>
          </a:bodyPr>
          <a:lstStyle/>
          <a:p>
            <a:r>
              <a:rPr lang="en-US" sz="1600" dirty="0"/>
              <a:t>Community development financial institutions (CDFIs) provide a range of funding options tailored to small businesses – often with beneficial repayment terms. Below are some of these and unique considerations for each one.</a:t>
            </a:r>
          </a:p>
        </p:txBody>
      </p:sp>
      <p:graphicFrame>
        <p:nvGraphicFramePr>
          <p:cNvPr id="13" name="Table 12">
            <a:extLst>
              <a:ext uri="{FF2B5EF4-FFF2-40B4-BE49-F238E27FC236}">
                <a16:creationId xmlns:a16="http://schemas.microsoft.com/office/drawing/2014/main" id="{6F78D28D-E3FF-08C0-FACB-28592F20881D}"/>
              </a:ext>
            </a:extLst>
          </p:cNvPr>
          <p:cNvGraphicFramePr>
            <a:graphicFrameLocks noGrp="1"/>
          </p:cNvGraphicFramePr>
          <p:nvPr>
            <p:extLst>
              <p:ext uri="{D42A27DB-BD31-4B8C-83A1-F6EECF244321}">
                <p14:modId xmlns:p14="http://schemas.microsoft.com/office/powerpoint/2010/main" val="2972481350"/>
              </p:ext>
            </p:extLst>
          </p:nvPr>
        </p:nvGraphicFramePr>
        <p:xfrm>
          <a:off x="381785" y="2116543"/>
          <a:ext cx="8380429" cy="4526328"/>
        </p:xfrm>
        <a:graphic>
          <a:graphicData uri="http://schemas.openxmlformats.org/drawingml/2006/table">
            <a:tbl>
              <a:tblPr/>
              <a:tblGrid>
                <a:gridCol w="2076761">
                  <a:extLst>
                    <a:ext uri="{9D8B030D-6E8A-4147-A177-3AD203B41FA5}">
                      <a16:colId xmlns:a16="http://schemas.microsoft.com/office/drawing/2014/main" val="2896074352"/>
                    </a:ext>
                  </a:extLst>
                </a:gridCol>
                <a:gridCol w="1863524">
                  <a:extLst>
                    <a:ext uri="{9D8B030D-6E8A-4147-A177-3AD203B41FA5}">
                      <a16:colId xmlns:a16="http://schemas.microsoft.com/office/drawing/2014/main" val="1594418832"/>
                    </a:ext>
                  </a:extLst>
                </a:gridCol>
                <a:gridCol w="4440144">
                  <a:extLst>
                    <a:ext uri="{9D8B030D-6E8A-4147-A177-3AD203B41FA5}">
                      <a16:colId xmlns:a16="http://schemas.microsoft.com/office/drawing/2014/main" val="4113253623"/>
                    </a:ext>
                  </a:extLst>
                </a:gridCol>
              </a:tblGrid>
              <a:tr h="379874">
                <a:tc>
                  <a:txBody>
                    <a:bodyPr/>
                    <a:lstStyle/>
                    <a:p>
                      <a:r>
                        <a:rPr lang="en-US" sz="1200" b="1" dirty="0"/>
                        <a:t>Loan type</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a:t>Typical loan amount</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a:t>Common uses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5546021"/>
                  </a:ext>
                </a:extLst>
              </a:tr>
              <a:tr h="493835">
                <a:tc>
                  <a:txBody>
                    <a:bodyPr/>
                    <a:lstStyle/>
                    <a:p>
                      <a:r>
                        <a:rPr lang="en-US" sz="1200"/>
                        <a:t>Microloans</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$500-$50,000</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Often for startups or early-stage businesses to help with working capital, equipment, inventory, marketing, etc.</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693189"/>
                  </a:ext>
                </a:extLst>
              </a:tr>
              <a:tr h="493835">
                <a:tc>
                  <a:txBody>
                    <a:bodyPr/>
                    <a:lstStyle/>
                    <a:p>
                      <a:r>
                        <a:rPr lang="en-US" sz="1200"/>
                        <a:t>Small business term loans</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$50,000-$500,000+</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Larger loans for more established businesses that can be used for expansion, asset purchases, or hiring staff</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7197430"/>
                  </a:ext>
                </a:extLst>
              </a:tr>
              <a:tr h="493835">
                <a:tc>
                  <a:txBody>
                    <a:bodyPr/>
                    <a:lstStyle/>
                    <a:p>
                      <a:r>
                        <a:rPr lang="en-US" sz="1200"/>
                        <a:t>Working capital loans</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$10,000-$250,000</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Short-term loans to cover day-to-day operational expenses; helps businesses manage cash flow gaps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6867123"/>
                  </a:ext>
                </a:extLst>
              </a:tr>
              <a:tr h="493835">
                <a:tc>
                  <a:txBody>
                    <a:bodyPr/>
                    <a:lstStyle/>
                    <a:p>
                      <a:r>
                        <a:rPr lang="en-US" sz="1200"/>
                        <a:t>Equipment &amp; asset financing</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$10,000-$1,000,000</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Loans specifically for purchasing equipment, vehicles, and can involve lease-to-own programs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2829075"/>
                  </a:ext>
                </a:extLst>
              </a:tr>
              <a:tr h="493835">
                <a:tc>
                  <a:txBody>
                    <a:bodyPr/>
                    <a:lstStyle/>
                    <a:p>
                      <a:r>
                        <a:rPr lang="en-US" sz="1200"/>
                        <a:t>Lines of credit</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$10,000-$250,000+</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Flexible funding that allows businesses to draw funds as needed – often to help with seasonal challenges or emergency expenses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709178"/>
                  </a:ext>
                </a:extLst>
              </a:tr>
              <a:tr h="493835">
                <a:tc>
                  <a:txBody>
                    <a:bodyPr/>
                    <a:lstStyle/>
                    <a:p>
                      <a:r>
                        <a:rPr lang="en-US" sz="1200"/>
                        <a:t>Commercial real estate loans</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$100,000-$5,000,000</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For businesses looking to buy, renovate, or expand property</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295055"/>
                  </a:ext>
                </a:extLst>
              </a:tr>
              <a:tr h="493835">
                <a:tc>
                  <a:txBody>
                    <a:bodyPr/>
                    <a:lstStyle/>
                    <a:p>
                      <a:r>
                        <a:rPr lang="en-US" sz="1200"/>
                        <a:t>Contract and purchase order financing</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$50,000 - $1,000,000</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Helps businesses fulfill large order by covering upfront costs</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377914"/>
                  </a:ext>
                </a:extLst>
              </a:tr>
              <a:tr h="493835">
                <a:tc>
                  <a:txBody>
                    <a:bodyPr/>
                    <a:lstStyle/>
                    <a:p>
                      <a:r>
                        <a:rPr lang="en-US" sz="1200"/>
                        <a:t>Grants and technical assistance</a:t>
                      </a:r>
                      <a:endParaRPr lang="en-US" sz="1200" dirty="0"/>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Varies widely</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Some CDFIs invest in businesses that align with community development goals with no repayment required</a:t>
                      </a:r>
                    </a:p>
                  </a:txBody>
                  <a:tcPr marL="43083" marR="43083" marT="21541" marB="215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880521"/>
                  </a:ext>
                </a:extLst>
              </a:tr>
            </a:tbl>
          </a:graphicData>
        </a:graphic>
      </p:graphicFrame>
      <p:sp>
        <p:nvSpPr>
          <p:cNvPr id="15" name="TextBox 14">
            <a:extLst>
              <a:ext uri="{FF2B5EF4-FFF2-40B4-BE49-F238E27FC236}">
                <a16:creationId xmlns:a16="http://schemas.microsoft.com/office/drawing/2014/main" id="{7FA94161-E42C-1891-B586-18A8D9A0076C}"/>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1442368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solidFill>
                <a:schemeClr val="bg1">
                  <a:lumMod val="65000"/>
                </a:schemeClr>
              </a:solidFill>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3817439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16839"/>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Debt-based agreements</a:t>
            </a:r>
          </a:p>
        </p:txBody>
      </p:sp>
      <p:sp>
        <p:nvSpPr>
          <p:cNvPr id="4" name="TextBox 3">
            <a:extLst>
              <a:ext uri="{FF2B5EF4-FFF2-40B4-BE49-F238E27FC236}">
                <a16:creationId xmlns:a16="http://schemas.microsoft.com/office/drawing/2014/main" id="{DE8D50D6-EA1B-23CC-A8FB-16C872B537C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5" name="TextBox 4">
            <a:extLst>
              <a:ext uri="{FF2B5EF4-FFF2-40B4-BE49-F238E27FC236}">
                <a16:creationId xmlns:a16="http://schemas.microsoft.com/office/drawing/2014/main" id="{022B4A58-7FD1-D950-A7BD-E6B48844E992}"/>
              </a:ext>
            </a:extLst>
          </p:cNvPr>
          <p:cNvSpPr txBox="1"/>
          <p:nvPr/>
        </p:nvSpPr>
        <p:spPr>
          <a:xfrm>
            <a:off x="429767" y="1167287"/>
            <a:ext cx="8284463" cy="738664"/>
          </a:xfrm>
          <a:prstGeom prst="rect">
            <a:avLst/>
          </a:prstGeom>
          <a:noFill/>
        </p:spPr>
        <p:txBody>
          <a:bodyPr wrap="square" rtlCol="0">
            <a:spAutoFit/>
          </a:bodyPr>
          <a:lstStyle/>
          <a:p>
            <a:pPr algn="ctr"/>
            <a:r>
              <a:rPr lang="en-US" sz="1400" dirty="0">
                <a:latin typeface="Poppins" panose="00000500000000000000" pitchFamily="2" charset="0"/>
                <a:cs typeface="Poppins" panose="00000500000000000000" pitchFamily="2" charset="0"/>
              </a:rPr>
              <a:t>Debt-based financing agreements can vary widely, but there are key aspects to the structure and typical terms for many. Below is an introduction to some of the key terms. If you have questions, be sure to consult an attorney and/or accountant.</a:t>
            </a:r>
          </a:p>
        </p:txBody>
      </p:sp>
      <p:sp>
        <p:nvSpPr>
          <p:cNvPr id="6" name="TextBox 5">
            <a:extLst>
              <a:ext uri="{FF2B5EF4-FFF2-40B4-BE49-F238E27FC236}">
                <a16:creationId xmlns:a16="http://schemas.microsoft.com/office/drawing/2014/main" id="{33A6E648-90E2-293C-CBF1-162640AC4564}"/>
              </a:ext>
            </a:extLst>
          </p:cNvPr>
          <p:cNvSpPr txBox="1"/>
          <p:nvPr/>
        </p:nvSpPr>
        <p:spPr>
          <a:xfrm>
            <a:off x="187213" y="2124157"/>
            <a:ext cx="8769573" cy="4339650"/>
          </a:xfrm>
          <a:prstGeom prst="rect">
            <a:avLst/>
          </a:prstGeom>
          <a:noFill/>
        </p:spPr>
        <p:txBody>
          <a:bodyPr wrap="square" rtlCol="0">
            <a:spAutoFit/>
          </a:bodyPr>
          <a:lstStyle/>
          <a:p>
            <a:pPr marL="285750" indent="-285750">
              <a:buFont typeface="Arial" panose="020B0604020202020204" pitchFamily="34" charset="0"/>
              <a:buChar char="•"/>
            </a:pPr>
            <a:r>
              <a:rPr lang="en-US" sz="1200" b="1" dirty="0">
                <a:latin typeface="Poppins" panose="00000500000000000000" pitchFamily="2" charset="0"/>
                <a:cs typeface="Poppins" panose="00000500000000000000" pitchFamily="2" charset="0"/>
              </a:rPr>
              <a:t>Amount and basic terms of loan: </a:t>
            </a:r>
            <a:r>
              <a:rPr lang="en-US" sz="1200" dirty="0">
                <a:latin typeface="Poppins" panose="00000500000000000000" pitchFamily="2" charset="0"/>
                <a:cs typeface="Poppins" panose="00000500000000000000" pitchFamily="2" charset="0"/>
              </a:rPr>
              <a:t>specifics of the principal, interest, length of the loan, closing fees</a:t>
            </a:r>
          </a:p>
          <a:p>
            <a:pPr marL="285750" indent="-285750">
              <a:buFont typeface="Arial" panose="020B0604020202020204" pitchFamily="34" charset="0"/>
              <a:buChar char="•"/>
            </a:pPr>
            <a:endParaRPr lang="en-US" sz="12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200" b="1" dirty="0">
                <a:latin typeface="Poppins" panose="00000500000000000000" pitchFamily="2" charset="0"/>
                <a:cs typeface="Poppins" panose="00000500000000000000" pitchFamily="2" charset="0"/>
              </a:rPr>
              <a:t>Conditions precedent: </a:t>
            </a:r>
            <a:r>
              <a:rPr lang="en-US" sz="1200" dirty="0">
                <a:latin typeface="Poppins" panose="00000500000000000000" pitchFamily="2" charset="0"/>
                <a:cs typeface="Poppins" panose="00000500000000000000" pitchFamily="2" charset="0"/>
              </a:rPr>
              <a:t>Specific requirements or actions that must be completed for loan to be executed, e.g., submission of financials, board approval, payment of existing loan, etc.</a:t>
            </a:r>
          </a:p>
          <a:p>
            <a:pPr marL="285750" indent="-285750">
              <a:buFont typeface="Arial" panose="020B0604020202020204" pitchFamily="34" charset="0"/>
              <a:buChar char="•"/>
            </a:pPr>
            <a:endParaRPr lang="en-US" sz="12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200" b="1" dirty="0">
                <a:latin typeface="Poppins" panose="00000500000000000000" pitchFamily="2" charset="0"/>
                <a:cs typeface="Poppins" panose="00000500000000000000" pitchFamily="2" charset="0"/>
              </a:rPr>
              <a:t>Maturity date: </a:t>
            </a:r>
            <a:r>
              <a:rPr lang="en-US" sz="1200" dirty="0">
                <a:latin typeface="Poppins" panose="00000500000000000000" pitchFamily="2" charset="0"/>
                <a:cs typeface="Poppins" panose="00000500000000000000" pitchFamily="2" charset="0"/>
              </a:rPr>
              <a:t>Date by which the loan must be fully repaid;</a:t>
            </a:r>
          </a:p>
          <a:p>
            <a:endParaRPr lang="en-US" sz="12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200" b="1" dirty="0">
                <a:latin typeface="Poppins" panose="00000500000000000000" pitchFamily="2" charset="0"/>
                <a:cs typeface="Poppins" panose="00000500000000000000" pitchFamily="2" charset="0"/>
              </a:rPr>
              <a:t>Disbursement schedule: </a:t>
            </a:r>
            <a:r>
              <a:rPr lang="en-US" sz="1200" dirty="0">
                <a:latin typeface="Poppins" panose="00000500000000000000" pitchFamily="2" charset="0"/>
                <a:cs typeface="Poppins" panose="00000500000000000000" pitchFamily="2" charset="0"/>
              </a:rPr>
              <a:t>When and how the loan funds will be provided (lump sum or installments);</a:t>
            </a:r>
          </a:p>
          <a:p>
            <a:pPr marL="285750" indent="-285750">
              <a:buFont typeface="Arial" panose="020B0604020202020204" pitchFamily="34" charset="0"/>
              <a:buChar char="•"/>
            </a:pPr>
            <a:endParaRPr lang="en-US" sz="12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200" b="1" dirty="0">
                <a:latin typeface="Poppins" panose="00000500000000000000" pitchFamily="2" charset="0"/>
                <a:cs typeface="Poppins" panose="00000500000000000000" pitchFamily="2" charset="0"/>
              </a:rPr>
              <a:t>Prepayment clause: </a:t>
            </a:r>
            <a:r>
              <a:rPr lang="en-US" sz="1200" dirty="0">
                <a:latin typeface="Poppins" panose="00000500000000000000" pitchFamily="2" charset="0"/>
                <a:cs typeface="Poppins" panose="00000500000000000000" pitchFamily="2" charset="0"/>
              </a:rPr>
              <a:t>Terms under which the borrower can repay the loan early, including penalties or discounts;</a:t>
            </a:r>
          </a:p>
          <a:p>
            <a:pPr marL="285750" indent="-285750">
              <a:buFont typeface="Arial" panose="020B0604020202020204" pitchFamily="34" charset="0"/>
              <a:buChar char="•"/>
            </a:pPr>
            <a:endParaRPr lang="en-US" sz="12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200" b="1" dirty="0">
                <a:latin typeface="Poppins" panose="00000500000000000000" pitchFamily="2" charset="0"/>
                <a:cs typeface="Poppins" panose="00000500000000000000" pitchFamily="2" charset="0"/>
              </a:rPr>
              <a:t>Personal guarantee</a:t>
            </a:r>
            <a:r>
              <a:rPr lang="en-US" sz="1200" dirty="0">
                <a:latin typeface="Poppins" panose="00000500000000000000" pitchFamily="2" charset="0"/>
                <a:cs typeface="Poppins" panose="00000500000000000000" pitchFamily="2" charset="0"/>
              </a:rPr>
              <a:t>: Outlines any personal liability of the borrower or business owners for the loan;</a:t>
            </a:r>
          </a:p>
          <a:p>
            <a:pPr marL="285750" indent="-285750">
              <a:buFont typeface="Arial" panose="020B0604020202020204" pitchFamily="34" charset="0"/>
              <a:buChar char="•"/>
            </a:pPr>
            <a:endParaRPr lang="en-US" sz="12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200" b="1" dirty="0">
                <a:latin typeface="Poppins" panose="00000500000000000000" pitchFamily="2" charset="0"/>
                <a:cs typeface="Poppins" panose="00000500000000000000" pitchFamily="2" charset="0"/>
              </a:rPr>
              <a:t>Covenants: </a:t>
            </a:r>
            <a:r>
              <a:rPr lang="en-US" sz="1200" dirty="0">
                <a:latin typeface="Poppins" panose="00000500000000000000" pitchFamily="2" charset="0"/>
                <a:cs typeface="Poppins" panose="00000500000000000000" pitchFamily="2" charset="0"/>
              </a:rPr>
              <a:t>Actions the borrower agrees to take (affirmative covenants) and restrictions on the borrower’s activities (negative covenants);</a:t>
            </a:r>
          </a:p>
          <a:p>
            <a:pPr marL="285750" indent="-285750">
              <a:buFont typeface="Arial" panose="020B0604020202020204" pitchFamily="34" charset="0"/>
              <a:buChar char="•"/>
            </a:pPr>
            <a:endParaRPr lang="en-US" sz="12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200" b="1" dirty="0">
                <a:latin typeface="Poppins" panose="00000500000000000000" pitchFamily="2" charset="0"/>
                <a:cs typeface="Poppins" panose="00000500000000000000" pitchFamily="2" charset="0"/>
              </a:rPr>
              <a:t>Remedies: </a:t>
            </a:r>
            <a:r>
              <a:rPr lang="en-US" sz="1200" dirty="0">
                <a:latin typeface="Poppins" panose="00000500000000000000" pitchFamily="2" charset="0"/>
                <a:cs typeface="Poppins" panose="00000500000000000000" pitchFamily="2" charset="0"/>
              </a:rPr>
              <a:t>Lender's rights upon default, such as acceleration of the loan (entire balance becomes due), foreclosure on collateral, or legal action;</a:t>
            </a:r>
          </a:p>
          <a:p>
            <a:pPr marL="285750" indent="-285750">
              <a:buFont typeface="Arial" panose="020B0604020202020204" pitchFamily="34" charset="0"/>
              <a:buChar char="•"/>
            </a:pPr>
            <a:endParaRPr lang="en-US" sz="12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200" b="1" dirty="0">
                <a:latin typeface="Poppins" panose="00000500000000000000" pitchFamily="2" charset="0"/>
                <a:cs typeface="Poppins" panose="00000500000000000000" pitchFamily="2" charset="0"/>
              </a:rPr>
              <a:t>Representations and warranties:</a:t>
            </a:r>
            <a:r>
              <a:rPr lang="en-US" sz="1200" dirty="0">
                <a:latin typeface="Poppins" panose="00000500000000000000" pitchFamily="2" charset="0"/>
                <a:cs typeface="Poppins" panose="00000500000000000000" pitchFamily="2" charset="0"/>
              </a:rPr>
              <a:t> Statements made by the borrower to assure the lender of their financial condition and legal standing, including: valid business operations; accuracy of financial information provided; authority to enter into the agreement.</a:t>
            </a:r>
          </a:p>
        </p:txBody>
      </p:sp>
    </p:spTree>
    <p:extLst>
      <p:ext uri="{BB962C8B-B14F-4D97-AF65-F5344CB8AC3E}">
        <p14:creationId xmlns:p14="http://schemas.microsoft.com/office/powerpoint/2010/main" val="2213127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3303421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16839"/>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Alternative sources of financing – and grants</a:t>
            </a:r>
          </a:p>
        </p:txBody>
      </p:sp>
      <p:sp>
        <p:nvSpPr>
          <p:cNvPr id="4" name="TextBox 3">
            <a:extLst>
              <a:ext uri="{FF2B5EF4-FFF2-40B4-BE49-F238E27FC236}">
                <a16:creationId xmlns:a16="http://schemas.microsoft.com/office/drawing/2014/main" id="{DE8D50D6-EA1B-23CC-A8FB-16C872B537C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5" name="TextBox 4">
            <a:extLst>
              <a:ext uri="{FF2B5EF4-FFF2-40B4-BE49-F238E27FC236}">
                <a16:creationId xmlns:a16="http://schemas.microsoft.com/office/drawing/2014/main" id="{022B4A58-7FD1-D950-A7BD-E6B48844E992}"/>
              </a:ext>
            </a:extLst>
          </p:cNvPr>
          <p:cNvSpPr txBox="1"/>
          <p:nvPr/>
        </p:nvSpPr>
        <p:spPr>
          <a:xfrm>
            <a:off x="429767" y="1078504"/>
            <a:ext cx="8284463" cy="584775"/>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While typical forms of debt-based emphasize the origination of a loan and the requirement for repayment with interest, not all forms follow this format.</a:t>
            </a:r>
          </a:p>
        </p:txBody>
      </p:sp>
      <p:graphicFrame>
        <p:nvGraphicFramePr>
          <p:cNvPr id="3" name="Table 2">
            <a:extLst>
              <a:ext uri="{FF2B5EF4-FFF2-40B4-BE49-F238E27FC236}">
                <a16:creationId xmlns:a16="http://schemas.microsoft.com/office/drawing/2014/main" id="{838E35CA-003C-2E7C-F523-59A9B39C5778}"/>
              </a:ext>
            </a:extLst>
          </p:cNvPr>
          <p:cNvGraphicFramePr>
            <a:graphicFrameLocks noGrp="1"/>
          </p:cNvGraphicFramePr>
          <p:nvPr>
            <p:extLst>
              <p:ext uri="{D42A27DB-BD31-4B8C-83A1-F6EECF244321}">
                <p14:modId xmlns:p14="http://schemas.microsoft.com/office/powerpoint/2010/main" val="2201945438"/>
              </p:ext>
            </p:extLst>
          </p:nvPr>
        </p:nvGraphicFramePr>
        <p:xfrm>
          <a:off x="308490" y="1961678"/>
          <a:ext cx="8527015" cy="4351338"/>
        </p:xfrm>
        <a:graphic>
          <a:graphicData uri="http://schemas.openxmlformats.org/drawingml/2006/table">
            <a:tbl>
              <a:tblPr/>
              <a:tblGrid>
                <a:gridCol w="1705403">
                  <a:extLst>
                    <a:ext uri="{9D8B030D-6E8A-4147-A177-3AD203B41FA5}">
                      <a16:colId xmlns:a16="http://schemas.microsoft.com/office/drawing/2014/main" val="693543091"/>
                    </a:ext>
                  </a:extLst>
                </a:gridCol>
                <a:gridCol w="1705403">
                  <a:extLst>
                    <a:ext uri="{9D8B030D-6E8A-4147-A177-3AD203B41FA5}">
                      <a16:colId xmlns:a16="http://schemas.microsoft.com/office/drawing/2014/main" val="3955424014"/>
                    </a:ext>
                  </a:extLst>
                </a:gridCol>
                <a:gridCol w="1705403">
                  <a:extLst>
                    <a:ext uri="{9D8B030D-6E8A-4147-A177-3AD203B41FA5}">
                      <a16:colId xmlns:a16="http://schemas.microsoft.com/office/drawing/2014/main" val="1713051470"/>
                    </a:ext>
                  </a:extLst>
                </a:gridCol>
                <a:gridCol w="1705403">
                  <a:extLst>
                    <a:ext uri="{9D8B030D-6E8A-4147-A177-3AD203B41FA5}">
                      <a16:colId xmlns:a16="http://schemas.microsoft.com/office/drawing/2014/main" val="3945766408"/>
                    </a:ext>
                  </a:extLst>
                </a:gridCol>
                <a:gridCol w="1705403">
                  <a:extLst>
                    <a:ext uri="{9D8B030D-6E8A-4147-A177-3AD203B41FA5}">
                      <a16:colId xmlns:a16="http://schemas.microsoft.com/office/drawing/2014/main" val="1289360329"/>
                    </a:ext>
                  </a:extLst>
                </a:gridCol>
              </a:tblGrid>
              <a:tr h="356667">
                <a:tc>
                  <a:txBody>
                    <a:bodyPr/>
                    <a:lstStyle/>
                    <a:p>
                      <a:r>
                        <a:rPr lang="en-US" sz="1200" b="1" dirty="0"/>
                        <a:t>Financing Type</a:t>
                      </a:r>
                      <a:endParaRPr lang="en-US" sz="1200" dirty="0"/>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Definition</a:t>
                      </a:r>
                      <a:endParaRPr lang="en-US" sz="1200"/>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Key Advantages</a:t>
                      </a:r>
                      <a:endParaRPr lang="en-US" sz="1200"/>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Key Disadvantages</a:t>
                      </a:r>
                      <a:endParaRPr lang="en-US" sz="1200"/>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a:t>Best For</a:t>
                      </a:r>
                      <a:endParaRPr lang="en-US" sz="1200"/>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2482544"/>
                  </a:ext>
                </a:extLst>
              </a:tr>
              <a:tr h="891668">
                <a:tc>
                  <a:txBody>
                    <a:bodyPr/>
                    <a:lstStyle/>
                    <a:p>
                      <a:r>
                        <a:rPr lang="en-US" sz="1200" b="1" dirty="0"/>
                        <a:t>Vendor/Supplier Financing</a:t>
                      </a:r>
                      <a:endParaRPr lang="en-US" sz="1200" dirty="0"/>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Credit offered by suppliers for purchasing goods or services upfront.</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Improves cash flow; builds relationships; often interest-free.</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Short payment terms; limited to specific suppliers.</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Businesses needing inventory or supplies.</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5327985"/>
                  </a:ext>
                </a:extLst>
              </a:tr>
              <a:tr h="784667">
                <a:tc>
                  <a:txBody>
                    <a:bodyPr/>
                    <a:lstStyle/>
                    <a:p>
                      <a:r>
                        <a:rPr lang="en-US" sz="1200" b="1"/>
                        <a:t>Factoring</a:t>
                      </a:r>
                      <a:endParaRPr lang="en-US" sz="1200"/>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Selling accounts receivable to a factor for immediate cash.</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Quick cash; no added debt; customer credit matters more.</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High fees; potential customer relationship impact.</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Businesses with significant unpaid invoices.</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2650205"/>
                  </a:ext>
                </a:extLst>
              </a:tr>
              <a:tr h="998668">
                <a:tc>
                  <a:txBody>
                    <a:bodyPr/>
                    <a:lstStyle/>
                    <a:p>
                      <a:r>
                        <a:rPr lang="en-US" sz="1200" b="1"/>
                        <a:t>Nonprofit Financing</a:t>
                      </a:r>
                      <a:endParaRPr lang="en-US" sz="1200"/>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Low-interest, no-interest, or forgivable loans from mission-driven organizations.</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Favorable terms; additional support; mission alignment.</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Smaller amounts; eligibility criteria; competitive access.</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Startups or mission-focused businesses.</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1806675"/>
                  </a:ext>
                </a:extLst>
              </a:tr>
              <a:tr h="1319668">
                <a:tc>
                  <a:txBody>
                    <a:bodyPr/>
                    <a:lstStyle/>
                    <a:p>
                      <a:r>
                        <a:rPr lang="en-US" sz="1200" b="1"/>
                        <a:t>Special Government Programs</a:t>
                      </a:r>
                      <a:endParaRPr lang="en-US" sz="1200"/>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Financing provided by federal, state, or local government initiatives, including loans, grants, or forgivable loans.</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a:t>Favorable terms; large-scale programs (e.g., SBA loans); tailored support during crises.</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Competitive application process; strict eligibility and reporting requirements.</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Businesses recovering from disasters, creating jobs, or working in underserved areas.</a:t>
                      </a:r>
                    </a:p>
                  </a:txBody>
                  <a:tcPr marL="35667" marR="35667" marT="17833" marB="17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495677"/>
                  </a:ext>
                </a:extLst>
              </a:tr>
            </a:tbl>
          </a:graphicData>
        </a:graphic>
      </p:graphicFrame>
    </p:spTree>
    <p:extLst>
      <p:ext uri="{BB962C8B-B14F-4D97-AF65-F5344CB8AC3E}">
        <p14:creationId xmlns:p14="http://schemas.microsoft.com/office/powerpoint/2010/main" val="769076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565EFA48-9847-414F-8A23-DA068259E5F1}"/>
              </a:ext>
            </a:extLst>
          </p:cNvPr>
          <p:cNvGraphicFramePr>
            <a:graphicFrameLocks noGrp="1"/>
          </p:cNvGraphicFramePr>
          <p:nvPr>
            <p:extLst>
              <p:ext uri="{D42A27DB-BD31-4B8C-83A1-F6EECF244321}">
                <p14:modId xmlns:p14="http://schemas.microsoft.com/office/powerpoint/2010/main" val="1885485553"/>
              </p:ext>
            </p:extLst>
          </p:nvPr>
        </p:nvGraphicFramePr>
        <p:xfrm>
          <a:off x="187213" y="1193131"/>
          <a:ext cx="3680737" cy="3742056"/>
        </p:xfrm>
        <a:graphic>
          <a:graphicData uri="http://schemas.openxmlformats.org/drawingml/2006/table">
            <a:tbl>
              <a:tblPr firstRow="1" bandRow="1">
                <a:tableStyleId>{5C22544A-7EE6-4342-B048-85BDC9FD1C3A}</a:tableStyleId>
              </a:tblPr>
              <a:tblGrid>
                <a:gridCol w="1124753">
                  <a:extLst>
                    <a:ext uri="{9D8B030D-6E8A-4147-A177-3AD203B41FA5}">
                      <a16:colId xmlns:a16="http://schemas.microsoft.com/office/drawing/2014/main" val="1955501555"/>
                    </a:ext>
                  </a:extLst>
                </a:gridCol>
                <a:gridCol w="2555984">
                  <a:extLst>
                    <a:ext uri="{9D8B030D-6E8A-4147-A177-3AD203B41FA5}">
                      <a16:colId xmlns:a16="http://schemas.microsoft.com/office/drawing/2014/main" val="1234075861"/>
                    </a:ext>
                  </a:extLst>
                </a:gridCol>
              </a:tblGrid>
              <a:tr h="2254933">
                <a:tc>
                  <a:txBody>
                    <a:bodyPr/>
                    <a:lstStyle/>
                    <a:p>
                      <a:r>
                        <a:rPr lang="en-US" sz="1400" dirty="0">
                          <a:solidFill>
                            <a:schemeClr val="tx1"/>
                          </a:solidFill>
                        </a:rPr>
                        <a:t>The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6608216"/>
                  </a:ext>
                </a:extLst>
              </a:tr>
              <a:tr h="1487123">
                <a:tc>
                  <a:txBody>
                    <a:bodyPr/>
                    <a:lstStyle/>
                    <a:p>
                      <a:r>
                        <a:rPr lang="en-US" sz="1400" b="1" dirty="0">
                          <a:solidFill>
                            <a:schemeClr val="tx1"/>
                          </a:solidFill>
                        </a:rPr>
                        <a:t>The needs of the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8072587"/>
                  </a:ext>
                </a:extLst>
              </a:tr>
            </a:tbl>
          </a:graphicData>
        </a:graphic>
      </p:graphicFrame>
      <p:sp>
        <p:nvSpPr>
          <p:cNvPr id="2" name="TextBox 1">
            <a:extLst>
              <a:ext uri="{FF2B5EF4-FFF2-40B4-BE49-F238E27FC236}">
                <a16:creationId xmlns:a16="http://schemas.microsoft.com/office/drawing/2014/main" id="{3F4E3C94-9D8A-29E5-02B9-4AE894ACF4B0}"/>
              </a:ext>
            </a:extLst>
          </p:cNvPr>
          <p:cNvSpPr txBox="1"/>
          <p:nvPr/>
        </p:nvSpPr>
        <p:spPr>
          <a:xfrm>
            <a:off x="187213" y="597664"/>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Alternative financing example (1 of 3) - grant</a:t>
            </a:r>
          </a:p>
        </p:txBody>
      </p:sp>
      <p:pic>
        <p:nvPicPr>
          <p:cNvPr id="3" name="Picture 2">
            <a:extLst>
              <a:ext uri="{FF2B5EF4-FFF2-40B4-BE49-F238E27FC236}">
                <a16:creationId xmlns:a16="http://schemas.microsoft.com/office/drawing/2014/main" id="{8C2F008E-24F6-0FC2-4337-C0996922D2D1}"/>
              </a:ext>
            </a:extLst>
          </p:cNvPr>
          <p:cNvPicPr>
            <a:picLocks noChangeAspect="1"/>
          </p:cNvPicPr>
          <p:nvPr/>
        </p:nvPicPr>
        <p:blipFill>
          <a:blip r:embed="rId3"/>
          <a:stretch>
            <a:fillRect/>
          </a:stretch>
        </p:blipFill>
        <p:spPr>
          <a:xfrm>
            <a:off x="1848568" y="2018570"/>
            <a:ext cx="1311194" cy="1311194"/>
          </a:xfrm>
          <a:prstGeom prst="rect">
            <a:avLst/>
          </a:prstGeom>
        </p:spPr>
      </p:pic>
      <p:sp>
        <p:nvSpPr>
          <p:cNvPr id="4" name="TextBox 3">
            <a:extLst>
              <a:ext uri="{FF2B5EF4-FFF2-40B4-BE49-F238E27FC236}">
                <a16:creationId xmlns:a16="http://schemas.microsoft.com/office/drawing/2014/main" id="{524299A9-66AB-F7A7-F189-B2BCB01D3FC9}"/>
              </a:ext>
            </a:extLst>
          </p:cNvPr>
          <p:cNvSpPr txBox="1"/>
          <p:nvPr/>
        </p:nvSpPr>
        <p:spPr>
          <a:xfrm>
            <a:off x="1426139" y="1229134"/>
            <a:ext cx="2323582" cy="738664"/>
          </a:xfrm>
          <a:prstGeom prst="rect">
            <a:avLst/>
          </a:prstGeom>
          <a:noFill/>
        </p:spPr>
        <p:txBody>
          <a:bodyPr wrap="square" rtlCol="0">
            <a:spAutoFit/>
          </a:bodyPr>
          <a:lstStyle/>
          <a:p>
            <a:pPr algn="ctr"/>
            <a:r>
              <a:rPr lang="en-US" sz="1400" b="1" dirty="0">
                <a:latin typeface="Poppins" panose="00000500000000000000" pitchFamily="2" charset="0"/>
                <a:cs typeface="Poppins" panose="00000500000000000000" pitchFamily="2" charset="0"/>
              </a:rPr>
              <a:t>Brothers Building</a:t>
            </a:r>
          </a:p>
          <a:p>
            <a:pPr algn="ctr"/>
            <a:r>
              <a:rPr lang="en-US" sz="1400" dirty="0">
                <a:latin typeface="Poppins" panose="00000500000000000000" pitchFamily="2" charset="0"/>
                <a:cs typeface="Poppins" panose="00000500000000000000" pitchFamily="2" charset="0"/>
              </a:rPr>
              <a:t>Residential construction business</a:t>
            </a:r>
          </a:p>
        </p:txBody>
      </p:sp>
      <p:sp>
        <p:nvSpPr>
          <p:cNvPr id="7" name="TextBox 6">
            <a:extLst>
              <a:ext uri="{FF2B5EF4-FFF2-40B4-BE49-F238E27FC236}">
                <a16:creationId xmlns:a16="http://schemas.microsoft.com/office/drawing/2014/main" id="{8C0797F9-C4E7-B1A3-01C3-A5412EC060CC}"/>
              </a:ext>
            </a:extLst>
          </p:cNvPr>
          <p:cNvSpPr txBox="1"/>
          <p:nvPr/>
        </p:nvSpPr>
        <p:spPr>
          <a:xfrm>
            <a:off x="1516091" y="3636509"/>
            <a:ext cx="2121178" cy="1169551"/>
          </a:xfrm>
          <a:prstGeom prst="rect">
            <a:avLst/>
          </a:prstGeom>
          <a:noFill/>
        </p:spPr>
        <p:txBody>
          <a:bodyPr wrap="square" rtlCol="0">
            <a:spAutoFit/>
          </a:bodyPr>
          <a:lstStyle/>
          <a:p>
            <a:pPr algn="ctr"/>
            <a:r>
              <a:rPr lang="en-US" sz="1400" dirty="0">
                <a:latin typeface="Poppins" panose="00000500000000000000" pitchFamily="2" charset="0"/>
                <a:cs typeface="Poppins" panose="00000500000000000000" pitchFamily="2" charset="0"/>
              </a:rPr>
              <a:t>Business needs to buy expensive equipment to complete projects more effectively</a:t>
            </a:r>
          </a:p>
        </p:txBody>
      </p:sp>
      <p:pic>
        <p:nvPicPr>
          <p:cNvPr id="12" name="Picture 11">
            <a:extLst>
              <a:ext uri="{FF2B5EF4-FFF2-40B4-BE49-F238E27FC236}">
                <a16:creationId xmlns:a16="http://schemas.microsoft.com/office/drawing/2014/main" id="{1F89C9FB-B0B4-425C-7340-F6664EB05C1E}"/>
              </a:ext>
            </a:extLst>
          </p:cNvPr>
          <p:cNvPicPr>
            <a:picLocks noChangeAspect="1"/>
          </p:cNvPicPr>
          <p:nvPr/>
        </p:nvPicPr>
        <p:blipFill>
          <a:blip r:embed="rId4"/>
          <a:stretch>
            <a:fillRect/>
          </a:stretch>
        </p:blipFill>
        <p:spPr>
          <a:xfrm>
            <a:off x="4413077" y="1330563"/>
            <a:ext cx="1725949" cy="1725949"/>
          </a:xfrm>
          <a:prstGeom prst="rect">
            <a:avLst/>
          </a:prstGeom>
        </p:spPr>
      </p:pic>
      <p:sp>
        <p:nvSpPr>
          <p:cNvPr id="19" name="TextBox 18">
            <a:extLst>
              <a:ext uri="{FF2B5EF4-FFF2-40B4-BE49-F238E27FC236}">
                <a16:creationId xmlns:a16="http://schemas.microsoft.com/office/drawing/2014/main" id="{4AD41F30-BC21-3F64-A620-CB7BE405C9E0}"/>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pic>
        <p:nvPicPr>
          <p:cNvPr id="18" name="Picture 17">
            <a:extLst>
              <a:ext uri="{FF2B5EF4-FFF2-40B4-BE49-F238E27FC236}">
                <a16:creationId xmlns:a16="http://schemas.microsoft.com/office/drawing/2014/main" id="{207E9527-44F0-5F45-306C-6C62C05F963C}"/>
              </a:ext>
            </a:extLst>
          </p:cNvPr>
          <p:cNvPicPr>
            <a:picLocks noChangeAspect="1"/>
          </p:cNvPicPr>
          <p:nvPr/>
        </p:nvPicPr>
        <p:blipFill>
          <a:blip r:embed="rId5"/>
          <a:stretch>
            <a:fillRect/>
          </a:stretch>
        </p:blipFill>
        <p:spPr>
          <a:xfrm>
            <a:off x="6959710" y="1338210"/>
            <a:ext cx="1725949" cy="1725949"/>
          </a:xfrm>
          <a:prstGeom prst="rect">
            <a:avLst/>
          </a:prstGeom>
        </p:spPr>
      </p:pic>
      <p:sp>
        <p:nvSpPr>
          <p:cNvPr id="17" name="TextBox 16">
            <a:extLst>
              <a:ext uri="{FF2B5EF4-FFF2-40B4-BE49-F238E27FC236}">
                <a16:creationId xmlns:a16="http://schemas.microsoft.com/office/drawing/2014/main" id="{EABFDFB2-78B3-ED77-1F50-D6344423A589}"/>
              </a:ext>
            </a:extLst>
          </p:cNvPr>
          <p:cNvSpPr txBox="1"/>
          <p:nvPr/>
        </p:nvSpPr>
        <p:spPr>
          <a:xfrm>
            <a:off x="4016415" y="3343040"/>
            <a:ext cx="4871531" cy="3293209"/>
          </a:xfrm>
          <a:prstGeom prst="rect">
            <a:avLst/>
          </a:prstGeom>
          <a:noFill/>
        </p:spPr>
        <p:txBody>
          <a:bodyPr wrap="square">
            <a:spAutoFit/>
          </a:bodyPr>
          <a:lstStyle/>
          <a:p>
            <a:pPr algn="ctr"/>
            <a:r>
              <a:rPr lang="en-US" sz="1600" dirty="0">
                <a:cs typeface="Poppins" panose="00000500000000000000" pitchFamily="2" charset="0"/>
              </a:rPr>
              <a:t>Carlos and Domingo apply for a small business </a:t>
            </a:r>
            <a:r>
              <a:rPr lang="en-US" sz="1600" b="1" dirty="0">
                <a:cs typeface="Poppins" panose="00000500000000000000" pitchFamily="2" charset="0"/>
              </a:rPr>
              <a:t>grant</a:t>
            </a:r>
            <a:r>
              <a:rPr lang="en-US" sz="1600" dirty="0">
                <a:cs typeface="Poppins" panose="00000500000000000000" pitchFamily="2" charset="0"/>
              </a:rPr>
              <a:t> from a local non-profit foundation (money with no interest requirements) to work on community revitalization projects in a nearby underserved community. Carlos and Domingo are speaking with Guadalupe at the foundation and hope to use money from that grant to help buy equipment for future projects in that community and elsewhere. The only requirement of the grant is that it is used within three years to help build/refurbish houses in the local community.</a:t>
            </a:r>
            <a:endParaRPr lang="en-US" sz="1600" dirty="0"/>
          </a:p>
        </p:txBody>
      </p:sp>
      <p:sp>
        <p:nvSpPr>
          <p:cNvPr id="5" name="TextBox 4">
            <a:extLst>
              <a:ext uri="{FF2B5EF4-FFF2-40B4-BE49-F238E27FC236}">
                <a16:creationId xmlns:a16="http://schemas.microsoft.com/office/drawing/2014/main" id="{8DD29F7A-D127-29B7-9B79-B895D77E624B}"/>
              </a:ext>
            </a:extLst>
          </p:cNvPr>
          <p:cNvSpPr txBox="1"/>
          <p:nvPr/>
        </p:nvSpPr>
        <p:spPr>
          <a:xfrm>
            <a:off x="966992" y="5416604"/>
            <a:ext cx="2121178" cy="738664"/>
          </a:xfrm>
          <a:prstGeom prst="rect">
            <a:avLst/>
          </a:prstGeom>
          <a:noFill/>
        </p:spPr>
        <p:txBody>
          <a:bodyPr wrap="square" rtlCol="0">
            <a:spAutoFit/>
          </a:bodyPr>
          <a:lstStyle/>
          <a:p>
            <a:pPr algn="ctr"/>
            <a:r>
              <a:rPr lang="en-US" sz="1400" i="1" dirty="0">
                <a:latin typeface="Poppins" panose="00000500000000000000" pitchFamily="2" charset="0"/>
                <a:cs typeface="Poppins" panose="00000500000000000000" pitchFamily="2" charset="0"/>
              </a:rPr>
              <a:t>Note</a:t>
            </a:r>
            <a:r>
              <a:rPr lang="en-US" sz="1400" dirty="0">
                <a:latin typeface="Poppins" panose="00000500000000000000" pitchFamily="2" charset="0"/>
                <a:cs typeface="Poppins" panose="00000500000000000000" pitchFamily="2" charset="0"/>
              </a:rPr>
              <a:t>: these grants are often very hard to come by.</a:t>
            </a:r>
          </a:p>
        </p:txBody>
      </p:sp>
    </p:spTree>
    <p:extLst>
      <p:ext uri="{BB962C8B-B14F-4D97-AF65-F5344CB8AC3E}">
        <p14:creationId xmlns:p14="http://schemas.microsoft.com/office/powerpoint/2010/main" val="2840948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565EFA48-9847-414F-8A23-DA068259E5F1}"/>
              </a:ext>
            </a:extLst>
          </p:cNvPr>
          <p:cNvGraphicFramePr>
            <a:graphicFrameLocks noGrp="1"/>
          </p:cNvGraphicFramePr>
          <p:nvPr/>
        </p:nvGraphicFramePr>
        <p:xfrm>
          <a:off x="187213" y="1193131"/>
          <a:ext cx="3680737" cy="3742056"/>
        </p:xfrm>
        <a:graphic>
          <a:graphicData uri="http://schemas.openxmlformats.org/drawingml/2006/table">
            <a:tbl>
              <a:tblPr firstRow="1" bandRow="1">
                <a:tableStyleId>{5C22544A-7EE6-4342-B048-85BDC9FD1C3A}</a:tableStyleId>
              </a:tblPr>
              <a:tblGrid>
                <a:gridCol w="1124753">
                  <a:extLst>
                    <a:ext uri="{9D8B030D-6E8A-4147-A177-3AD203B41FA5}">
                      <a16:colId xmlns:a16="http://schemas.microsoft.com/office/drawing/2014/main" val="1955501555"/>
                    </a:ext>
                  </a:extLst>
                </a:gridCol>
                <a:gridCol w="2555984">
                  <a:extLst>
                    <a:ext uri="{9D8B030D-6E8A-4147-A177-3AD203B41FA5}">
                      <a16:colId xmlns:a16="http://schemas.microsoft.com/office/drawing/2014/main" val="1234075861"/>
                    </a:ext>
                  </a:extLst>
                </a:gridCol>
              </a:tblGrid>
              <a:tr h="2254933">
                <a:tc>
                  <a:txBody>
                    <a:bodyPr/>
                    <a:lstStyle/>
                    <a:p>
                      <a:r>
                        <a:rPr lang="en-US" sz="1400" dirty="0">
                          <a:solidFill>
                            <a:schemeClr val="tx1"/>
                          </a:solidFill>
                        </a:rPr>
                        <a:t>The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6608216"/>
                  </a:ext>
                </a:extLst>
              </a:tr>
              <a:tr h="1487123">
                <a:tc>
                  <a:txBody>
                    <a:bodyPr/>
                    <a:lstStyle/>
                    <a:p>
                      <a:r>
                        <a:rPr lang="en-US" sz="1400" b="1" dirty="0">
                          <a:solidFill>
                            <a:schemeClr val="tx1"/>
                          </a:solidFill>
                        </a:rPr>
                        <a:t>The needs of the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8072587"/>
                  </a:ext>
                </a:extLst>
              </a:tr>
            </a:tbl>
          </a:graphicData>
        </a:graphic>
      </p:graphicFrame>
      <p:pic>
        <p:nvPicPr>
          <p:cNvPr id="3" name="Picture 2">
            <a:extLst>
              <a:ext uri="{FF2B5EF4-FFF2-40B4-BE49-F238E27FC236}">
                <a16:creationId xmlns:a16="http://schemas.microsoft.com/office/drawing/2014/main" id="{8C2F008E-24F6-0FC2-4337-C0996922D2D1}"/>
              </a:ext>
            </a:extLst>
          </p:cNvPr>
          <p:cNvPicPr>
            <a:picLocks noChangeAspect="1"/>
          </p:cNvPicPr>
          <p:nvPr/>
        </p:nvPicPr>
        <p:blipFill>
          <a:blip r:embed="rId3"/>
          <a:stretch>
            <a:fillRect/>
          </a:stretch>
        </p:blipFill>
        <p:spPr>
          <a:xfrm>
            <a:off x="1848568" y="2018570"/>
            <a:ext cx="1311194" cy="1311194"/>
          </a:xfrm>
          <a:prstGeom prst="rect">
            <a:avLst/>
          </a:prstGeom>
        </p:spPr>
      </p:pic>
      <p:sp>
        <p:nvSpPr>
          <p:cNvPr id="4" name="TextBox 3">
            <a:extLst>
              <a:ext uri="{FF2B5EF4-FFF2-40B4-BE49-F238E27FC236}">
                <a16:creationId xmlns:a16="http://schemas.microsoft.com/office/drawing/2014/main" id="{524299A9-66AB-F7A7-F189-B2BCB01D3FC9}"/>
              </a:ext>
            </a:extLst>
          </p:cNvPr>
          <p:cNvSpPr txBox="1"/>
          <p:nvPr/>
        </p:nvSpPr>
        <p:spPr>
          <a:xfrm>
            <a:off x="1426139" y="1229134"/>
            <a:ext cx="2323582" cy="738664"/>
          </a:xfrm>
          <a:prstGeom prst="rect">
            <a:avLst/>
          </a:prstGeom>
          <a:noFill/>
        </p:spPr>
        <p:txBody>
          <a:bodyPr wrap="square" rtlCol="0">
            <a:spAutoFit/>
          </a:bodyPr>
          <a:lstStyle/>
          <a:p>
            <a:pPr algn="ctr"/>
            <a:r>
              <a:rPr lang="en-US" sz="1400" b="1" dirty="0">
                <a:latin typeface="Poppins" panose="00000500000000000000" pitchFamily="2" charset="0"/>
                <a:cs typeface="Poppins" panose="00000500000000000000" pitchFamily="2" charset="0"/>
              </a:rPr>
              <a:t>Brothers Building</a:t>
            </a:r>
          </a:p>
          <a:p>
            <a:pPr algn="ctr"/>
            <a:r>
              <a:rPr lang="en-US" sz="1400" dirty="0">
                <a:latin typeface="Poppins" panose="00000500000000000000" pitchFamily="2" charset="0"/>
                <a:cs typeface="Poppins" panose="00000500000000000000" pitchFamily="2" charset="0"/>
              </a:rPr>
              <a:t>Residential construction business</a:t>
            </a:r>
          </a:p>
        </p:txBody>
      </p:sp>
      <p:sp>
        <p:nvSpPr>
          <p:cNvPr id="7" name="TextBox 6">
            <a:extLst>
              <a:ext uri="{FF2B5EF4-FFF2-40B4-BE49-F238E27FC236}">
                <a16:creationId xmlns:a16="http://schemas.microsoft.com/office/drawing/2014/main" id="{8C0797F9-C4E7-B1A3-01C3-A5412EC060CC}"/>
              </a:ext>
            </a:extLst>
          </p:cNvPr>
          <p:cNvSpPr txBox="1"/>
          <p:nvPr/>
        </p:nvSpPr>
        <p:spPr>
          <a:xfrm>
            <a:off x="1516091" y="3636509"/>
            <a:ext cx="2121178" cy="1169551"/>
          </a:xfrm>
          <a:prstGeom prst="rect">
            <a:avLst/>
          </a:prstGeom>
          <a:noFill/>
        </p:spPr>
        <p:txBody>
          <a:bodyPr wrap="square" rtlCol="0">
            <a:spAutoFit/>
          </a:bodyPr>
          <a:lstStyle/>
          <a:p>
            <a:pPr algn="ctr"/>
            <a:r>
              <a:rPr lang="en-US" sz="1400" dirty="0">
                <a:latin typeface="Poppins" panose="00000500000000000000" pitchFamily="2" charset="0"/>
                <a:cs typeface="Poppins" panose="00000500000000000000" pitchFamily="2" charset="0"/>
              </a:rPr>
              <a:t>Business needs to buy expensive equipment to complete projects more effectively</a:t>
            </a:r>
          </a:p>
        </p:txBody>
      </p:sp>
      <p:pic>
        <p:nvPicPr>
          <p:cNvPr id="12" name="Picture 11">
            <a:extLst>
              <a:ext uri="{FF2B5EF4-FFF2-40B4-BE49-F238E27FC236}">
                <a16:creationId xmlns:a16="http://schemas.microsoft.com/office/drawing/2014/main" id="{1F89C9FB-B0B4-425C-7340-F6664EB05C1E}"/>
              </a:ext>
            </a:extLst>
          </p:cNvPr>
          <p:cNvPicPr>
            <a:picLocks noChangeAspect="1"/>
          </p:cNvPicPr>
          <p:nvPr/>
        </p:nvPicPr>
        <p:blipFill>
          <a:blip r:embed="rId4"/>
          <a:stretch>
            <a:fillRect/>
          </a:stretch>
        </p:blipFill>
        <p:spPr>
          <a:xfrm>
            <a:off x="4413077" y="1330563"/>
            <a:ext cx="1725949" cy="1725949"/>
          </a:xfrm>
          <a:prstGeom prst="rect">
            <a:avLst/>
          </a:prstGeom>
        </p:spPr>
      </p:pic>
      <p:sp>
        <p:nvSpPr>
          <p:cNvPr id="19" name="TextBox 18">
            <a:extLst>
              <a:ext uri="{FF2B5EF4-FFF2-40B4-BE49-F238E27FC236}">
                <a16:creationId xmlns:a16="http://schemas.microsoft.com/office/drawing/2014/main" id="{4AD41F30-BC21-3F64-A620-CB7BE405C9E0}"/>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17" name="TextBox 16">
            <a:extLst>
              <a:ext uri="{FF2B5EF4-FFF2-40B4-BE49-F238E27FC236}">
                <a16:creationId xmlns:a16="http://schemas.microsoft.com/office/drawing/2014/main" id="{EABFDFB2-78B3-ED77-1F50-D6344423A589}"/>
              </a:ext>
            </a:extLst>
          </p:cNvPr>
          <p:cNvSpPr txBox="1"/>
          <p:nvPr/>
        </p:nvSpPr>
        <p:spPr>
          <a:xfrm>
            <a:off x="3936790" y="3327746"/>
            <a:ext cx="5019996" cy="3293209"/>
          </a:xfrm>
          <a:prstGeom prst="rect">
            <a:avLst/>
          </a:prstGeom>
          <a:noFill/>
        </p:spPr>
        <p:txBody>
          <a:bodyPr wrap="square">
            <a:spAutoFit/>
          </a:bodyPr>
          <a:lstStyle/>
          <a:p>
            <a:pPr algn="ctr"/>
            <a:r>
              <a:rPr lang="en-US" sz="1600" dirty="0">
                <a:cs typeface="Poppins" panose="00000500000000000000" pitchFamily="2" charset="0"/>
              </a:rPr>
              <a:t>Carlos and Domingo apply for </a:t>
            </a:r>
            <a:r>
              <a:rPr lang="en-US" sz="1600" b="1" dirty="0">
                <a:cs typeface="Poppins" panose="00000500000000000000" pitchFamily="2" charset="0"/>
              </a:rPr>
              <a:t>supplier financing</a:t>
            </a:r>
            <a:r>
              <a:rPr lang="en-US" sz="1600" dirty="0">
                <a:cs typeface="Poppins" panose="00000500000000000000" pitchFamily="2" charset="0"/>
              </a:rPr>
              <a:t> from a major wood supplier – allowing them to spend money on other priorities, including the expensive equipment they hope to purchase. The supplier, Greg, agrees to “Net-90” which means payment is due in 90 days. Typically payment was due in 30 days, but Carlos and Domingo communicated with Greg regarding their situation and their hope to be able to buy more wood from Greg in the future as their business grows. They agree to pay a 5% interest penalty if their repayment takes longer than 90 days.</a:t>
            </a:r>
            <a:endParaRPr lang="en-US" sz="1600" dirty="0"/>
          </a:p>
        </p:txBody>
      </p:sp>
      <p:sp>
        <p:nvSpPr>
          <p:cNvPr id="5" name="TextBox 4">
            <a:extLst>
              <a:ext uri="{FF2B5EF4-FFF2-40B4-BE49-F238E27FC236}">
                <a16:creationId xmlns:a16="http://schemas.microsoft.com/office/drawing/2014/main" id="{F11015D9-C4B7-0AFC-E2AE-C31CBE21491A}"/>
              </a:ext>
            </a:extLst>
          </p:cNvPr>
          <p:cNvSpPr txBox="1"/>
          <p:nvPr/>
        </p:nvSpPr>
        <p:spPr>
          <a:xfrm>
            <a:off x="187213" y="597664"/>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Alternative financing example (2 of 3) – supplier</a:t>
            </a:r>
          </a:p>
        </p:txBody>
      </p:sp>
      <p:pic>
        <p:nvPicPr>
          <p:cNvPr id="6" name="Picture 5">
            <a:extLst>
              <a:ext uri="{FF2B5EF4-FFF2-40B4-BE49-F238E27FC236}">
                <a16:creationId xmlns:a16="http://schemas.microsoft.com/office/drawing/2014/main" id="{70E060E0-6C64-756C-C481-487E0BC33240}"/>
              </a:ext>
            </a:extLst>
          </p:cNvPr>
          <p:cNvPicPr>
            <a:picLocks noChangeAspect="1"/>
          </p:cNvPicPr>
          <p:nvPr/>
        </p:nvPicPr>
        <p:blipFill>
          <a:blip r:embed="rId5"/>
          <a:stretch>
            <a:fillRect/>
          </a:stretch>
        </p:blipFill>
        <p:spPr>
          <a:xfrm>
            <a:off x="6668906" y="1331090"/>
            <a:ext cx="1725950" cy="1725950"/>
          </a:xfrm>
          <a:prstGeom prst="rect">
            <a:avLst/>
          </a:prstGeom>
        </p:spPr>
      </p:pic>
    </p:spTree>
    <p:extLst>
      <p:ext uri="{BB962C8B-B14F-4D97-AF65-F5344CB8AC3E}">
        <p14:creationId xmlns:p14="http://schemas.microsoft.com/office/powerpoint/2010/main" val="105721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565EFA48-9847-414F-8A23-DA068259E5F1}"/>
              </a:ext>
            </a:extLst>
          </p:cNvPr>
          <p:cNvGraphicFramePr>
            <a:graphicFrameLocks noGrp="1"/>
          </p:cNvGraphicFramePr>
          <p:nvPr/>
        </p:nvGraphicFramePr>
        <p:xfrm>
          <a:off x="187213" y="1193131"/>
          <a:ext cx="3680737" cy="3742056"/>
        </p:xfrm>
        <a:graphic>
          <a:graphicData uri="http://schemas.openxmlformats.org/drawingml/2006/table">
            <a:tbl>
              <a:tblPr firstRow="1" bandRow="1">
                <a:tableStyleId>{5C22544A-7EE6-4342-B048-85BDC9FD1C3A}</a:tableStyleId>
              </a:tblPr>
              <a:tblGrid>
                <a:gridCol w="1124753">
                  <a:extLst>
                    <a:ext uri="{9D8B030D-6E8A-4147-A177-3AD203B41FA5}">
                      <a16:colId xmlns:a16="http://schemas.microsoft.com/office/drawing/2014/main" val="1955501555"/>
                    </a:ext>
                  </a:extLst>
                </a:gridCol>
                <a:gridCol w="2555984">
                  <a:extLst>
                    <a:ext uri="{9D8B030D-6E8A-4147-A177-3AD203B41FA5}">
                      <a16:colId xmlns:a16="http://schemas.microsoft.com/office/drawing/2014/main" val="1234075861"/>
                    </a:ext>
                  </a:extLst>
                </a:gridCol>
              </a:tblGrid>
              <a:tr h="2254933">
                <a:tc>
                  <a:txBody>
                    <a:bodyPr/>
                    <a:lstStyle/>
                    <a:p>
                      <a:r>
                        <a:rPr lang="en-US" sz="1400" dirty="0">
                          <a:solidFill>
                            <a:schemeClr val="tx1"/>
                          </a:solidFill>
                        </a:rPr>
                        <a:t>The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6608216"/>
                  </a:ext>
                </a:extLst>
              </a:tr>
              <a:tr h="1487123">
                <a:tc>
                  <a:txBody>
                    <a:bodyPr/>
                    <a:lstStyle/>
                    <a:p>
                      <a:r>
                        <a:rPr lang="en-US" sz="1400" b="1" dirty="0">
                          <a:solidFill>
                            <a:schemeClr val="tx1"/>
                          </a:solidFill>
                        </a:rPr>
                        <a:t>The needs of the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8072587"/>
                  </a:ext>
                </a:extLst>
              </a:tr>
            </a:tbl>
          </a:graphicData>
        </a:graphic>
      </p:graphicFrame>
      <p:pic>
        <p:nvPicPr>
          <p:cNvPr id="3" name="Picture 2">
            <a:extLst>
              <a:ext uri="{FF2B5EF4-FFF2-40B4-BE49-F238E27FC236}">
                <a16:creationId xmlns:a16="http://schemas.microsoft.com/office/drawing/2014/main" id="{8C2F008E-24F6-0FC2-4337-C0996922D2D1}"/>
              </a:ext>
            </a:extLst>
          </p:cNvPr>
          <p:cNvPicPr>
            <a:picLocks noChangeAspect="1"/>
          </p:cNvPicPr>
          <p:nvPr/>
        </p:nvPicPr>
        <p:blipFill>
          <a:blip r:embed="rId3"/>
          <a:stretch>
            <a:fillRect/>
          </a:stretch>
        </p:blipFill>
        <p:spPr>
          <a:xfrm>
            <a:off x="1848568" y="2018570"/>
            <a:ext cx="1311194" cy="1311194"/>
          </a:xfrm>
          <a:prstGeom prst="rect">
            <a:avLst/>
          </a:prstGeom>
        </p:spPr>
      </p:pic>
      <p:sp>
        <p:nvSpPr>
          <p:cNvPr id="4" name="TextBox 3">
            <a:extLst>
              <a:ext uri="{FF2B5EF4-FFF2-40B4-BE49-F238E27FC236}">
                <a16:creationId xmlns:a16="http://schemas.microsoft.com/office/drawing/2014/main" id="{524299A9-66AB-F7A7-F189-B2BCB01D3FC9}"/>
              </a:ext>
            </a:extLst>
          </p:cNvPr>
          <p:cNvSpPr txBox="1"/>
          <p:nvPr/>
        </p:nvSpPr>
        <p:spPr>
          <a:xfrm>
            <a:off x="1426139" y="1229134"/>
            <a:ext cx="2323582" cy="738664"/>
          </a:xfrm>
          <a:prstGeom prst="rect">
            <a:avLst/>
          </a:prstGeom>
          <a:noFill/>
        </p:spPr>
        <p:txBody>
          <a:bodyPr wrap="square" rtlCol="0">
            <a:spAutoFit/>
          </a:bodyPr>
          <a:lstStyle/>
          <a:p>
            <a:pPr algn="ctr"/>
            <a:r>
              <a:rPr lang="en-US" sz="1400" b="1" dirty="0">
                <a:latin typeface="Poppins" panose="00000500000000000000" pitchFamily="2" charset="0"/>
                <a:cs typeface="Poppins" panose="00000500000000000000" pitchFamily="2" charset="0"/>
              </a:rPr>
              <a:t>Brothers Building</a:t>
            </a:r>
          </a:p>
          <a:p>
            <a:pPr algn="ctr"/>
            <a:r>
              <a:rPr lang="en-US" sz="1400" dirty="0">
                <a:latin typeface="Poppins" panose="00000500000000000000" pitchFamily="2" charset="0"/>
                <a:cs typeface="Poppins" panose="00000500000000000000" pitchFamily="2" charset="0"/>
              </a:rPr>
              <a:t>Residential construction business</a:t>
            </a:r>
          </a:p>
        </p:txBody>
      </p:sp>
      <p:sp>
        <p:nvSpPr>
          <p:cNvPr id="7" name="TextBox 6">
            <a:extLst>
              <a:ext uri="{FF2B5EF4-FFF2-40B4-BE49-F238E27FC236}">
                <a16:creationId xmlns:a16="http://schemas.microsoft.com/office/drawing/2014/main" id="{8C0797F9-C4E7-B1A3-01C3-A5412EC060CC}"/>
              </a:ext>
            </a:extLst>
          </p:cNvPr>
          <p:cNvSpPr txBox="1"/>
          <p:nvPr/>
        </p:nvSpPr>
        <p:spPr>
          <a:xfrm>
            <a:off x="1516091" y="3636509"/>
            <a:ext cx="2121178" cy="1169551"/>
          </a:xfrm>
          <a:prstGeom prst="rect">
            <a:avLst/>
          </a:prstGeom>
          <a:noFill/>
        </p:spPr>
        <p:txBody>
          <a:bodyPr wrap="square" rtlCol="0">
            <a:spAutoFit/>
          </a:bodyPr>
          <a:lstStyle/>
          <a:p>
            <a:pPr algn="ctr"/>
            <a:r>
              <a:rPr lang="en-US" sz="1400" dirty="0">
                <a:latin typeface="Poppins" panose="00000500000000000000" pitchFamily="2" charset="0"/>
                <a:cs typeface="Poppins" panose="00000500000000000000" pitchFamily="2" charset="0"/>
              </a:rPr>
              <a:t>Business needs to buy expensive equipment to complete projects more effectively</a:t>
            </a:r>
          </a:p>
        </p:txBody>
      </p:sp>
      <p:pic>
        <p:nvPicPr>
          <p:cNvPr id="12" name="Picture 11">
            <a:extLst>
              <a:ext uri="{FF2B5EF4-FFF2-40B4-BE49-F238E27FC236}">
                <a16:creationId xmlns:a16="http://schemas.microsoft.com/office/drawing/2014/main" id="{1F89C9FB-B0B4-425C-7340-F6664EB05C1E}"/>
              </a:ext>
            </a:extLst>
          </p:cNvPr>
          <p:cNvPicPr>
            <a:picLocks noChangeAspect="1"/>
          </p:cNvPicPr>
          <p:nvPr/>
        </p:nvPicPr>
        <p:blipFill>
          <a:blip r:embed="rId4"/>
          <a:stretch>
            <a:fillRect/>
          </a:stretch>
        </p:blipFill>
        <p:spPr>
          <a:xfrm>
            <a:off x="4413077" y="1330563"/>
            <a:ext cx="1725949" cy="1725949"/>
          </a:xfrm>
          <a:prstGeom prst="rect">
            <a:avLst/>
          </a:prstGeom>
        </p:spPr>
      </p:pic>
      <p:sp>
        <p:nvSpPr>
          <p:cNvPr id="19" name="TextBox 18">
            <a:extLst>
              <a:ext uri="{FF2B5EF4-FFF2-40B4-BE49-F238E27FC236}">
                <a16:creationId xmlns:a16="http://schemas.microsoft.com/office/drawing/2014/main" id="{4AD41F30-BC21-3F64-A620-CB7BE405C9E0}"/>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17" name="TextBox 16">
            <a:extLst>
              <a:ext uri="{FF2B5EF4-FFF2-40B4-BE49-F238E27FC236}">
                <a16:creationId xmlns:a16="http://schemas.microsoft.com/office/drawing/2014/main" id="{EABFDFB2-78B3-ED77-1F50-D6344423A589}"/>
              </a:ext>
            </a:extLst>
          </p:cNvPr>
          <p:cNvSpPr txBox="1"/>
          <p:nvPr/>
        </p:nvSpPr>
        <p:spPr>
          <a:xfrm>
            <a:off x="4016415" y="3343040"/>
            <a:ext cx="4871531" cy="3293209"/>
          </a:xfrm>
          <a:prstGeom prst="rect">
            <a:avLst/>
          </a:prstGeom>
          <a:noFill/>
        </p:spPr>
        <p:txBody>
          <a:bodyPr wrap="square">
            <a:spAutoFit/>
          </a:bodyPr>
          <a:lstStyle/>
          <a:p>
            <a:pPr algn="ctr"/>
            <a:r>
              <a:rPr lang="en-US" sz="1600" dirty="0">
                <a:cs typeface="Poppins" panose="00000500000000000000" pitchFamily="2" charset="0"/>
              </a:rPr>
              <a:t>Carlos and Domingo have several unpaid invoices for work that did for another small business – they had a Net-90 agreement (requirement to pay within 90 days), but to get cash sooner than that they sell their invoices, known as </a:t>
            </a:r>
            <a:r>
              <a:rPr lang="en-US" sz="1600" b="1" dirty="0">
                <a:cs typeface="Poppins" panose="00000500000000000000" pitchFamily="2" charset="0"/>
              </a:rPr>
              <a:t>factoring</a:t>
            </a:r>
            <a:r>
              <a:rPr lang="en-US" sz="1600" dirty="0">
                <a:cs typeface="Poppins" panose="00000500000000000000" pitchFamily="2" charset="0"/>
              </a:rPr>
              <a:t>, to a fintech company run by Nancy. Nancy provides the brothers 80% of the amount that is due and then works with the other small business to collect payment. Once Nancy collects payment, she then deducts the fintech company’s fee and provides the remainder payment to the brothers.</a:t>
            </a:r>
            <a:endParaRPr lang="en-US" sz="1600" dirty="0"/>
          </a:p>
        </p:txBody>
      </p:sp>
      <p:sp>
        <p:nvSpPr>
          <p:cNvPr id="5" name="TextBox 4">
            <a:extLst>
              <a:ext uri="{FF2B5EF4-FFF2-40B4-BE49-F238E27FC236}">
                <a16:creationId xmlns:a16="http://schemas.microsoft.com/office/drawing/2014/main" id="{F11015D9-C4B7-0AFC-E2AE-C31CBE21491A}"/>
              </a:ext>
            </a:extLst>
          </p:cNvPr>
          <p:cNvSpPr txBox="1"/>
          <p:nvPr/>
        </p:nvSpPr>
        <p:spPr>
          <a:xfrm>
            <a:off x="187213" y="597664"/>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Alternative financing example (3 of 3) – factoring</a:t>
            </a:r>
          </a:p>
        </p:txBody>
      </p:sp>
      <p:pic>
        <p:nvPicPr>
          <p:cNvPr id="6" name="Picture 5">
            <a:extLst>
              <a:ext uri="{FF2B5EF4-FFF2-40B4-BE49-F238E27FC236}">
                <a16:creationId xmlns:a16="http://schemas.microsoft.com/office/drawing/2014/main" id="{D42D468F-1B3E-B5A9-07AF-9E29CE60CFF2}"/>
              </a:ext>
            </a:extLst>
          </p:cNvPr>
          <p:cNvPicPr>
            <a:picLocks noChangeAspect="1"/>
          </p:cNvPicPr>
          <p:nvPr/>
        </p:nvPicPr>
        <p:blipFill>
          <a:blip r:embed="rId5"/>
          <a:stretch>
            <a:fillRect/>
          </a:stretch>
        </p:blipFill>
        <p:spPr>
          <a:xfrm>
            <a:off x="6684153" y="1345857"/>
            <a:ext cx="1725949" cy="1725949"/>
          </a:xfrm>
          <a:prstGeom prst="rect">
            <a:avLst/>
          </a:prstGeom>
        </p:spPr>
      </p:pic>
    </p:spTree>
    <p:extLst>
      <p:ext uri="{BB962C8B-B14F-4D97-AF65-F5344CB8AC3E}">
        <p14:creationId xmlns:p14="http://schemas.microsoft.com/office/powerpoint/2010/main" val="3851261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54627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301658" y="1013018"/>
            <a:ext cx="8606671" cy="3504549"/>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Purpose</a:t>
            </a:r>
            <a:endParaRPr lang="en-US" sz="1600" dirty="0">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pPr algn="ctr">
              <a:lnSpc>
                <a:spcPct val="150000"/>
              </a:lnSpc>
            </a:pPr>
            <a:r>
              <a:rPr lang="en-US" sz="1600" dirty="0">
                <a:latin typeface="Poppins" panose="00000500000000000000" pitchFamily="2" charset="0"/>
                <a:cs typeface="Poppins" panose="00000500000000000000" pitchFamily="2" charset="0"/>
              </a:rPr>
              <a:t>The purpose of this presentation is to introduce debt-based financing as an option for small businesses – including the opportunities for small businesses to receive low-, no-interest, or forgivable loans / grants. In addition, we highlight some key alternative forms of financing (e.g., trade credit or factoring). We focus on the potential advantages of these forms of financing but emphasize that this form of financing is applicable to only certain types of businesses. As seen on the next slide, this presentation is best viewed after the </a:t>
            </a:r>
            <a:r>
              <a:rPr lang="en-US" sz="1600" u="sng" dirty="0">
                <a:latin typeface="Poppins" panose="00000500000000000000" pitchFamily="2" charset="0"/>
                <a:cs typeface="Poppins" panose="00000500000000000000" pitchFamily="2" charset="0"/>
              </a:rPr>
              <a:t>Introduction to Financing </a:t>
            </a:r>
            <a:r>
              <a:rPr lang="en-US" sz="1600" dirty="0">
                <a:latin typeface="Poppins" panose="00000500000000000000" pitchFamily="2" charset="0"/>
                <a:cs typeface="Poppins" panose="00000500000000000000" pitchFamily="2" charset="0"/>
              </a:rPr>
              <a:t>presentation.</a:t>
            </a:r>
          </a:p>
        </p:txBody>
      </p:sp>
      <p:sp>
        <p:nvSpPr>
          <p:cNvPr id="3" name="TextBox 2">
            <a:extLst>
              <a:ext uri="{FF2B5EF4-FFF2-40B4-BE49-F238E27FC236}">
                <a16:creationId xmlns:a16="http://schemas.microsoft.com/office/drawing/2014/main" id="{CF8B6F12-1D06-F61B-EDBB-B6B446C33580}"/>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4" name="TextBox 3">
            <a:extLst>
              <a:ext uri="{FF2B5EF4-FFF2-40B4-BE49-F238E27FC236}">
                <a16:creationId xmlns:a16="http://schemas.microsoft.com/office/drawing/2014/main" id="{5ABCCB92-B117-FC8B-C3CC-23382735B0B2}"/>
              </a:ext>
            </a:extLst>
          </p:cNvPr>
          <p:cNvSpPr txBox="1"/>
          <p:nvPr/>
        </p:nvSpPr>
        <p:spPr>
          <a:xfrm>
            <a:off x="89555" y="4658969"/>
            <a:ext cx="8964890" cy="2031325"/>
          </a:xfrm>
          <a:prstGeom prst="rect">
            <a:avLst/>
          </a:prstGeom>
          <a:noFill/>
        </p:spPr>
        <p:txBody>
          <a:bodyPr wrap="square">
            <a:spAutoFit/>
          </a:bodyPr>
          <a:lstStyle/>
          <a:p>
            <a:pPr algn="ctr"/>
            <a:r>
              <a:rPr lang="en-US" sz="1400" b="1" dirty="0"/>
              <a:t>Disclaimer: </a:t>
            </a:r>
          </a:p>
          <a:p>
            <a:pPr algn="ctr"/>
            <a:r>
              <a:rPr lang="en-US" sz="1400" dirty="0"/>
              <a:t>The information provided in this content does not, and is not intended to constitute: legal advice, accounting, tax, financial advice, an offer to buy or sell securities, nor is it intended as financial or investment advice; instead, all information, content, and materials available in this content are for general educational purposes only. Information in this content may not constitute the most up-to-date legal, financial, accounting, financial, or investment information.  The content may contain links to other third-party websites and to content generated by third parties.  Such links and content are only for the convenience of the user; the authors of this content do not recommend or endorse the content of any third-party sites or content.</a:t>
            </a:r>
          </a:p>
        </p:txBody>
      </p:sp>
    </p:spTree>
    <p:extLst>
      <p:ext uri="{BB962C8B-B14F-4D97-AF65-F5344CB8AC3E}">
        <p14:creationId xmlns:p14="http://schemas.microsoft.com/office/powerpoint/2010/main" val="1112582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AD41F30-BC21-3F64-A620-CB7BE405C9E0}"/>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5" name="TextBox 4">
            <a:extLst>
              <a:ext uri="{FF2B5EF4-FFF2-40B4-BE49-F238E27FC236}">
                <a16:creationId xmlns:a16="http://schemas.microsoft.com/office/drawing/2014/main" id="{F11015D9-C4B7-0AFC-E2AE-C31CBE21491A}"/>
              </a:ext>
            </a:extLst>
          </p:cNvPr>
          <p:cNvSpPr txBox="1"/>
          <p:nvPr/>
        </p:nvSpPr>
        <p:spPr>
          <a:xfrm>
            <a:off x="187213" y="597664"/>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Using attorneys and/or accountants</a:t>
            </a:r>
          </a:p>
        </p:txBody>
      </p:sp>
      <p:sp>
        <p:nvSpPr>
          <p:cNvPr id="2" name="TextBox 1">
            <a:extLst>
              <a:ext uri="{FF2B5EF4-FFF2-40B4-BE49-F238E27FC236}">
                <a16:creationId xmlns:a16="http://schemas.microsoft.com/office/drawing/2014/main" id="{FC555E97-1B63-2F0D-BB4B-235291B4F57E}"/>
              </a:ext>
            </a:extLst>
          </p:cNvPr>
          <p:cNvSpPr txBox="1"/>
          <p:nvPr/>
        </p:nvSpPr>
        <p:spPr>
          <a:xfrm>
            <a:off x="104172" y="1160604"/>
            <a:ext cx="8935655" cy="1569660"/>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Debt-based financing, especially when sought in large amounts, might best be done with the assistance of attorneys and/or accountants. Considerations as to how to select attorneys is discussed in the </a:t>
            </a:r>
            <a:r>
              <a:rPr lang="en-US" sz="1600" u="sng" dirty="0">
                <a:latin typeface="Poppins" panose="00000500000000000000" pitchFamily="2" charset="0"/>
                <a:cs typeface="Poppins" panose="00000500000000000000" pitchFamily="2" charset="0"/>
              </a:rPr>
              <a:t>Equity Financing</a:t>
            </a:r>
            <a:r>
              <a:rPr lang="en-US" sz="1600" dirty="0">
                <a:latin typeface="Poppins" panose="00000500000000000000" pitchFamily="2" charset="0"/>
                <a:cs typeface="Poppins" panose="00000500000000000000" pitchFamily="2" charset="0"/>
              </a:rPr>
              <a:t> presentation. Consideration as to how to select and work with accountants is discussed in the </a:t>
            </a:r>
            <a:r>
              <a:rPr lang="en-US" sz="1600" u="sng" dirty="0">
                <a:latin typeface="Poppins" panose="00000500000000000000" pitchFamily="2" charset="0"/>
                <a:cs typeface="Poppins" panose="00000500000000000000" pitchFamily="2" charset="0"/>
              </a:rPr>
              <a:t>Accounting Basics</a:t>
            </a:r>
            <a:r>
              <a:rPr lang="en-US" sz="1600" dirty="0">
                <a:latin typeface="Poppins" panose="00000500000000000000" pitchFamily="2" charset="0"/>
                <a:cs typeface="Poppins" panose="00000500000000000000" pitchFamily="2" charset="0"/>
              </a:rPr>
              <a:t> presentation. Below we outline how attorneys and/or accountants might be of assistance in relation to debt-based financing.</a:t>
            </a:r>
          </a:p>
        </p:txBody>
      </p:sp>
      <p:graphicFrame>
        <p:nvGraphicFramePr>
          <p:cNvPr id="3" name="Table 2">
            <a:extLst>
              <a:ext uri="{FF2B5EF4-FFF2-40B4-BE49-F238E27FC236}">
                <a16:creationId xmlns:a16="http://schemas.microsoft.com/office/drawing/2014/main" id="{5407BA31-A1D6-E7F7-FDCC-C5A04E819D4E}"/>
              </a:ext>
            </a:extLst>
          </p:cNvPr>
          <p:cNvGraphicFramePr>
            <a:graphicFrameLocks noGrp="1"/>
          </p:cNvGraphicFramePr>
          <p:nvPr>
            <p:extLst>
              <p:ext uri="{D42A27DB-BD31-4B8C-83A1-F6EECF244321}">
                <p14:modId xmlns:p14="http://schemas.microsoft.com/office/powerpoint/2010/main" val="3646006536"/>
              </p:ext>
            </p:extLst>
          </p:nvPr>
        </p:nvGraphicFramePr>
        <p:xfrm>
          <a:off x="187213" y="2730264"/>
          <a:ext cx="8769574" cy="3880423"/>
        </p:xfrm>
        <a:graphic>
          <a:graphicData uri="http://schemas.openxmlformats.org/drawingml/2006/table">
            <a:tbl>
              <a:tblPr firstRow="1" bandRow="1">
                <a:tableStyleId>{5C22544A-7EE6-4342-B048-85BDC9FD1C3A}</a:tableStyleId>
              </a:tblPr>
              <a:tblGrid>
                <a:gridCol w="4384787">
                  <a:extLst>
                    <a:ext uri="{9D8B030D-6E8A-4147-A177-3AD203B41FA5}">
                      <a16:colId xmlns:a16="http://schemas.microsoft.com/office/drawing/2014/main" val="1532628541"/>
                    </a:ext>
                  </a:extLst>
                </a:gridCol>
                <a:gridCol w="4384787">
                  <a:extLst>
                    <a:ext uri="{9D8B030D-6E8A-4147-A177-3AD203B41FA5}">
                      <a16:colId xmlns:a16="http://schemas.microsoft.com/office/drawing/2014/main" val="989729816"/>
                    </a:ext>
                  </a:extLst>
                </a:gridCol>
              </a:tblGrid>
              <a:tr h="392886">
                <a:tc>
                  <a:txBody>
                    <a:bodyPr/>
                    <a:lstStyle/>
                    <a:p>
                      <a:pPr algn="ctr"/>
                      <a:r>
                        <a:rPr lang="en-US" dirty="0">
                          <a:solidFill>
                            <a:schemeClr val="tx1"/>
                          </a:solidFill>
                        </a:rPr>
                        <a:t>Role/benefit of attorneys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Role/benefit of accountant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4956266"/>
                  </a:ext>
                </a:extLst>
              </a:tr>
              <a:tr h="3487537">
                <a:tc>
                  <a:txBody>
                    <a:bodyPr/>
                    <a:lstStyle/>
                    <a:p>
                      <a:pPr marL="285750" indent="-285750" algn="ctr">
                        <a:buFontTx/>
                        <a:buChar char="-"/>
                      </a:pPr>
                      <a:r>
                        <a:rPr lang="en-US" sz="1400" dirty="0">
                          <a:solidFill>
                            <a:schemeClr val="tx1"/>
                          </a:solidFill>
                        </a:rPr>
                        <a:t>Review and help to negotiate loan agreement terms (such as covenants or personal guarantees);</a:t>
                      </a:r>
                    </a:p>
                    <a:p>
                      <a:pPr marL="285750" indent="-285750" algn="ctr">
                        <a:buFontTx/>
                        <a:buChar char="-"/>
                      </a:pPr>
                      <a:endParaRPr lang="en-US" sz="1400" dirty="0">
                        <a:solidFill>
                          <a:schemeClr val="tx1"/>
                        </a:solidFill>
                      </a:endParaRPr>
                    </a:p>
                    <a:p>
                      <a:pPr marL="285750" indent="-285750" algn="ctr">
                        <a:buFontTx/>
                        <a:buChar char="-"/>
                      </a:pPr>
                      <a:r>
                        <a:rPr lang="en-US" sz="1400" dirty="0">
                          <a:solidFill>
                            <a:schemeClr val="tx1"/>
                          </a:solidFill>
                        </a:rPr>
                        <a:t>Review collateral and security agreements to ensure the business avoids losing essential assets;</a:t>
                      </a:r>
                    </a:p>
                    <a:p>
                      <a:pPr marL="285750" indent="-285750" algn="ctr">
                        <a:buFontTx/>
                        <a:buChar char="-"/>
                      </a:pPr>
                      <a:endParaRPr lang="en-US" sz="1400" dirty="0">
                        <a:solidFill>
                          <a:schemeClr val="tx1"/>
                        </a:solidFill>
                      </a:endParaRPr>
                    </a:p>
                    <a:p>
                      <a:pPr marL="285750" indent="-285750" algn="ctr">
                        <a:buFontTx/>
                        <a:buChar char="-"/>
                      </a:pPr>
                      <a:r>
                        <a:rPr lang="en-US" sz="1400" dirty="0">
                          <a:solidFill>
                            <a:schemeClr val="tx1"/>
                          </a:solidFill>
                        </a:rPr>
                        <a:t>Facilitate complex transactions such as when working with multiple lenders or government programs;</a:t>
                      </a:r>
                    </a:p>
                    <a:p>
                      <a:pPr marL="285750" indent="-285750" algn="ctr">
                        <a:buFontTx/>
                        <a:buChar char="-"/>
                      </a:pPr>
                      <a:endParaRPr lang="en-US" sz="1400" dirty="0">
                        <a:solidFill>
                          <a:schemeClr val="tx1"/>
                        </a:solidFill>
                      </a:endParaRPr>
                    </a:p>
                    <a:p>
                      <a:pPr marL="285750" indent="-285750" algn="ctr">
                        <a:buFontTx/>
                        <a:buChar char="-"/>
                      </a:pPr>
                      <a:r>
                        <a:rPr lang="en-US" sz="1400" dirty="0">
                          <a:solidFill>
                            <a:schemeClr val="tx1"/>
                          </a:solidFill>
                        </a:rPr>
                        <a:t>Protect against personal liability by helping to limit the scope of personal guarantees within loan agreements.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lgn="ctr">
                        <a:buFontTx/>
                        <a:buChar char="-"/>
                      </a:pPr>
                      <a:r>
                        <a:rPr lang="en-US" sz="1400" dirty="0">
                          <a:solidFill>
                            <a:schemeClr val="tx1"/>
                          </a:solidFill>
                        </a:rPr>
                        <a:t>Help to prepare financial documents (e.g. profit and loss statements) and making accurate forecasts and budgets;</a:t>
                      </a:r>
                    </a:p>
                    <a:p>
                      <a:pPr marL="285750" indent="-285750" algn="ctr">
                        <a:buFontTx/>
                        <a:buChar char="-"/>
                      </a:pPr>
                      <a:endParaRPr lang="en-US" sz="1400" dirty="0">
                        <a:solidFill>
                          <a:schemeClr val="tx1"/>
                        </a:solidFill>
                      </a:endParaRPr>
                    </a:p>
                    <a:p>
                      <a:pPr marL="285750" indent="-285750" algn="ctr">
                        <a:buFontTx/>
                        <a:buChar char="-"/>
                      </a:pPr>
                      <a:r>
                        <a:rPr lang="en-US" sz="1400" dirty="0">
                          <a:solidFill>
                            <a:schemeClr val="tx1"/>
                          </a:solidFill>
                        </a:rPr>
                        <a:t>Analyzing loan costs and advising on cash flow management and the ability to repay the loan;</a:t>
                      </a:r>
                    </a:p>
                    <a:p>
                      <a:pPr marL="285750" indent="-285750" algn="ctr">
                        <a:buFontTx/>
                        <a:buChar char="-"/>
                      </a:pPr>
                      <a:endParaRPr lang="en-US" sz="1400" dirty="0">
                        <a:solidFill>
                          <a:schemeClr val="tx1"/>
                        </a:solidFill>
                      </a:endParaRPr>
                    </a:p>
                    <a:p>
                      <a:pPr marL="285750" indent="-285750" algn="ctr">
                        <a:buFontTx/>
                        <a:buChar char="-"/>
                      </a:pPr>
                      <a:r>
                        <a:rPr lang="en-US" sz="1400" dirty="0">
                          <a:solidFill>
                            <a:schemeClr val="tx1"/>
                          </a:solidFill>
                        </a:rPr>
                        <a:t>Optimize tax benefits of the loan.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8966615"/>
                  </a:ext>
                </a:extLst>
              </a:tr>
            </a:tbl>
          </a:graphicData>
        </a:graphic>
      </p:graphicFrame>
    </p:spTree>
    <p:extLst>
      <p:ext uri="{BB962C8B-B14F-4D97-AF65-F5344CB8AC3E}">
        <p14:creationId xmlns:p14="http://schemas.microsoft.com/office/powerpoint/2010/main" val="646353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1669946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02276"/>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Summary</a:t>
            </a:r>
            <a:endParaRPr lang="en-US" sz="2000"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5" name="TextBox 4">
            <a:extLst>
              <a:ext uri="{FF2B5EF4-FFF2-40B4-BE49-F238E27FC236}">
                <a16:creationId xmlns:a16="http://schemas.microsoft.com/office/drawing/2014/main" id="{984CED34-2492-5932-1A44-7165EA9B2B7C}"/>
              </a:ext>
            </a:extLst>
          </p:cNvPr>
          <p:cNvSpPr txBox="1"/>
          <p:nvPr/>
        </p:nvSpPr>
        <p:spPr>
          <a:xfrm>
            <a:off x="328555" y="1095152"/>
            <a:ext cx="8486887" cy="5262979"/>
          </a:xfrm>
          <a:prstGeom prst="rect">
            <a:avLst/>
          </a:prstGeom>
          <a:noFill/>
        </p:spPr>
        <p:txBody>
          <a:bodyPr wrap="square">
            <a:spAutoFit/>
          </a:bodyPr>
          <a:lstStyle/>
          <a:p>
            <a:pPr marL="285750" indent="-285750">
              <a:buFont typeface="Arial" panose="020B0604020202020204" pitchFamily="34" charset="0"/>
              <a:buChar char="•"/>
            </a:pPr>
            <a:r>
              <a:rPr lang="en-US" sz="1600" dirty="0"/>
              <a:t>Debt-based financing is a major way that businesses can grow or address issues, but it requires them to </a:t>
            </a:r>
            <a:r>
              <a:rPr lang="en-US" sz="1600" b="1" dirty="0"/>
              <a:t>repay the principal with interest</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Debt-based financing can come in </a:t>
            </a:r>
            <a:r>
              <a:rPr lang="en-US" sz="1600" b="1" dirty="0"/>
              <a:t>different forms </a:t>
            </a:r>
            <a:r>
              <a:rPr lang="en-US" sz="1600" dirty="0"/>
              <a:t>– with different interest rates, loan terms, and collateral requirements;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Different types of organizations</a:t>
            </a:r>
            <a:r>
              <a:rPr lang="en-US" sz="1600" dirty="0"/>
              <a:t> including traditional banks, credit unions, CDFIs, and online lenders provide debt-based financing;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Obtaining debt-based financing requires going through a due diligence process with a focus on </a:t>
            </a:r>
            <a:r>
              <a:rPr lang="en-US" sz="1600" b="1" dirty="0"/>
              <a:t>creditworthiness</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a:t>
            </a:r>
            <a:r>
              <a:rPr lang="en-US" sz="1600" b="1" dirty="0"/>
              <a:t>process</a:t>
            </a:r>
            <a:r>
              <a:rPr lang="en-US" sz="1600" dirty="0"/>
              <a:t> of obtaining debt-based financing requires a number of important steps before, during, and after loan repayment;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There are various </a:t>
            </a:r>
            <a:r>
              <a:rPr lang="en-US" sz="1600" b="1" dirty="0"/>
              <a:t>alternatives to traditional debt-based </a:t>
            </a:r>
            <a:r>
              <a:rPr lang="en-US" sz="1600" dirty="0"/>
              <a:t>financing including vendor/supplier credit, factoring, and loans from not-for-profits and the government;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Working with an </a:t>
            </a:r>
            <a:r>
              <a:rPr lang="en-US" sz="1600" b="1" dirty="0"/>
              <a:t>attorney and/or accountant </a:t>
            </a:r>
            <a:r>
              <a:rPr lang="en-US" sz="1600" dirty="0"/>
              <a:t>when it seeks debt-based financing can be important for a small business.</a:t>
            </a:r>
          </a:p>
        </p:txBody>
      </p:sp>
    </p:spTree>
    <p:extLst>
      <p:ext uri="{BB962C8B-B14F-4D97-AF65-F5344CB8AC3E}">
        <p14:creationId xmlns:p14="http://schemas.microsoft.com/office/powerpoint/2010/main" val="3134683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248720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80" name="Oval 79">
            <a:extLst>
              <a:ext uri="{FF2B5EF4-FFF2-40B4-BE49-F238E27FC236}">
                <a16:creationId xmlns:a16="http://schemas.microsoft.com/office/drawing/2014/main" id="{146C4D92-29EB-8F74-D4E5-6933DBA8A0BB}"/>
              </a:ext>
            </a:extLst>
          </p:cNvPr>
          <p:cNvSpPr/>
          <p:nvPr/>
        </p:nvSpPr>
        <p:spPr>
          <a:xfrm>
            <a:off x="3868888" y="5845234"/>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CAC4DBB-7A61-62BE-8813-209076C6C25E}"/>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6" name="Oval 5">
            <a:extLst>
              <a:ext uri="{FF2B5EF4-FFF2-40B4-BE49-F238E27FC236}">
                <a16:creationId xmlns:a16="http://schemas.microsoft.com/office/drawing/2014/main" id="{6F5F76A1-9A6D-5DE1-26B7-6D3BD91823CD}"/>
              </a:ext>
            </a:extLst>
          </p:cNvPr>
          <p:cNvSpPr/>
          <p:nvPr/>
        </p:nvSpPr>
        <p:spPr>
          <a:xfrm>
            <a:off x="3868888" y="4772821"/>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1C9F91C-22F0-FAD3-4DE6-A57A2DC7AB3A}"/>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 name="Oval 7">
            <a:extLst>
              <a:ext uri="{FF2B5EF4-FFF2-40B4-BE49-F238E27FC236}">
                <a16:creationId xmlns:a16="http://schemas.microsoft.com/office/drawing/2014/main" id="{75A1CCBE-EA54-62E0-9372-F156FB93FB0A}"/>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618B6AD-1713-35BB-0E60-BF4313071536}"/>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10" name="Oval 9">
            <a:extLst>
              <a:ext uri="{FF2B5EF4-FFF2-40B4-BE49-F238E27FC236}">
                <a16:creationId xmlns:a16="http://schemas.microsoft.com/office/drawing/2014/main" id="{FAAB7DBC-E0D9-E778-7F3E-9259FA48A6D3}"/>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BD019CB-E838-081F-E4D0-48D3E2EE9C4F}"/>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sp>
        <p:nvSpPr>
          <p:cNvPr id="12" name="Oval 11">
            <a:extLst>
              <a:ext uri="{FF2B5EF4-FFF2-40B4-BE49-F238E27FC236}">
                <a16:creationId xmlns:a16="http://schemas.microsoft.com/office/drawing/2014/main" id="{3594EC54-7CFD-739C-72D1-168E58CC2834}"/>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943DE94-6991-417E-BC35-935E276136A4}"/>
              </a:ext>
            </a:extLst>
          </p:cNvPr>
          <p:cNvSpPr txBox="1"/>
          <p:nvPr/>
        </p:nvSpPr>
        <p:spPr>
          <a:xfrm>
            <a:off x="6025873" y="3865301"/>
            <a:ext cx="1214277" cy="461665"/>
          </a:xfrm>
          <a:prstGeom prst="rect">
            <a:avLst/>
          </a:prstGeom>
          <a:noFill/>
        </p:spPr>
        <p:txBody>
          <a:bodyPr wrap="square" rtlCol="0">
            <a:spAutoFit/>
          </a:bodyPr>
          <a:lstStyle/>
          <a:p>
            <a:pPr algn="ctr"/>
            <a:r>
              <a:rPr lang="en-US" sz="1200" dirty="0"/>
              <a:t>Basics of bookkeeping</a:t>
            </a:r>
          </a:p>
        </p:txBody>
      </p:sp>
      <p:sp>
        <p:nvSpPr>
          <p:cNvPr id="14" name="Oval 13">
            <a:extLst>
              <a:ext uri="{FF2B5EF4-FFF2-40B4-BE49-F238E27FC236}">
                <a16:creationId xmlns:a16="http://schemas.microsoft.com/office/drawing/2014/main" id="{8DD2E983-DB6B-E22E-B81D-F77884F82219}"/>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6AD9289-8053-896B-3D53-15C563A45C3D}"/>
              </a:ext>
            </a:extLst>
          </p:cNvPr>
          <p:cNvSpPr txBox="1"/>
          <p:nvPr/>
        </p:nvSpPr>
        <p:spPr>
          <a:xfrm>
            <a:off x="1859403" y="3781285"/>
            <a:ext cx="1060664" cy="646331"/>
          </a:xfrm>
          <a:prstGeom prst="rect">
            <a:avLst/>
          </a:prstGeom>
          <a:noFill/>
        </p:spPr>
        <p:txBody>
          <a:bodyPr wrap="square" rtlCol="0">
            <a:spAutoFit/>
          </a:bodyPr>
          <a:lstStyle/>
          <a:p>
            <a:pPr algn="ctr"/>
            <a:r>
              <a:rPr lang="en-US" sz="1200" dirty="0"/>
              <a:t>Making it official &amp; attorneys</a:t>
            </a:r>
          </a:p>
        </p:txBody>
      </p:sp>
      <p:sp>
        <p:nvSpPr>
          <p:cNvPr id="17" name="Oval 16">
            <a:extLst>
              <a:ext uri="{FF2B5EF4-FFF2-40B4-BE49-F238E27FC236}">
                <a16:creationId xmlns:a16="http://schemas.microsoft.com/office/drawing/2014/main" id="{A59F4209-0F48-FCBE-0077-CAECF930BD03}"/>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66B6604-F38E-FE07-6824-25F13115F96B}"/>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sp>
        <p:nvSpPr>
          <p:cNvPr id="19" name="Oval 18">
            <a:extLst>
              <a:ext uri="{FF2B5EF4-FFF2-40B4-BE49-F238E27FC236}">
                <a16:creationId xmlns:a16="http://schemas.microsoft.com/office/drawing/2014/main" id="{A364F28E-45C8-1713-FFA3-CE8C60FA3B0B}"/>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DDDCB09-EAE1-BC0B-44B4-FEE35B1330F9}"/>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81" name="Straight Arrow Connector 80">
            <a:extLst>
              <a:ext uri="{FF2B5EF4-FFF2-40B4-BE49-F238E27FC236}">
                <a16:creationId xmlns:a16="http://schemas.microsoft.com/office/drawing/2014/main" id="{E158276D-0313-0C27-4C2C-9C9F5A6AB824}"/>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313CD6B-B460-A644-9C45-A026EE4BD582}"/>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045049F-FD44-BFB7-27E5-AD77307F51DB}"/>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8D9C376-27CE-F964-2345-2A7420FF9670}"/>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A311F0E-1896-80EE-0329-6AC83F91CC46}"/>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3855602-24F4-444B-0784-E8479690EB16}"/>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6A5599B-29A7-4A5C-F647-85FF858977DC}"/>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7310F97-675F-E3D6-13D9-803866210149}"/>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93AF84D-4AF6-5197-3FBA-D15F7DA88EB5}"/>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A668B86-D055-DAB0-91FC-B111F9B5129A}"/>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1E82FDA-B77B-0B22-EBDC-F883CA62CFCD}"/>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DC89C1E8-292C-8D46-FCC3-8A849A787EC1}"/>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FECE5419-F925-790F-A4A7-D067E81D05B6}"/>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38921A5C-D62B-9018-C4D6-1F0542D1B7D6}"/>
              </a:ext>
            </a:extLst>
          </p:cNvPr>
          <p:cNvSpPr/>
          <p:nvPr/>
        </p:nvSpPr>
        <p:spPr>
          <a:xfrm>
            <a:off x="5351744"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953A2372-8009-B939-EFD3-4381D443844F}"/>
              </a:ext>
            </a:extLst>
          </p:cNvPr>
          <p:cNvSpPr/>
          <p:nvPr/>
        </p:nvSpPr>
        <p:spPr>
          <a:xfrm>
            <a:off x="3868888" y="261756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a:extLst>
              <a:ext uri="{FF2B5EF4-FFF2-40B4-BE49-F238E27FC236}">
                <a16:creationId xmlns:a16="http://schemas.microsoft.com/office/drawing/2014/main" id="{9A82748C-4751-038C-01C9-F8804FD6D4B5}"/>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CE0B9295-E848-AE3B-2EC4-0DBC979E7263}"/>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84" name="Straight Arrow Connector 83">
            <a:extLst>
              <a:ext uri="{FF2B5EF4-FFF2-40B4-BE49-F238E27FC236}">
                <a16:creationId xmlns:a16="http://schemas.microsoft.com/office/drawing/2014/main" id="{A49E4854-45CD-E962-D8C3-C773E6F881BD}"/>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04A60E7-C0B4-2E52-C028-E0EEC98226F8}"/>
              </a:ext>
            </a:extLst>
          </p:cNvPr>
          <p:cNvSpPr txBox="1"/>
          <p:nvPr/>
        </p:nvSpPr>
        <p:spPr>
          <a:xfrm>
            <a:off x="5414941" y="654784"/>
            <a:ext cx="1279826" cy="646331"/>
          </a:xfrm>
          <a:prstGeom prst="rect">
            <a:avLst/>
          </a:prstGeom>
          <a:noFill/>
        </p:spPr>
        <p:txBody>
          <a:bodyPr wrap="square" rtlCol="0">
            <a:spAutoFit/>
          </a:bodyPr>
          <a:lstStyle/>
          <a:p>
            <a:pPr algn="ctr"/>
            <a:r>
              <a:rPr lang="en-US" sz="1200" dirty="0"/>
              <a:t>Debt- and other financing</a:t>
            </a:r>
          </a:p>
        </p:txBody>
      </p:sp>
      <p:sp>
        <p:nvSpPr>
          <p:cNvPr id="5" name="Oval 4">
            <a:extLst>
              <a:ext uri="{FF2B5EF4-FFF2-40B4-BE49-F238E27FC236}">
                <a16:creationId xmlns:a16="http://schemas.microsoft.com/office/drawing/2014/main" id="{82841BCA-5E78-5A6A-EE53-C0F32A4CD64E}"/>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F425CE02-F4ED-AE3D-7B19-067E7727B68C}"/>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4A5303F-6C43-8D18-EAA5-85571D07D207}"/>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BA942150-676C-8EF7-3B09-3C495D80D6CF}"/>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528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6" name="Oval 5">
            <a:extLst>
              <a:ext uri="{FF2B5EF4-FFF2-40B4-BE49-F238E27FC236}">
                <a16:creationId xmlns:a16="http://schemas.microsoft.com/office/drawing/2014/main" id="{6F5F76A1-9A6D-5DE1-26B7-6D3BD91823CD}"/>
              </a:ext>
            </a:extLst>
          </p:cNvPr>
          <p:cNvSpPr/>
          <p:nvPr/>
        </p:nvSpPr>
        <p:spPr>
          <a:xfrm>
            <a:off x="3868888" y="4772821"/>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1C9F91C-22F0-FAD3-4DE6-A57A2DC7AB3A}"/>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 name="Oval 7">
            <a:extLst>
              <a:ext uri="{FF2B5EF4-FFF2-40B4-BE49-F238E27FC236}">
                <a16:creationId xmlns:a16="http://schemas.microsoft.com/office/drawing/2014/main" id="{75A1CCBE-EA54-62E0-9372-F156FB93FB0A}"/>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618B6AD-1713-35BB-0E60-BF4313071536}"/>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10" name="Oval 9">
            <a:extLst>
              <a:ext uri="{FF2B5EF4-FFF2-40B4-BE49-F238E27FC236}">
                <a16:creationId xmlns:a16="http://schemas.microsoft.com/office/drawing/2014/main" id="{FAAB7DBC-E0D9-E778-7F3E-9259FA48A6D3}"/>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BD019CB-E838-081F-E4D0-48D3E2EE9C4F}"/>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sp>
        <p:nvSpPr>
          <p:cNvPr id="12" name="Oval 11">
            <a:extLst>
              <a:ext uri="{FF2B5EF4-FFF2-40B4-BE49-F238E27FC236}">
                <a16:creationId xmlns:a16="http://schemas.microsoft.com/office/drawing/2014/main" id="{3594EC54-7CFD-739C-72D1-168E58CC2834}"/>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943DE94-6991-417E-BC35-935E276136A4}"/>
              </a:ext>
            </a:extLst>
          </p:cNvPr>
          <p:cNvSpPr txBox="1"/>
          <p:nvPr/>
        </p:nvSpPr>
        <p:spPr>
          <a:xfrm>
            <a:off x="6025873" y="3865301"/>
            <a:ext cx="1214277" cy="461665"/>
          </a:xfrm>
          <a:prstGeom prst="rect">
            <a:avLst/>
          </a:prstGeom>
          <a:noFill/>
        </p:spPr>
        <p:txBody>
          <a:bodyPr wrap="square" rtlCol="0">
            <a:spAutoFit/>
          </a:bodyPr>
          <a:lstStyle/>
          <a:p>
            <a:pPr algn="ctr"/>
            <a:r>
              <a:rPr lang="en-US" sz="1200" dirty="0"/>
              <a:t>Basics of bookkeeping</a:t>
            </a:r>
          </a:p>
        </p:txBody>
      </p:sp>
      <p:sp>
        <p:nvSpPr>
          <p:cNvPr id="14" name="Oval 13">
            <a:extLst>
              <a:ext uri="{FF2B5EF4-FFF2-40B4-BE49-F238E27FC236}">
                <a16:creationId xmlns:a16="http://schemas.microsoft.com/office/drawing/2014/main" id="{8DD2E983-DB6B-E22E-B81D-F77884F82219}"/>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6AD9289-8053-896B-3D53-15C563A45C3D}"/>
              </a:ext>
            </a:extLst>
          </p:cNvPr>
          <p:cNvSpPr txBox="1"/>
          <p:nvPr/>
        </p:nvSpPr>
        <p:spPr>
          <a:xfrm>
            <a:off x="1859403" y="3781285"/>
            <a:ext cx="1060664" cy="646331"/>
          </a:xfrm>
          <a:prstGeom prst="rect">
            <a:avLst/>
          </a:prstGeom>
          <a:noFill/>
        </p:spPr>
        <p:txBody>
          <a:bodyPr wrap="square" rtlCol="0">
            <a:spAutoFit/>
          </a:bodyPr>
          <a:lstStyle/>
          <a:p>
            <a:pPr algn="ctr"/>
            <a:r>
              <a:rPr lang="en-US" sz="1200" dirty="0"/>
              <a:t>Making it official &amp; attorneys</a:t>
            </a:r>
          </a:p>
        </p:txBody>
      </p:sp>
      <p:sp>
        <p:nvSpPr>
          <p:cNvPr id="17" name="Oval 16">
            <a:extLst>
              <a:ext uri="{FF2B5EF4-FFF2-40B4-BE49-F238E27FC236}">
                <a16:creationId xmlns:a16="http://schemas.microsoft.com/office/drawing/2014/main" id="{A59F4209-0F48-FCBE-0077-CAECF930BD03}"/>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66B6604-F38E-FE07-6824-25F13115F96B}"/>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sp>
        <p:nvSpPr>
          <p:cNvPr id="19" name="Oval 18">
            <a:extLst>
              <a:ext uri="{FF2B5EF4-FFF2-40B4-BE49-F238E27FC236}">
                <a16:creationId xmlns:a16="http://schemas.microsoft.com/office/drawing/2014/main" id="{A364F28E-45C8-1713-FFA3-CE8C60FA3B0B}"/>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DDDCB09-EAE1-BC0B-44B4-FEE35B1330F9}"/>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81" name="Straight Arrow Connector 80">
            <a:extLst>
              <a:ext uri="{FF2B5EF4-FFF2-40B4-BE49-F238E27FC236}">
                <a16:creationId xmlns:a16="http://schemas.microsoft.com/office/drawing/2014/main" id="{E158276D-0313-0C27-4C2C-9C9F5A6AB824}"/>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313CD6B-B460-A644-9C45-A026EE4BD582}"/>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045049F-FD44-BFB7-27E5-AD77307F51DB}"/>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8D9C376-27CE-F964-2345-2A7420FF9670}"/>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A311F0E-1896-80EE-0329-6AC83F91CC46}"/>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3855602-24F4-444B-0784-E8479690EB16}"/>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6A5599B-29A7-4A5C-F647-85FF858977DC}"/>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7310F97-675F-E3D6-13D9-803866210149}"/>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93AF84D-4AF6-5197-3FBA-D15F7DA88EB5}"/>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A668B86-D055-DAB0-91FC-B111F9B5129A}"/>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1E82FDA-B77B-0B22-EBDC-F883CA62CFCD}"/>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953A2372-8009-B939-EFD3-4381D443844F}"/>
              </a:ext>
            </a:extLst>
          </p:cNvPr>
          <p:cNvSpPr/>
          <p:nvPr/>
        </p:nvSpPr>
        <p:spPr>
          <a:xfrm>
            <a:off x="3868888" y="261756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a:extLst>
              <a:ext uri="{FF2B5EF4-FFF2-40B4-BE49-F238E27FC236}">
                <a16:creationId xmlns:a16="http://schemas.microsoft.com/office/drawing/2014/main" id="{9A82748C-4751-038C-01C9-F8804FD6D4B5}"/>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CE0B9295-E848-AE3B-2EC4-0DBC979E7263}"/>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84" name="Straight Arrow Connector 83">
            <a:extLst>
              <a:ext uri="{FF2B5EF4-FFF2-40B4-BE49-F238E27FC236}">
                <a16:creationId xmlns:a16="http://schemas.microsoft.com/office/drawing/2014/main" id="{A49E4854-45CD-E962-D8C3-C773E6F881BD}"/>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82841BCA-5E78-5A6A-EE53-C0F32A4CD64E}"/>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F425CE02-F4ED-AE3D-7B19-067E7727B68C}"/>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4A5303F-6C43-8D18-EAA5-85571D07D207}"/>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BA942150-676C-8EF7-3B09-3C495D80D6CF}"/>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5FDC2BA-2D72-4236-263D-4B91DACA1386}"/>
              </a:ext>
            </a:extLst>
          </p:cNvPr>
          <p:cNvSpPr/>
          <p:nvPr/>
        </p:nvSpPr>
        <p:spPr>
          <a:xfrm>
            <a:off x="-2" y="-3796"/>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733E791-7A6A-171B-9E36-1FCE54FA71B5}"/>
              </a:ext>
            </a:extLst>
          </p:cNvPr>
          <p:cNvSpPr/>
          <p:nvPr/>
        </p:nvSpPr>
        <p:spPr>
          <a:xfrm>
            <a:off x="2457447" y="1687480"/>
            <a:ext cx="4229100" cy="39112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ue logo with a couple of people climbing a mountain&#10;&#10;Description automatically generated">
            <a:extLst>
              <a:ext uri="{FF2B5EF4-FFF2-40B4-BE49-F238E27FC236}">
                <a16:creationId xmlns:a16="http://schemas.microsoft.com/office/drawing/2014/main" id="{47EC113B-1572-5A1F-4BB2-D7B90E799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105" y="1991245"/>
            <a:ext cx="1574829" cy="1258754"/>
          </a:xfrm>
          <a:prstGeom prst="rect">
            <a:avLst/>
          </a:prstGeom>
        </p:spPr>
      </p:pic>
      <p:sp>
        <p:nvSpPr>
          <p:cNvPr id="25" name="TextBox 24">
            <a:extLst>
              <a:ext uri="{FF2B5EF4-FFF2-40B4-BE49-F238E27FC236}">
                <a16:creationId xmlns:a16="http://schemas.microsoft.com/office/drawing/2014/main" id="{A0A254FE-573E-A84A-E172-68ADFAF326F3}"/>
              </a:ext>
            </a:extLst>
          </p:cNvPr>
          <p:cNvSpPr txBox="1"/>
          <p:nvPr/>
        </p:nvSpPr>
        <p:spPr>
          <a:xfrm>
            <a:off x="2694009" y="3408824"/>
            <a:ext cx="3755975" cy="2062103"/>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Next steps</a:t>
            </a: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After receiving debt-based financing, it might be time for the business to consider additional financing (</a:t>
            </a:r>
            <a:r>
              <a:rPr lang="en-US" sz="1600" u="sng" dirty="0">
                <a:latin typeface="Poppins" panose="00000500000000000000" pitchFamily="2" charset="0"/>
                <a:cs typeface="Poppins" panose="00000500000000000000" pitchFamily="2" charset="0"/>
              </a:rPr>
              <a:t>equity-based or hybrid</a:t>
            </a:r>
            <a:r>
              <a:rPr lang="en-US" sz="1600" dirty="0">
                <a:latin typeface="Poppins" panose="00000500000000000000" pitchFamily="2" charset="0"/>
                <a:cs typeface="Poppins" panose="00000500000000000000" pitchFamily="2" charset="0"/>
              </a:rPr>
              <a:t>) or to envision the future direction for the business via a </a:t>
            </a:r>
            <a:r>
              <a:rPr lang="en-US" sz="1600" u="sng" dirty="0">
                <a:latin typeface="Poppins" panose="00000500000000000000" pitchFamily="2" charset="0"/>
                <a:cs typeface="Poppins" panose="00000500000000000000" pitchFamily="2" charset="0"/>
              </a:rPr>
              <a:t>business idea sketch</a:t>
            </a:r>
            <a:r>
              <a:rPr lang="en-US" sz="1600" dirty="0">
                <a:latin typeface="Poppins" panose="00000500000000000000" pitchFamily="2" charset="0"/>
                <a:cs typeface="Poppins" panose="00000500000000000000" pitchFamily="2" charset="0"/>
              </a:rPr>
              <a:t>.</a:t>
            </a:r>
            <a:endParaRPr lang="en-US" sz="1600" dirty="0">
              <a:solidFill>
                <a:schemeClr val="tx1"/>
              </a:solidFill>
              <a:latin typeface="Poppins" panose="00000500000000000000" pitchFamily="2" charset="0"/>
              <a:cs typeface="Poppins" panose="00000500000000000000" pitchFamily="2" charset="0"/>
            </a:endParaRPr>
          </a:p>
        </p:txBody>
      </p:sp>
      <p:sp>
        <p:nvSpPr>
          <p:cNvPr id="80" name="Oval 79">
            <a:extLst>
              <a:ext uri="{FF2B5EF4-FFF2-40B4-BE49-F238E27FC236}">
                <a16:creationId xmlns:a16="http://schemas.microsoft.com/office/drawing/2014/main" id="{146C4D92-29EB-8F74-D4E5-6933DBA8A0BB}"/>
              </a:ext>
            </a:extLst>
          </p:cNvPr>
          <p:cNvSpPr/>
          <p:nvPr/>
        </p:nvSpPr>
        <p:spPr>
          <a:xfrm>
            <a:off x="3868888" y="5845234"/>
            <a:ext cx="1406221" cy="829160"/>
          </a:xfrm>
          <a:prstGeom prst="ellipse">
            <a:avLst/>
          </a:prstGeom>
          <a:solidFill>
            <a:srgbClr val="2785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CAC4DBB-7A61-62BE-8813-209076C6C25E}"/>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63" name="Oval 62">
            <a:extLst>
              <a:ext uri="{FF2B5EF4-FFF2-40B4-BE49-F238E27FC236}">
                <a16:creationId xmlns:a16="http://schemas.microsoft.com/office/drawing/2014/main" id="{DC89C1E8-292C-8D46-FCC3-8A849A787EC1}"/>
              </a:ext>
            </a:extLst>
          </p:cNvPr>
          <p:cNvSpPr/>
          <p:nvPr/>
        </p:nvSpPr>
        <p:spPr>
          <a:xfrm>
            <a:off x="2386035" y="558490"/>
            <a:ext cx="1406221" cy="829160"/>
          </a:xfrm>
          <a:prstGeom prst="ellipse">
            <a:avLst/>
          </a:prstGeom>
          <a:solidFill>
            <a:srgbClr val="2785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FECE5419-F925-790F-A4A7-D067E81D05B6}"/>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38921A5C-D62B-9018-C4D6-1F0542D1B7D6}"/>
              </a:ext>
            </a:extLst>
          </p:cNvPr>
          <p:cNvSpPr/>
          <p:nvPr/>
        </p:nvSpPr>
        <p:spPr>
          <a:xfrm>
            <a:off x="5351744" y="558490"/>
            <a:ext cx="1406221" cy="82916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04A60E7-C0B4-2E52-C028-E0EEC98226F8}"/>
              </a:ext>
            </a:extLst>
          </p:cNvPr>
          <p:cNvSpPr txBox="1"/>
          <p:nvPr/>
        </p:nvSpPr>
        <p:spPr>
          <a:xfrm>
            <a:off x="5414941" y="654784"/>
            <a:ext cx="1279826" cy="646331"/>
          </a:xfrm>
          <a:prstGeom prst="rect">
            <a:avLst/>
          </a:prstGeom>
          <a:noFill/>
        </p:spPr>
        <p:txBody>
          <a:bodyPr wrap="square" rtlCol="0">
            <a:spAutoFit/>
          </a:bodyPr>
          <a:lstStyle/>
          <a:p>
            <a:pPr algn="ctr"/>
            <a:r>
              <a:rPr lang="en-US" sz="1200" dirty="0"/>
              <a:t>Debt- and other financing</a:t>
            </a:r>
          </a:p>
        </p:txBody>
      </p:sp>
    </p:spTree>
    <p:extLst>
      <p:ext uri="{BB962C8B-B14F-4D97-AF65-F5344CB8AC3E}">
        <p14:creationId xmlns:p14="http://schemas.microsoft.com/office/powerpoint/2010/main" val="1762859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80" name="Oval 79">
            <a:extLst>
              <a:ext uri="{FF2B5EF4-FFF2-40B4-BE49-F238E27FC236}">
                <a16:creationId xmlns:a16="http://schemas.microsoft.com/office/drawing/2014/main" id="{146C4D92-29EB-8F74-D4E5-6933DBA8A0BB}"/>
              </a:ext>
            </a:extLst>
          </p:cNvPr>
          <p:cNvSpPr/>
          <p:nvPr/>
        </p:nvSpPr>
        <p:spPr>
          <a:xfrm>
            <a:off x="3868888" y="5845234"/>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CAC4DBB-7A61-62BE-8813-209076C6C25E}"/>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6" name="Oval 5">
            <a:extLst>
              <a:ext uri="{FF2B5EF4-FFF2-40B4-BE49-F238E27FC236}">
                <a16:creationId xmlns:a16="http://schemas.microsoft.com/office/drawing/2014/main" id="{6F5F76A1-9A6D-5DE1-26B7-6D3BD91823CD}"/>
              </a:ext>
            </a:extLst>
          </p:cNvPr>
          <p:cNvSpPr/>
          <p:nvPr/>
        </p:nvSpPr>
        <p:spPr>
          <a:xfrm>
            <a:off x="3868888" y="4772821"/>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1C9F91C-22F0-FAD3-4DE6-A57A2DC7AB3A}"/>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 name="Oval 7">
            <a:extLst>
              <a:ext uri="{FF2B5EF4-FFF2-40B4-BE49-F238E27FC236}">
                <a16:creationId xmlns:a16="http://schemas.microsoft.com/office/drawing/2014/main" id="{75A1CCBE-EA54-62E0-9372-F156FB93FB0A}"/>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618B6AD-1713-35BB-0E60-BF4313071536}"/>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10" name="Oval 9">
            <a:extLst>
              <a:ext uri="{FF2B5EF4-FFF2-40B4-BE49-F238E27FC236}">
                <a16:creationId xmlns:a16="http://schemas.microsoft.com/office/drawing/2014/main" id="{FAAB7DBC-E0D9-E778-7F3E-9259FA48A6D3}"/>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BD019CB-E838-081F-E4D0-48D3E2EE9C4F}"/>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sp>
        <p:nvSpPr>
          <p:cNvPr id="12" name="Oval 11">
            <a:extLst>
              <a:ext uri="{FF2B5EF4-FFF2-40B4-BE49-F238E27FC236}">
                <a16:creationId xmlns:a16="http://schemas.microsoft.com/office/drawing/2014/main" id="{3594EC54-7CFD-739C-72D1-168E58CC2834}"/>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943DE94-6991-417E-BC35-935E276136A4}"/>
              </a:ext>
            </a:extLst>
          </p:cNvPr>
          <p:cNvSpPr txBox="1"/>
          <p:nvPr/>
        </p:nvSpPr>
        <p:spPr>
          <a:xfrm>
            <a:off x="6021695" y="3874728"/>
            <a:ext cx="1229809" cy="461665"/>
          </a:xfrm>
          <a:prstGeom prst="rect">
            <a:avLst/>
          </a:prstGeom>
          <a:noFill/>
        </p:spPr>
        <p:txBody>
          <a:bodyPr wrap="square" rtlCol="0">
            <a:spAutoFit/>
          </a:bodyPr>
          <a:lstStyle/>
          <a:p>
            <a:pPr algn="ctr"/>
            <a:r>
              <a:rPr lang="en-US" sz="1200" dirty="0"/>
              <a:t>Basics of bookkeeping</a:t>
            </a:r>
          </a:p>
        </p:txBody>
      </p:sp>
      <p:sp>
        <p:nvSpPr>
          <p:cNvPr id="14" name="Oval 13">
            <a:extLst>
              <a:ext uri="{FF2B5EF4-FFF2-40B4-BE49-F238E27FC236}">
                <a16:creationId xmlns:a16="http://schemas.microsoft.com/office/drawing/2014/main" id="{8DD2E983-DB6B-E22E-B81D-F77884F82219}"/>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6AD9289-8053-896B-3D53-15C563A45C3D}"/>
              </a:ext>
            </a:extLst>
          </p:cNvPr>
          <p:cNvSpPr txBox="1"/>
          <p:nvPr/>
        </p:nvSpPr>
        <p:spPr>
          <a:xfrm>
            <a:off x="1916688" y="3800139"/>
            <a:ext cx="1003380" cy="646331"/>
          </a:xfrm>
          <a:prstGeom prst="rect">
            <a:avLst/>
          </a:prstGeom>
          <a:noFill/>
        </p:spPr>
        <p:txBody>
          <a:bodyPr wrap="square" rtlCol="0">
            <a:spAutoFit/>
          </a:bodyPr>
          <a:lstStyle/>
          <a:p>
            <a:pPr algn="ctr"/>
            <a:r>
              <a:rPr lang="en-US" sz="1200" dirty="0"/>
              <a:t>Making it official &amp; attorneys</a:t>
            </a:r>
          </a:p>
        </p:txBody>
      </p:sp>
      <p:sp>
        <p:nvSpPr>
          <p:cNvPr id="17" name="Oval 16">
            <a:extLst>
              <a:ext uri="{FF2B5EF4-FFF2-40B4-BE49-F238E27FC236}">
                <a16:creationId xmlns:a16="http://schemas.microsoft.com/office/drawing/2014/main" id="{A59F4209-0F48-FCBE-0077-CAECF930BD03}"/>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66B6604-F38E-FE07-6824-25F13115F96B}"/>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sp>
        <p:nvSpPr>
          <p:cNvPr id="19" name="Oval 18">
            <a:extLst>
              <a:ext uri="{FF2B5EF4-FFF2-40B4-BE49-F238E27FC236}">
                <a16:creationId xmlns:a16="http://schemas.microsoft.com/office/drawing/2014/main" id="{A364F28E-45C8-1713-FFA3-CE8C60FA3B0B}"/>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DDDCB09-EAE1-BC0B-44B4-FEE35B1330F9}"/>
              </a:ext>
            </a:extLst>
          </p:cNvPr>
          <p:cNvSpPr txBox="1"/>
          <p:nvPr/>
        </p:nvSpPr>
        <p:spPr>
          <a:xfrm>
            <a:off x="1821697" y="2699574"/>
            <a:ext cx="1153432" cy="276999"/>
          </a:xfrm>
          <a:prstGeom prst="rect">
            <a:avLst/>
          </a:prstGeom>
          <a:noFill/>
        </p:spPr>
        <p:txBody>
          <a:bodyPr wrap="square" rtlCol="0">
            <a:spAutoFit/>
          </a:bodyPr>
          <a:lstStyle/>
          <a:p>
            <a:pPr algn="ctr"/>
            <a:r>
              <a:rPr lang="en-US" sz="1200" dirty="0"/>
              <a:t>Contracts</a:t>
            </a:r>
          </a:p>
        </p:txBody>
      </p:sp>
      <p:cxnSp>
        <p:nvCxnSpPr>
          <p:cNvPr id="81" name="Straight Arrow Connector 80">
            <a:extLst>
              <a:ext uri="{FF2B5EF4-FFF2-40B4-BE49-F238E27FC236}">
                <a16:creationId xmlns:a16="http://schemas.microsoft.com/office/drawing/2014/main" id="{E158276D-0313-0C27-4C2C-9C9F5A6AB824}"/>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313CD6B-B460-A644-9C45-A026EE4BD582}"/>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045049F-FD44-BFB7-27E5-AD77307F51DB}"/>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8D9C376-27CE-F964-2345-2A7420FF9670}"/>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A311F0E-1896-80EE-0329-6AC83F91CC46}"/>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3855602-24F4-444B-0784-E8479690EB16}"/>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6A5599B-29A7-4A5C-F647-85FF858977DC}"/>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7310F97-675F-E3D6-13D9-803866210149}"/>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93AF84D-4AF6-5197-3FBA-D15F7DA88EB5}"/>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A668B86-D055-DAB0-91FC-B111F9B5129A}"/>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1E82FDA-B77B-0B22-EBDC-F883CA62CFCD}"/>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DC89C1E8-292C-8D46-FCC3-8A849A787EC1}"/>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FECE5419-F925-790F-A4A7-D067E81D05B6}"/>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38921A5C-D62B-9018-C4D6-1F0542D1B7D6}"/>
              </a:ext>
            </a:extLst>
          </p:cNvPr>
          <p:cNvSpPr/>
          <p:nvPr/>
        </p:nvSpPr>
        <p:spPr>
          <a:xfrm>
            <a:off x="5351744" y="558490"/>
            <a:ext cx="1406221" cy="829160"/>
          </a:xfrm>
          <a:prstGeom prst="ellipse">
            <a:avLst/>
          </a:prstGeom>
          <a:solidFill>
            <a:srgbClr val="2785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953A2372-8009-B939-EFD3-4381D443844F}"/>
              </a:ext>
            </a:extLst>
          </p:cNvPr>
          <p:cNvSpPr/>
          <p:nvPr/>
        </p:nvSpPr>
        <p:spPr>
          <a:xfrm>
            <a:off x="3868888" y="261756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a:extLst>
              <a:ext uri="{FF2B5EF4-FFF2-40B4-BE49-F238E27FC236}">
                <a16:creationId xmlns:a16="http://schemas.microsoft.com/office/drawing/2014/main" id="{9A82748C-4751-038C-01C9-F8804FD6D4B5}"/>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CE0B9295-E848-AE3B-2EC4-0DBC979E7263}"/>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84" name="Straight Arrow Connector 83">
            <a:extLst>
              <a:ext uri="{FF2B5EF4-FFF2-40B4-BE49-F238E27FC236}">
                <a16:creationId xmlns:a16="http://schemas.microsoft.com/office/drawing/2014/main" id="{A49E4854-45CD-E962-D8C3-C773E6F881BD}"/>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04A60E7-C0B4-2E52-C028-E0EEC98226F8}"/>
              </a:ext>
            </a:extLst>
          </p:cNvPr>
          <p:cNvSpPr txBox="1"/>
          <p:nvPr/>
        </p:nvSpPr>
        <p:spPr>
          <a:xfrm>
            <a:off x="5414941" y="635930"/>
            <a:ext cx="1279826" cy="646331"/>
          </a:xfrm>
          <a:prstGeom prst="rect">
            <a:avLst/>
          </a:prstGeom>
          <a:noFill/>
        </p:spPr>
        <p:txBody>
          <a:bodyPr wrap="square" rtlCol="0">
            <a:spAutoFit/>
          </a:bodyPr>
          <a:lstStyle/>
          <a:p>
            <a:pPr algn="ctr"/>
            <a:r>
              <a:rPr lang="en-US" sz="1200" dirty="0"/>
              <a:t>Debt- and other financing</a:t>
            </a:r>
          </a:p>
        </p:txBody>
      </p:sp>
      <p:sp>
        <p:nvSpPr>
          <p:cNvPr id="5" name="Oval 4">
            <a:extLst>
              <a:ext uri="{FF2B5EF4-FFF2-40B4-BE49-F238E27FC236}">
                <a16:creationId xmlns:a16="http://schemas.microsoft.com/office/drawing/2014/main" id="{82841BCA-5E78-5A6A-EE53-C0F32A4CD64E}"/>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F425CE02-F4ED-AE3D-7B19-067E7727B68C}"/>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4A5303F-6C43-8D18-EAA5-85571D07D207}"/>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BA942150-676C-8EF7-3B09-3C495D80D6CF}"/>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928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2632210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342488"/>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b="1"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Basics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Sources of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Important factors to get debt-based financing</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Overview of process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Relevant rules &amp; regulations - including SBA &amp; CDFI loans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Debt-based agreements and key terms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Alternative sources of financing and grants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Getting help from accountants &amp; attorneys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4" name="TextBox 3">
            <a:extLst>
              <a:ext uri="{FF2B5EF4-FFF2-40B4-BE49-F238E27FC236}">
                <a16:creationId xmlns:a16="http://schemas.microsoft.com/office/drawing/2014/main" id="{95BA4A66-A137-DD37-E7B4-42AA4611EE2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2072599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09" y="801399"/>
            <a:ext cx="8769573" cy="1200329"/>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What is debt-based financing?</a:t>
            </a:r>
            <a:endParaRPr lang="en-US" sz="2400" dirty="0">
              <a:latin typeface="Poppins" panose="00000500000000000000" pitchFamily="2" charset="0"/>
              <a:cs typeface="Poppins" panose="00000500000000000000" pitchFamily="2" charset="0"/>
            </a:endParaRPr>
          </a:p>
          <a:p>
            <a:pPr algn="ctr"/>
            <a:r>
              <a:rPr lang="en-US" sz="2400" dirty="0">
                <a:latin typeface="Poppins" panose="00000500000000000000" pitchFamily="2" charset="0"/>
                <a:cs typeface="Poppins" panose="00000500000000000000" pitchFamily="2" charset="0"/>
              </a:rPr>
              <a:t>Debt-based financing is when lenders provide money in exchange for interest and/or a fee.</a:t>
            </a:r>
          </a:p>
        </p:txBody>
      </p:sp>
      <p:sp>
        <p:nvSpPr>
          <p:cNvPr id="5" name="TextBox 4">
            <a:extLst>
              <a:ext uri="{FF2B5EF4-FFF2-40B4-BE49-F238E27FC236}">
                <a16:creationId xmlns:a16="http://schemas.microsoft.com/office/drawing/2014/main" id="{0F4FED25-224C-D90F-8A0C-F9EAC2FC0095}"/>
              </a:ext>
            </a:extLst>
          </p:cNvPr>
          <p:cNvSpPr txBox="1"/>
          <p:nvPr/>
        </p:nvSpPr>
        <p:spPr>
          <a:xfrm>
            <a:off x="429763" y="2474719"/>
            <a:ext cx="8284463" cy="3293209"/>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Why debt-based financing?</a:t>
            </a:r>
          </a:p>
          <a:p>
            <a:pPr algn="ctr"/>
            <a:endParaRPr lang="en-US" sz="2400" b="1"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There are key advantages and disadvantages of debt-based financing (in comparison to other forms of financing – see the </a:t>
            </a:r>
            <a:r>
              <a:rPr lang="en-US" sz="2000" u="sng" dirty="0">
                <a:latin typeface="Poppins" panose="00000500000000000000" pitchFamily="2" charset="0"/>
                <a:cs typeface="Poppins" panose="00000500000000000000" pitchFamily="2" charset="0"/>
              </a:rPr>
              <a:t>Introduction to Financing</a:t>
            </a:r>
            <a:r>
              <a:rPr lang="en-US" sz="2000" dirty="0">
                <a:latin typeface="Poppins" panose="00000500000000000000" pitchFamily="2" charset="0"/>
                <a:cs typeface="Poppins" panose="00000500000000000000" pitchFamily="2" charset="0"/>
              </a:rPr>
              <a:t> lecture), including the </a:t>
            </a:r>
            <a:r>
              <a:rPr lang="en-US" sz="2000" b="1" dirty="0">
                <a:latin typeface="Poppins" panose="00000500000000000000" pitchFamily="2" charset="0"/>
                <a:cs typeface="Poppins" panose="00000500000000000000" pitchFamily="2" charset="0"/>
              </a:rPr>
              <a:t>ability to avoid giving up equity(ownership) </a:t>
            </a:r>
            <a:r>
              <a:rPr lang="en-US" sz="2000" dirty="0">
                <a:latin typeface="Poppins" panose="00000500000000000000" pitchFamily="2" charset="0"/>
                <a:cs typeface="Poppins" panose="00000500000000000000" pitchFamily="2" charset="0"/>
              </a:rPr>
              <a:t>and ensuring ease of control over your business without the need to listen or defer to investors’ preferences; however, debt-based financing often comes with the need to </a:t>
            </a:r>
            <a:r>
              <a:rPr lang="en-US" sz="2000" b="1" dirty="0">
                <a:latin typeface="Poppins" panose="00000500000000000000" pitchFamily="2" charset="0"/>
                <a:cs typeface="Poppins" panose="00000500000000000000" pitchFamily="2" charset="0"/>
              </a:rPr>
              <a:t>focus on repayment of the loan, often with interest, </a:t>
            </a:r>
            <a:r>
              <a:rPr lang="en-US" sz="2000" dirty="0">
                <a:latin typeface="Poppins" panose="00000500000000000000" pitchFamily="2" charset="0"/>
                <a:cs typeface="Poppins" panose="00000500000000000000" pitchFamily="2" charset="0"/>
              </a:rPr>
              <a:t>in a way that might limit other options.</a:t>
            </a:r>
          </a:p>
        </p:txBody>
      </p:sp>
      <p:sp>
        <p:nvSpPr>
          <p:cNvPr id="3" name="TextBox 2">
            <a:extLst>
              <a:ext uri="{FF2B5EF4-FFF2-40B4-BE49-F238E27FC236}">
                <a16:creationId xmlns:a16="http://schemas.microsoft.com/office/drawing/2014/main" id="{3F068AAE-62F4-926B-28EA-1A6A661FEC3A}"/>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Tree>
    <p:extLst>
      <p:ext uri="{BB962C8B-B14F-4D97-AF65-F5344CB8AC3E}">
        <p14:creationId xmlns:p14="http://schemas.microsoft.com/office/powerpoint/2010/main" val="4266655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6EEFBC7-3824-0FD0-1966-06FEDEE1C14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Debt-based financing</a:t>
            </a:r>
          </a:p>
        </p:txBody>
      </p:sp>
      <p:sp>
        <p:nvSpPr>
          <p:cNvPr id="2" name="TextBox 1">
            <a:extLst>
              <a:ext uri="{FF2B5EF4-FFF2-40B4-BE49-F238E27FC236}">
                <a16:creationId xmlns:a16="http://schemas.microsoft.com/office/drawing/2014/main" id="{3F4E3C94-9D8A-29E5-02B9-4AE894ACF4B0}"/>
              </a:ext>
            </a:extLst>
          </p:cNvPr>
          <p:cNvSpPr txBox="1"/>
          <p:nvPr/>
        </p:nvSpPr>
        <p:spPr>
          <a:xfrm>
            <a:off x="187209" y="801399"/>
            <a:ext cx="8769573" cy="1200329"/>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What is debt-based financing?</a:t>
            </a:r>
            <a:endParaRPr lang="en-US" sz="2400" dirty="0">
              <a:latin typeface="Poppins" panose="00000500000000000000" pitchFamily="2" charset="0"/>
              <a:cs typeface="Poppins" panose="00000500000000000000" pitchFamily="2" charset="0"/>
            </a:endParaRPr>
          </a:p>
          <a:p>
            <a:pPr algn="ctr"/>
            <a:r>
              <a:rPr lang="en-US" sz="2400" dirty="0">
                <a:latin typeface="Poppins" panose="00000500000000000000" pitchFamily="2" charset="0"/>
                <a:cs typeface="Poppins" panose="00000500000000000000" pitchFamily="2" charset="0"/>
              </a:rPr>
              <a:t>Debt-based financing is when lenders provide money in exchange for interest and/or a fee.</a:t>
            </a:r>
          </a:p>
        </p:txBody>
      </p:sp>
      <p:sp>
        <p:nvSpPr>
          <p:cNvPr id="5" name="TextBox 4">
            <a:extLst>
              <a:ext uri="{FF2B5EF4-FFF2-40B4-BE49-F238E27FC236}">
                <a16:creationId xmlns:a16="http://schemas.microsoft.com/office/drawing/2014/main" id="{0F4FED25-224C-D90F-8A0C-F9EAC2FC0095}"/>
              </a:ext>
            </a:extLst>
          </p:cNvPr>
          <p:cNvSpPr txBox="1"/>
          <p:nvPr/>
        </p:nvSpPr>
        <p:spPr>
          <a:xfrm>
            <a:off x="429763" y="2474719"/>
            <a:ext cx="8284463" cy="390876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Why debt-based financing?</a:t>
            </a:r>
          </a:p>
          <a:p>
            <a:pPr algn="ctr"/>
            <a:endParaRPr lang="en-US" sz="2400" b="1"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There are key advantages and disadvantages of debt-based financing (in comparison to other forms of financing – see the </a:t>
            </a:r>
            <a:r>
              <a:rPr lang="en-US" sz="2000" u="sng" dirty="0">
                <a:latin typeface="Poppins" panose="00000500000000000000" pitchFamily="2" charset="0"/>
                <a:cs typeface="Poppins" panose="00000500000000000000" pitchFamily="2" charset="0"/>
              </a:rPr>
              <a:t>Introduction to Financing</a:t>
            </a:r>
            <a:r>
              <a:rPr lang="en-US" sz="2000" dirty="0">
                <a:latin typeface="Poppins" panose="00000500000000000000" pitchFamily="2" charset="0"/>
                <a:cs typeface="Poppins" panose="00000500000000000000" pitchFamily="2" charset="0"/>
              </a:rPr>
              <a:t> lecture), including the </a:t>
            </a:r>
            <a:r>
              <a:rPr lang="en-US" sz="2000" b="1" dirty="0">
                <a:latin typeface="Poppins" panose="00000500000000000000" pitchFamily="2" charset="0"/>
                <a:cs typeface="Poppins" panose="00000500000000000000" pitchFamily="2" charset="0"/>
              </a:rPr>
              <a:t>ability to avoid giving up equity(ownership) </a:t>
            </a:r>
            <a:r>
              <a:rPr lang="en-US" sz="2000" dirty="0">
                <a:latin typeface="Poppins" panose="00000500000000000000" pitchFamily="2" charset="0"/>
                <a:cs typeface="Poppins" panose="00000500000000000000" pitchFamily="2" charset="0"/>
              </a:rPr>
              <a:t>and ensuring ease of control over your business without the need to listen or defer to investors’ preferences; however, debt-based financing often comes with the need to </a:t>
            </a:r>
            <a:r>
              <a:rPr lang="en-US" sz="2000" b="1" dirty="0">
                <a:latin typeface="Poppins" panose="00000500000000000000" pitchFamily="2" charset="0"/>
                <a:cs typeface="Poppins" panose="00000500000000000000" pitchFamily="2" charset="0"/>
              </a:rPr>
              <a:t>focus on repayment of the loan, often with interest, </a:t>
            </a:r>
            <a:r>
              <a:rPr lang="en-US" sz="2000" dirty="0">
                <a:latin typeface="Poppins" panose="00000500000000000000" pitchFamily="2" charset="0"/>
                <a:cs typeface="Poppins" panose="00000500000000000000" pitchFamily="2" charset="0"/>
              </a:rPr>
              <a:t>in a way that might limit other options. In addition, the amount of money that can be obtained is often smaller than with equity-based financing options. </a:t>
            </a:r>
          </a:p>
        </p:txBody>
      </p:sp>
      <p:sp>
        <p:nvSpPr>
          <p:cNvPr id="3" name="Rectangle 2">
            <a:extLst>
              <a:ext uri="{FF2B5EF4-FFF2-40B4-BE49-F238E27FC236}">
                <a16:creationId xmlns:a16="http://schemas.microsoft.com/office/drawing/2014/main" id="{2331D0C0-9130-FA52-817E-B4B74916941E}"/>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B3E7479-A5B5-53FF-1734-1B03B4417F79}"/>
              </a:ext>
            </a:extLst>
          </p:cNvPr>
          <p:cNvSpPr/>
          <p:nvPr/>
        </p:nvSpPr>
        <p:spPr>
          <a:xfrm>
            <a:off x="2429921" y="1243940"/>
            <a:ext cx="4229100" cy="39112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logo with a couple of people climbing a mountain&#10;&#10;Description automatically generated">
            <a:extLst>
              <a:ext uri="{FF2B5EF4-FFF2-40B4-BE49-F238E27FC236}">
                <a16:creationId xmlns:a16="http://schemas.microsoft.com/office/drawing/2014/main" id="{71B40105-C31A-BE01-86E9-0FFB3E773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579" y="1547705"/>
            <a:ext cx="1574829" cy="1258754"/>
          </a:xfrm>
          <a:prstGeom prst="rect">
            <a:avLst/>
          </a:prstGeom>
        </p:spPr>
      </p:pic>
      <p:sp>
        <p:nvSpPr>
          <p:cNvPr id="7" name="TextBox 6">
            <a:extLst>
              <a:ext uri="{FF2B5EF4-FFF2-40B4-BE49-F238E27FC236}">
                <a16:creationId xmlns:a16="http://schemas.microsoft.com/office/drawing/2014/main" id="{9DE5B5FD-F8BC-9124-F47E-A0688AFD962F}"/>
              </a:ext>
            </a:extLst>
          </p:cNvPr>
          <p:cNvSpPr txBox="1"/>
          <p:nvPr/>
        </p:nvSpPr>
        <p:spPr>
          <a:xfrm>
            <a:off x="2970205" y="2963527"/>
            <a:ext cx="3144279" cy="1815882"/>
          </a:xfrm>
          <a:prstGeom prst="rect">
            <a:avLst/>
          </a:prstGeom>
          <a:noFill/>
        </p:spPr>
        <p:txBody>
          <a:bodyPr wrap="square">
            <a:spAutoFit/>
          </a:bodyPr>
          <a:lstStyle/>
          <a:p>
            <a:pPr algn="ctr"/>
            <a:r>
              <a:rPr lang="en-US" sz="1600" b="1" dirty="0">
                <a:solidFill>
                  <a:schemeClr val="tx1"/>
                </a:solidFill>
                <a:latin typeface="Poppins" panose="00000500000000000000" pitchFamily="2" charset="0"/>
                <a:cs typeface="Poppins" panose="00000500000000000000" pitchFamily="2" charset="0"/>
              </a:rPr>
              <a:t>Other forms of financing</a:t>
            </a:r>
          </a:p>
          <a:p>
            <a:pPr algn="ctr"/>
            <a:r>
              <a:rPr lang="en-US" sz="1600" dirty="0">
                <a:latin typeface="Poppins" panose="00000500000000000000" pitchFamily="2" charset="0"/>
                <a:cs typeface="Poppins" panose="00000500000000000000" pitchFamily="2" charset="0"/>
              </a:rPr>
              <a:t>There are other forms of financing for entrepreneurs and the advantages/ disadvantages of each are covered in the </a:t>
            </a:r>
            <a:r>
              <a:rPr lang="en-US" sz="1600" u="sng" dirty="0">
                <a:latin typeface="Poppins" panose="00000500000000000000" pitchFamily="2" charset="0"/>
                <a:cs typeface="Poppins" panose="00000500000000000000" pitchFamily="2" charset="0"/>
              </a:rPr>
              <a:t>Introduction to Financing</a:t>
            </a:r>
            <a:r>
              <a:rPr lang="en-US" sz="1600" dirty="0">
                <a:latin typeface="Poppins" panose="00000500000000000000" pitchFamily="2" charset="0"/>
                <a:cs typeface="Poppins" panose="00000500000000000000" pitchFamily="2" charset="0"/>
              </a:rPr>
              <a:t> lecture.</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019342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Poppins"/>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C7E91C39EF5B499751B0661CD21A4E" ma:contentTypeVersion="4" ma:contentTypeDescription="Create a new document." ma:contentTypeScope="" ma:versionID="692d79fc11a9144e36ecc0d174caf2ce">
  <xsd:schema xmlns:xsd="http://www.w3.org/2001/XMLSchema" xmlns:xs="http://www.w3.org/2001/XMLSchema" xmlns:p="http://schemas.microsoft.com/office/2006/metadata/properties" xmlns:ns2="10799513-0051-438b-8717-9f0c4fe6a907" targetNamespace="http://schemas.microsoft.com/office/2006/metadata/properties" ma:root="true" ma:fieldsID="8b647acd8a64dd43c1e92b8b8fa040c0" ns2:_="">
    <xsd:import namespace="10799513-0051-438b-8717-9f0c4fe6a9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99513-0051-438b-8717-9f0c4fe6a9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E87232-459A-4087-B2C4-5D0D38F0FA96}">
  <ds:schemaRefs>
    <ds:schemaRef ds:uri="http://schemas.microsoft.com/sharepoint/v3/contenttype/forms"/>
  </ds:schemaRefs>
</ds:datastoreItem>
</file>

<file path=customXml/itemProps2.xml><?xml version="1.0" encoding="utf-8"?>
<ds:datastoreItem xmlns:ds="http://schemas.openxmlformats.org/officeDocument/2006/customXml" ds:itemID="{A27EB817-4240-4FB5-9F46-FB1719E0B4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799513-0051-438b-8717-9f0c4fe6a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AC803E-F2F8-4500-83FF-921DEE1F00C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28723</TotalTime>
  <Words>6643</Words>
  <Application>Microsoft Office PowerPoint</Application>
  <PresentationFormat>On-screen Show (4:3)</PresentationFormat>
  <Paragraphs>700</Paragraphs>
  <Slides>45</Slides>
  <Notes>32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Glosenberg, Alexander</dc:creator>
  <cp:lastModifiedBy>Glosenberg, Alexander</cp:lastModifiedBy>
  <cp:revision>684</cp:revision>
  <cp:lastPrinted>2024-10-22T23:51:59Z</cp:lastPrinted>
  <dcterms:created xsi:type="dcterms:W3CDTF">2024-10-09T23:37:00Z</dcterms:created>
  <dcterms:modified xsi:type="dcterms:W3CDTF">2025-02-06T00:21:04Z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0x0101005EC7E91C39EF5B499751B0661CD21A4E</vt:lpwstr>
  </property>
</Properties>
</file>