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70"/>
  </p:notesMasterIdLst>
  <p:sldIdLst>
    <p:sldId id="256" r:id="rId5"/>
    <p:sldId id="428" r:id="rId6"/>
    <p:sldId id="429" r:id="rId7"/>
    <p:sldId id="367" r:id="rId8"/>
    <p:sldId id="671" r:id="rId9"/>
    <p:sldId id="265" r:id="rId10"/>
    <p:sldId id="474" r:id="rId11"/>
    <p:sldId id="373" r:id="rId12"/>
    <p:sldId id="437" r:id="rId13"/>
    <p:sldId id="672" r:id="rId14"/>
    <p:sldId id="452" r:id="rId15"/>
    <p:sldId id="422" r:id="rId16"/>
    <p:sldId id="475" r:id="rId17"/>
    <p:sldId id="424" r:id="rId18"/>
    <p:sldId id="430" r:id="rId19"/>
    <p:sldId id="435" r:id="rId20"/>
    <p:sldId id="454" r:id="rId21"/>
    <p:sldId id="455" r:id="rId22"/>
    <p:sldId id="456" r:id="rId23"/>
    <p:sldId id="457" r:id="rId24"/>
    <p:sldId id="476" r:id="rId25"/>
    <p:sldId id="427" r:id="rId26"/>
    <p:sldId id="432" r:id="rId27"/>
    <p:sldId id="459" r:id="rId28"/>
    <p:sldId id="673" r:id="rId29"/>
    <p:sldId id="674" r:id="rId30"/>
    <p:sldId id="676" r:id="rId31"/>
    <p:sldId id="675" r:id="rId32"/>
    <p:sldId id="477" r:id="rId33"/>
    <p:sldId id="426" r:id="rId34"/>
    <p:sldId id="431" r:id="rId35"/>
    <p:sldId id="458" r:id="rId36"/>
    <p:sldId id="478" r:id="rId37"/>
    <p:sldId id="433" r:id="rId38"/>
    <p:sldId id="449" r:id="rId39"/>
    <p:sldId id="680" r:id="rId40"/>
    <p:sldId id="434" r:id="rId41"/>
    <p:sldId id="468" r:id="rId42"/>
    <p:sldId id="677" r:id="rId43"/>
    <p:sldId id="479" r:id="rId44"/>
    <p:sldId id="436" r:id="rId45"/>
    <p:sldId id="438" r:id="rId46"/>
    <p:sldId id="453" r:id="rId47"/>
    <p:sldId id="444" r:id="rId48"/>
    <p:sldId id="439" r:id="rId49"/>
    <p:sldId id="678" r:id="rId50"/>
    <p:sldId id="443" r:id="rId51"/>
    <p:sldId id="445" r:id="rId52"/>
    <p:sldId id="469" r:id="rId53"/>
    <p:sldId id="470" r:id="rId54"/>
    <p:sldId id="471" r:id="rId55"/>
    <p:sldId id="442" r:id="rId56"/>
    <p:sldId id="447" r:id="rId57"/>
    <p:sldId id="679" r:id="rId58"/>
    <p:sldId id="472" r:id="rId59"/>
    <p:sldId id="480" r:id="rId60"/>
    <p:sldId id="448" r:id="rId61"/>
    <p:sldId id="450" r:id="rId62"/>
    <p:sldId id="451" r:id="rId63"/>
    <p:sldId id="473" r:id="rId64"/>
    <p:sldId id="481" r:id="rId65"/>
    <p:sldId id="670" r:id="rId66"/>
    <p:sldId id="482" r:id="rId67"/>
    <p:sldId id="545" r:id="rId68"/>
    <p:sldId id="669" r:id="rId6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D02D118-19D6-6772-AB93-6D7819D00357}" name="Glosenberg, Alexander" initials="AG" userId="S::Alexander.Glosenberg@lmu.edu::f8e39dbe-5a2d-4cea-964f-a6e2ccc4f70b" providerId="AD"/>
  <p188:author id="{75A25772-8DF3-436B-C1C0-5499E7E41296}" name="Miranda Rodriguez" initials="MR" userId="S::miranda@thecenterbylendistry.org::99bc4226-6f35-4293-a452-c0f617a1ebf8" providerId="AD"/>
  <p188:author id="{FC054EBD-FA20-688A-5472-918A6F976D4A}" name="Choi, David" initials="DC" userId="S::David.Choi@lmu.edu::eb2518fe-9188-4362-a243-ef460f7a4ba0" providerId="AD"/>
  <p188:author id="{2DA790BD-FB97-B474-C439-DCA18AC5F06D}" name="Marina Garcia" initials="MG" userId="S::marina.garcia@thecenterbylendistry.org::6bc00be0-b331-4b40-a5c2-02e4a2e133a0"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87C8"/>
    <a:srgbClr val="F6B021"/>
    <a:srgbClr val="D3D8D4"/>
    <a:srgbClr val="233973"/>
    <a:srgbClr val="F7AF21"/>
    <a:srgbClr val="C1CA2F"/>
    <a:srgbClr val="8C8C8C"/>
    <a:srgbClr val="C33E30"/>
    <a:srgbClr val="C43D2F"/>
    <a:srgbClr val="558E8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77510B1-8894-4053-9ED9-45A8A1E2AC2B}" v="6" dt="2025-02-06T00:31:32.57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353" autoAdjust="0"/>
    <p:restoredTop sz="94660"/>
  </p:normalViewPr>
  <p:slideViewPr>
    <p:cSldViewPr snapToGrid="0">
      <p:cViewPr varScale="1">
        <p:scale>
          <a:sx n="87" d="100"/>
          <a:sy n="87" d="100"/>
        </p:scale>
        <p:origin x="122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 Id="rId2" Type="http://schemas.openxmlformats.org/officeDocument/2006/relationships/customXml" Target="../customXml/item2.xml"/><Relationship Id="rId29" Type="http://schemas.openxmlformats.org/officeDocument/2006/relationships/slide" Target="slides/slide2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anda Rodriguez" userId="S::miranda@thecenterbylendistry.org::99bc4226-6f35-4293-a452-c0f617a1ebf8" providerId="AD" clId="Web-{E77510B1-8894-4053-9ED9-45A8A1E2AC2B}"/>
    <pc:docChg chg="addSld modSld sldOrd">
      <pc:chgData name="Miranda Rodriguez" userId="S::miranda@thecenterbylendistry.org::99bc4226-6f35-4293-a452-c0f617a1ebf8" providerId="AD" clId="Web-{E77510B1-8894-4053-9ED9-45A8A1E2AC2B}" dt="2025-02-06T00:31:32.570" v="5"/>
      <pc:docMkLst>
        <pc:docMk/>
      </pc:docMkLst>
      <pc:sldChg chg="delSp add ord replId">
        <pc:chgData name="Miranda Rodriguez" userId="S::miranda@thecenterbylendistry.org::99bc4226-6f35-4293-a452-c0f617a1ebf8" providerId="AD" clId="Web-{E77510B1-8894-4053-9ED9-45A8A1E2AC2B}" dt="2025-02-06T00:31:32.570" v="5"/>
        <pc:sldMkLst>
          <pc:docMk/>
          <pc:sldMk cId="3588152138" sldId="680"/>
        </pc:sldMkLst>
        <pc:spChg chg="del">
          <ac:chgData name="Miranda Rodriguez" userId="S::miranda@thecenterbylendistry.org::99bc4226-6f35-4293-a452-c0f617a1ebf8" providerId="AD" clId="Web-{E77510B1-8894-4053-9ED9-45A8A1E2AC2B}" dt="2025-02-06T00:31:22.866" v="2"/>
          <ac:spMkLst>
            <pc:docMk/>
            <pc:sldMk cId="3588152138" sldId="680"/>
            <ac:spMk id="4" creationId="{28C3AA55-64A0-030D-E140-943CA2A780E3}"/>
          </ac:spMkLst>
        </pc:spChg>
        <pc:spChg chg="del">
          <ac:chgData name="Miranda Rodriguez" userId="S::miranda@thecenterbylendistry.org::99bc4226-6f35-4293-a452-c0f617a1ebf8" providerId="AD" clId="Web-{E77510B1-8894-4053-9ED9-45A8A1E2AC2B}" dt="2025-02-06T00:31:19.913" v="1"/>
          <ac:spMkLst>
            <pc:docMk/>
            <pc:sldMk cId="3588152138" sldId="680"/>
            <ac:spMk id="5" creationId="{E44AE4BE-0CB5-0580-DCFA-B22ABB8F0CC9}"/>
          </ac:spMkLst>
        </pc:spChg>
        <pc:spChg chg="del">
          <ac:chgData name="Miranda Rodriguez" userId="S::miranda@thecenterbylendistry.org::99bc4226-6f35-4293-a452-c0f617a1ebf8" providerId="AD" clId="Web-{E77510B1-8894-4053-9ED9-45A8A1E2AC2B}" dt="2025-02-06T00:31:26.601" v="3"/>
          <ac:spMkLst>
            <pc:docMk/>
            <pc:sldMk cId="3588152138" sldId="680"/>
            <ac:spMk id="7" creationId="{46D96C58-97B2-AA8F-952D-7830EE2E07DA}"/>
          </ac:spMkLst>
        </pc:spChg>
        <pc:picChg chg="del">
          <ac:chgData name="Miranda Rodriguez" userId="S::miranda@thecenterbylendistry.org::99bc4226-6f35-4293-a452-c0f617a1ebf8" providerId="AD" clId="Web-{E77510B1-8894-4053-9ED9-45A8A1E2AC2B}" dt="2025-02-06T00:31:28.351" v="4"/>
          <ac:picMkLst>
            <pc:docMk/>
            <pc:sldMk cId="3588152138" sldId="680"/>
            <ac:picMk id="6" creationId="{71364CFD-4450-B6AD-F71F-16FF718090F3}"/>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7CC750-E870-4F40-8409-D9AA4350557C}" type="datetimeFigureOut">
              <a:rPr lang="en-US" smtClean="0"/>
              <a:t>2/5/2025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337DBB-0B83-438C-BC68-DE72AFE8E986}" type="slidenum">
              <a:rPr lang="en-US" smtClean="0"/>
              <a:t>‹#›</a:t>
            </a:fld>
            <a:endParaRPr lang="en-US"/>
          </a:p>
        </p:txBody>
      </p:sp>
    </p:spTree>
    <p:extLst>
      <p:ext uri="{BB962C8B-B14F-4D97-AF65-F5344CB8AC3E}">
        <p14:creationId xmlns:p14="http://schemas.microsoft.com/office/powerpoint/2010/main" val="3386537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7C47400-E557-492C-86D1-E30A5214F330}"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15118287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22D6FFC-3D90-486D-89CB-8B78C0706D98}"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7312981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2091A63-ACD3-4E9C-AF7C-1F7F9B2F8FCD}"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712044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440E31-FB23-49FD-B737-E9E9297EF9AA}"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4904643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63CB05-5486-4CE5-92C4-03E8AA7F9497}" type="datetime1">
              <a:rPr lang="en-US" smtClean="0"/>
              <a:t>2/5/2025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41374854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0DE8D77-A33A-435E-8ED9-057CB763222D}"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909125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A364D8-A4DE-48E0-925D-66BEE3BAC07A}" type="datetime1">
              <a:rPr lang="en-US" smtClean="0"/>
              <a:t>2/5/2025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5842008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6CCBCE3-1B40-49AC-BF71-ED2F755F830F}" type="datetime1">
              <a:rPr lang="en-US" smtClean="0"/>
              <a:t>2/5/2025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9638454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B55BC9-B11A-4865-916E-E721AEE13650}" type="datetime1">
              <a:rPr lang="en-US" smtClean="0"/>
              <a:t>2/5/2025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6094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4DCA3F3-89D1-4D5A-80C5-F9786F4C089F}"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266715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634FE66-3D3C-4717-B267-0F9EB0E8938B}" type="datetime1">
              <a:rPr lang="en-US" smtClean="0"/>
              <a:t>2/5/2025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1908563-C900-41CC-A033-8EED90B9B7A2}" type="slidenum">
              <a:rPr lang="en-US" smtClean="0"/>
              <a:t>‹#›</a:t>
            </a:fld>
            <a:endParaRPr lang="en-US"/>
          </a:p>
        </p:txBody>
      </p:sp>
    </p:spTree>
    <p:extLst>
      <p:ext uri="{BB962C8B-B14F-4D97-AF65-F5344CB8AC3E}">
        <p14:creationId xmlns:p14="http://schemas.microsoft.com/office/powerpoint/2010/main" val="356900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452ACCB-93A1-48F6-AE65-1FC230E02081}" type="datetime1">
              <a:rPr lang="en-US" smtClean="0"/>
              <a:t>2/5/2025</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11908563-C900-41CC-A033-8EED90B9B7A2}" type="slidenum">
              <a:rPr lang="en-US" smtClean="0"/>
              <a:t>‹#›</a:t>
            </a:fld>
            <a:endParaRPr lang="en-US"/>
          </a:p>
        </p:txBody>
      </p:sp>
    </p:spTree>
    <p:extLst>
      <p:ext uri="{BB962C8B-B14F-4D97-AF65-F5344CB8AC3E}">
        <p14:creationId xmlns:p14="http://schemas.microsoft.com/office/powerpoint/2010/main" val="6249422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image" Target="../media/image13.emf"/><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5.emf"/></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1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3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12.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1.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9.png"/><Relationship Id="rId1" Type="http://schemas.openxmlformats.org/officeDocument/2006/relationships/slideLayout" Target="../slideLayouts/slideLayout1.xml"/><Relationship Id="rId5" Type="http://schemas.openxmlformats.org/officeDocument/2006/relationships/image" Target="../media/image34.emf"/><Relationship Id="rId4" Type="http://schemas.openxmlformats.org/officeDocument/2006/relationships/image" Target="../media/image33.emf"/></Relationships>
</file>

<file path=ppt/slides/_rels/slide51.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36.emf"/></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5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39.png"/></Relationships>
</file>

<file path=ppt/slides/_rels/slide5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42.emf"/><Relationship Id="rId5" Type="http://schemas.openxmlformats.org/officeDocument/2006/relationships/image" Target="../media/image41.emf"/><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9.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5;p1">
            <a:extLst>
              <a:ext uri="{FF2B5EF4-FFF2-40B4-BE49-F238E27FC236}">
                <a16:creationId xmlns:a16="http://schemas.microsoft.com/office/drawing/2014/main" id="{2262E45B-3F17-0243-7546-19E282E8CD31}"/>
              </a:ext>
            </a:extLst>
          </p:cNvPr>
          <p:cNvSpPr/>
          <p:nvPr/>
        </p:nvSpPr>
        <p:spPr>
          <a:xfrm>
            <a:off x="3173861" y="265360"/>
            <a:ext cx="2962656" cy="1225111"/>
          </a:xfrm>
          <a:custGeom>
            <a:avLst/>
            <a:gdLst/>
            <a:ahLst/>
            <a:cxnLst/>
            <a:rect l="l" t="t" r="r" b="b"/>
            <a:pathLst>
              <a:path w="6440489" h="2714068" extrusionOk="0">
                <a:moveTo>
                  <a:pt x="0" y="0"/>
                </a:moveTo>
                <a:lnTo>
                  <a:pt x="6440489" y="0"/>
                </a:lnTo>
                <a:lnTo>
                  <a:pt x="6440489" y="2714069"/>
                </a:lnTo>
                <a:lnTo>
                  <a:pt x="0" y="2714069"/>
                </a:lnTo>
                <a:lnTo>
                  <a:pt x="0" y="0"/>
                </a:lnTo>
                <a:close/>
              </a:path>
            </a:pathLst>
          </a:custGeom>
          <a:blipFill rotWithShape="1">
            <a:blip r:embed="rId2">
              <a:alphaModFix/>
            </a:blip>
            <a:stretch>
              <a:fillRect/>
            </a:stretch>
          </a:blipFill>
          <a:ln>
            <a:noFill/>
          </a:ln>
        </p:spPr>
        <p:txBody>
          <a:bodyPr/>
          <a:lstStyle/>
          <a:p>
            <a:endParaRPr lang="en-US" dirty="0"/>
          </a:p>
        </p:txBody>
      </p:sp>
      <p:sp>
        <p:nvSpPr>
          <p:cNvPr id="5" name="Google Shape;94;p1">
            <a:extLst>
              <a:ext uri="{FF2B5EF4-FFF2-40B4-BE49-F238E27FC236}">
                <a16:creationId xmlns:a16="http://schemas.microsoft.com/office/drawing/2014/main" id="{18976BE1-DF2A-9884-FE6F-BCB8B9BE8600}"/>
              </a:ext>
            </a:extLst>
          </p:cNvPr>
          <p:cNvSpPr/>
          <p:nvPr/>
        </p:nvSpPr>
        <p:spPr>
          <a:xfrm>
            <a:off x="4043436" y="5120667"/>
            <a:ext cx="1223507" cy="1159989"/>
          </a:xfrm>
          <a:custGeom>
            <a:avLst/>
            <a:gdLst/>
            <a:ahLst/>
            <a:cxnLst/>
            <a:rect l="l" t="t" r="r" b="b"/>
            <a:pathLst>
              <a:path w="1475961" h="1475961" extrusionOk="0">
                <a:moveTo>
                  <a:pt x="0" y="0"/>
                </a:moveTo>
                <a:lnTo>
                  <a:pt x="1475961" y="0"/>
                </a:lnTo>
                <a:lnTo>
                  <a:pt x="1475961" y="1475962"/>
                </a:lnTo>
                <a:lnTo>
                  <a:pt x="0" y="1475962"/>
                </a:lnTo>
                <a:lnTo>
                  <a:pt x="0" y="0"/>
                </a:lnTo>
                <a:close/>
              </a:path>
            </a:pathLst>
          </a:custGeom>
          <a:blipFill rotWithShape="1">
            <a:blip r:embed="rId3">
              <a:alphaModFix/>
            </a:blip>
            <a:stretch>
              <a:fillRect/>
            </a:stretch>
          </a:blipFill>
          <a:ln>
            <a:noFill/>
          </a:ln>
        </p:spPr>
        <p:txBody>
          <a:bodyPr/>
          <a:lstStyle/>
          <a:p>
            <a:endParaRPr lang="en-US" dirty="0"/>
          </a:p>
        </p:txBody>
      </p:sp>
      <p:pic>
        <p:nvPicPr>
          <p:cNvPr id="8" name="Picture 7">
            <a:extLst>
              <a:ext uri="{FF2B5EF4-FFF2-40B4-BE49-F238E27FC236}">
                <a16:creationId xmlns:a16="http://schemas.microsoft.com/office/drawing/2014/main" id="{A94EC4CA-DF99-77D9-FFB4-C870BF880BED}"/>
              </a:ext>
            </a:extLst>
          </p:cNvPr>
          <p:cNvPicPr>
            <a:picLocks noChangeAspect="1"/>
          </p:cNvPicPr>
          <p:nvPr/>
        </p:nvPicPr>
        <p:blipFill>
          <a:blip r:embed="rId4"/>
          <a:stretch>
            <a:fillRect/>
          </a:stretch>
        </p:blipFill>
        <p:spPr>
          <a:xfrm>
            <a:off x="6612094" y="176951"/>
            <a:ext cx="2288181" cy="2212983"/>
          </a:xfrm>
          <a:prstGeom prst="rect">
            <a:avLst/>
          </a:prstGeom>
        </p:spPr>
      </p:pic>
      <p:pic>
        <p:nvPicPr>
          <p:cNvPr id="9" name="Picture 8">
            <a:extLst>
              <a:ext uri="{FF2B5EF4-FFF2-40B4-BE49-F238E27FC236}">
                <a16:creationId xmlns:a16="http://schemas.microsoft.com/office/drawing/2014/main" id="{314B3F1C-9645-CC71-E1B5-6F851A4E5760}"/>
              </a:ext>
            </a:extLst>
          </p:cNvPr>
          <p:cNvPicPr>
            <a:picLocks noChangeAspect="1"/>
          </p:cNvPicPr>
          <p:nvPr/>
        </p:nvPicPr>
        <p:blipFill>
          <a:blip r:embed="rId5"/>
          <a:stretch>
            <a:fillRect/>
          </a:stretch>
        </p:blipFill>
        <p:spPr>
          <a:xfrm>
            <a:off x="6612094" y="4953836"/>
            <a:ext cx="1487553" cy="1493649"/>
          </a:xfrm>
          <a:prstGeom prst="rect">
            <a:avLst/>
          </a:prstGeom>
        </p:spPr>
      </p:pic>
      <p:pic>
        <p:nvPicPr>
          <p:cNvPr id="1026" name="Picture 2" descr="Lendistry | Small Business Lending">
            <a:extLst>
              <a:ext uri="{FF2B5EF4-FFF2-40B4-BE49-F238E27FC236}">
                <a16:creationId xmlns:a16="http://schemas.microsoft.com/office/drawing/2014/main" id="{779F8FE4-A7AC-9469-28AA-1BBB7C9CAE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6884" y="5213017"/>
            <a:ext cx="2579561" cy="97528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8336B47-A3CA-EAB4-B9C4-F46B03CE802E}"/>
              </a:ext>
            </a:extLst>
          </p:cNvPr>
          <p:cNvPicPr>
            <a:picLocks noChangeAspect="1"/>
          </p:cNvPicPr>
          <p:nvPr/>
        </p:nvPicPr>
        <p:blipFill>
          <a:blip r:embed="rId4"/>
          <a:stretch>
            <a:fillRect/>
          </a:stretch>
        </p:blipFill>
        <p:spPr>
          <a:xfrm flipH="1">
            <a:off x="326840" y="41970"/>
            <a:ext cx="2288180" cy="2212982"/>
          </a:xfrm>
          <a:prstGeom prst="rect">
            <a:avLst/>
          </a:prstGeom>
        </p:spPr>
      </p:pic>
      <p:sp>
        <p:nvSpPr>
          <p:cNvPr id="11" name="TextBox 10">
            <a:extLst>
              <a:ext uri="{FF2B5EF4-FFF2-40B4-BE49-F238E27FC236}">
                <a16:creationId xmlns:a16="http://schemas.microsoft.com/office/drawing/2014/main" id="{D01AA938-CF71-8034-D494-E42DB01C7CBB}"/>
              </a:ext>
            </a:extLst>
          </p:cNvPr>
          <p:cNvSpPr txBox="1"/>
          <p:nvPr/>
        </p:nvSpPr>
        <p:spPr>
          <a:xfrm>
            <a:off x="1450217" y="1524338"/>
            <a:ext cx="6409944" cy="1754326"/>
          </a:xfrm>
          <a:prstGeom prst="rect">
            <a:avLst/>
          </a:prstGeom>
          <a:noFill/>
        </p:spPr>
        <p:txBody>
          <a:bodyPr wrap="square" rtlCol="0">
            <a:spAutoFit/>
          </a:bodyPr>
          <a:lstStyle/>
          <a:p>
            <a:pPr algn="ctr"/>
            <a:r>
              <a:rPr lang="en-US" sz="3600" b="1" dirty="0">
                <a:latin typeface="Poppins" panose="00000500000000000000" pitchFamily="2" charset="0"/>
                <a:cs typeface="Poppins" panose="00000500000000000000" pitchFamily="2" charset="0"/>
              </a:rPr>
              <a:t>Financial statements, models</a:t>
            </a:r>
          </a:p>
          <a:p>
            <a:pPr algn="ctr"/>
            <a:r>
              <a:rPr lang="en-US" sz="3600" b="1" dirty="0">
                <a:latin typeface="Poppins" panose="00000500000000000000" pitchFamily="2" charset="0"/>
                <a:cs typeface="Poppins" panose="00000500000000000000" pitchFamily="2" charset="0"/>
              </a:rPr>
              <a:t>&amp; management</a:t>
            </a:r>
          </a:p>
        </p:txBody>
      </p:sp>
      <p:sp>
        <p:nvSpPr>
          <p:cNvPr id="12" name="TextBox 11">
            <a:extLst>
              <a:ext uri="{FF2B5EF4-FFF2-40B4-BE49-F238E27FC236}">
                <a16:creationId xmlns:a16="http://schemas.microsoft.com/office/drawing/2014/main" id="{C5738597-5906-1610-9C88-DA2C03EC4C0F}"/>
              </a:ext>
            </a:extLst>
          </p:cNvPr>
          <p:cNvSpPr txBox="1"/>
          <p:nvPr/>
        </p:nvSpPr>
        <p:spPr>
          <a:xfrm>
            <a:off x="0" y="3413646"/>
            <a:ext cx="9144000" cy="830997"/>
          </a:xfrm>
          <a:prstGeom prst="rect">
            <a:avLst/>
          </a:prstGeom>
          <a:gradFill flip="none" rotWithShape="1">
            <a:gsLst>
              <a:gs pos="0">
                <a:srgbClr val="233973"/>
              </a:gs>
              <a:gs pos="36000">
                <a:srgbClr val="C1CA2F"/>
              </a:gs>
              <a:gs pos="84000">
                <a:srgbClr val="67ACBC"/>
              </a:gs>
              <a:gs pos="100000">
                <a:srgbClr val="558E8E">
                  <a:lumMod val="96000"/>
                  <a:lumOff val="4000"/>
                </a:srgbClr>
              </a:gs>
              <a:gs pos="59000">
                <a:srgbClr val="F7AF21"/>
              </a:gs>
            </a:gsLst>
            <a:lin ang="0" scaled="1"/>
            <a:tileRect/>
          </a:gradFill>
        </p:spPr>
        <p:txBody>
          <a:bodyPr wrap="square" rtlCol="0">
            <a:spAutoFit/>
          </a:bodyPr>
          <a:lstStyle/>
          <a:p>
            <a:pPr algn="ctr"/>
            <a:r>
              <a:rPr lang="en-US" sz="2400" b="1" dirty="0">
                <a:latin typeface="Poppins" panose="00000500000000000000" pitchFamily="2" charset="0"/>
                <a:cs typeface="Poppins" panose="00000500000000000000" pitchFamily="2" charset="0"/>
              </a:rPr>
              <a:t>REACH Hub</a:t>
            </a:r>
            <a:endParaRPr lang="en-US" sz="2400" dirty="0">
              <a:latin typeface="Poppins" panose="00000500000000000000" pitchFamily="2" charset="0"/>
              <a:cs typeface="Poppins" panose="00000500000000000000" pitchFamily="2" charset="0"/>
            </a:endParaRPr>
          </a:p>
          <a:p>
            <a:pPr algn="ctr"/>
            <a:r>
              <a:rPr lang="en-US" sz="2400" dirty="0">
                <a:latin typeface="Poppins" panose="00000500000000000000" pitchFamily="2" charset="0"/>
                <a:cs typeface="Poppins" panose="00000500000000000000" pitchFamily="2" charset="0"/>
              </a:rPr>
              <a:t>Resources for Entrepreneurship Advising &amp; Coaching</a:t>
            </a:r>
          </a:p>
        </p:txBody>
      </p:sp>
    </p:spTree>
    <p:extLst>
      <p:ext uri="{BB962C8B-B14F-4D97-AF65-F5344CB8AC3E}">
        <p14:creationId xmlns:p14="http://schemas.microsoft.com/office/powerpoint/2010/main" val="284306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B13DF7-0C45-0783-6D6F-208E6CD76ACF}"/>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90595ED-450F-A70A-1879-E8C31ADBE08D}"/>
              </a:ext>
            </a:extLst>
          </p:cNvPr>
          <p:cNvSpPr txBox="1"/>
          <p:nvPr/>
        </p:nvSpPr>
        <p:spPr>
          <a:xfrm>
            <a:off x="187211" y="10053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are financial statements?</a:t>
            </a:r>
          </a:p>
        </p:txBody>
      </p:sp>
      <p:sp>
        <p:nvSpPr>
          <p:cNvPr id="11" name="TextBox 10">
            <a:extLst>
              <a:ext uri="{FF2B5EF4-FFF2-40B4-BE49-F238E27FC236}">
                <a16:creationId xmlns:a16="http://schemas.microsoft.com/office/drawing/2014/main" id="{54EC4F63-22B8-03BD-F413-20C4F1A4E74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5" name="TextBox 4">
            <a:extLst>
              <a:ext uri="{FF2B5EF4-FFF2-40B4-BE49-F238E27FC236}">
                <a16:creationId xmlns:a16="http://schemas.microsoft.com/office/drawing/2014/main" id="{BC0631E3-B0A0-D725-D472-43DBE30DB219}"/>
              </a:ext>
            </a:extLst>
          </p:cNvPr>
          <p:cNvSpPr txBox="1"/>
          <p:nvPr/>
        </p:nvSpPr>
        <p:spPr>
          <a:xfrm>
            <a:off x="429765" y="2064464"/>
            <a:ext cx="8284463" cy="3693319"/>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Financial statements are written reports that provide detail on money the company spends and earns, what the company owns, and what the company owes to others.</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 We introduce the three most important financial statements for an entrepreneur according to Generally Accepted Accounting Practices (GAAP), namely the:</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Income statement (profit &amp; loss statement)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Balance sheet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cash flow statement</a:t>
            </a:r>
          </a:p>
        </p:txBody>
      </p:sp>
      <p:sp>
        <p:nvSpPr>
          <p:cNvPr id="3" name="Rectangle 2">
            <a:extLst>
              <a:ext uri="{FF2B5EF4-FFF2-40B4-BE49-F238E27FC236}">
                <a16:creationId xmlns:a16="http://schemas.microsoft.com/office/drawing/2014/main" id="{376EB890-8524-3FAD-9B09-B145FDB64B3F}"/>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E9599F0D-64A6-B118-CB80-1319D1CB2369}"/>
              </a:ext>
            </a:extLst>
          </p:cNvPr>
          <p:cNvSpPr/>
          <p:nvPr/>
        </p:nvSpPr>
        <p:spPr>
          <a:xfrm>
            <a:off x="2429921" y="1243940"/>
            <a:ext cx="4229100" cy="4589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31255A58-9B01-6029-2167-57DB70F53A0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785" y="1410816"/>
            <a:ext cx="1574829" cy="1258754"/>
          </a:xfrm>
          <a:prstGeom prst="rect">
            <a:avLst/>
          </a:prstGeom>
        </p:spPr>
      </p:pic>
      <p:sp>
        <p:nvSpPr>
          <p:cNvPr id="7" name="TextBox 6">
            <a:extLst>
              <a:ext uri="{FF2B5EF4-FFF2-40B4-BE49-F238E27FC236}">
                <a16:creationId xmlns:a16="http://schemas.microsoft.com/office/drawing/2014/main" id="{7BB1EA55-66ED-E036-38EE-FF01A223BACF}"/>
              </a:ext>
            </a:extLst>
          </p:cNvPr>
          <p:cNvSpPr txBox="1"/>
          <p:nvPr/>
        </p:nvSpPr>
        <p:spPr>
          <a:xfrm>
            <a:off x="2713783" y="2936404"/>
            <a:ext cx="3661376" cy="2554545"/>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Bookkeeping and accounting</a:t>
            </a:r>
            <a:r>
              <a:rPr lang="en-US" sz="1600" b="1" dirty="0">
                <a:latin typeface="Poppins" panose="00000500000000000000" pitchFamily="2" charset="0"/>
                <a:cs typeface="Poppins" panose="00000500000000000000" pitchFamily="2" charset="0"/>
              </a:rPr>
              <a:t> are the basis of good financial management </a:t>
            </a:r>
          </a:p>
          <a:p>
            <a:pPr algn="ctr"/>
            <a:r>
              <a:rPr lang="en-US" sz="1600" dirty="0">
                <a:latin typeface="Poppins" panose="00000500000000000000" pitchFamily="2" charset="0"/>
                <a:cs typeface="Poppins" panose="00000500000000000000" pitchFamily="2" charset="0"/>
              </a:rPr>
              <a:t>Keeping track of financial records, and drawing insight about your business from those records is the foundation of good financial management. Be sure to review the </a:t>
            </a:r>
            <a:r>
              <a:rPr lang="en-US" sz="1600" u="sng" dirty="0">
                <a:latin typeface="Poppins" panose="00000500000000000000" pitchFamily="2" charset="0"/>
                <a:cs typeface="Poppins" panose="00000500000000000000" pitchFamily="2" charset="0"/>
              </a:rPr>
              <a:t>Basics of Bookkeeping</a:t>
            </a:r>
            <a:r>
              <a:rPr lang="en-US" sz="1600" dirty="0">
                <a:latin typeface="Poppins" panose="00000500000000000000" pitchFamily="2" charset="0"/>
                <a:cs typeface="Poppins" panose="00000500000000000000" pitchFamily="2" charset="0"/>
              </a:rPr>
              <a:t> and </a:t>
            </a:r>
            <a:r>
              <a:rPr lang="en-US" sz="1600" u="sng" dirty="0">
                <a:latin typeface="Poppins" panose="00000500000000000000" pitchFamily="2" charset="0"/>
                <a:cs typeface="Poppins" panose="00000500000000000000" pitchFamily="2" charset="0"/>
              </a:rPr>
              <a:t>Accounting Basics</a:t>
            </a:r>
            <a:r>
              <a:rPr lang="en-US" sz="1600" dirty="0">
                <a:latin typeface="Poppins" panose="00000500000000000000" pitchFamily="2" charset="0"/>
                <a:cs typeface="Poppins" panose="00000500000000000000" pitchFamily="2" charset="0"/>
              </a:rPr>
              <a:t> modules. </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96718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8" name="TextBox 7">
            <a:extLst>
              <a:ext uri="{FF2B5EF4-FFF2-40B4-BE49-F238E27FC236}">
                <a16:creationId xmlns:a16="http://schemas.microsoft.com/office/drawing/2014/main" id="{6EF70EB1-62C0-AB6F-9786-30E05A13F14B}"/>
              </a:ext>
            </a:extLst>
          </p:cNvPr>
          <p:cNvSpPr txBox="1"/>
          <p:nvPr/>
        </p:nvSpPr>
        <p:spPr>
          <a:xfrm>
            <a:off x="2741312" y="516729"/>
            <a:ext cx="3661376" cy="461665"/>
          </a:xfrm>
          <a:prstGeom prst="rect">
            <a:avLst/>
          </a:prstGeom>
          <a:noFill/>
        </p:spPr>
        <p:txBody>
          <a:bodyPr wrap="square">
            <a:spAutoFit/>
          </a:bodyPr>
          <a:lstStyle/>
          <a:p>
            <a:pPr algn="ctr"/>
            <a:r>
              <a:rPr lang="en-US" sz="2400" b="1" dirty="0">
                <a:solidFill>
                  <a:schemeClr val="tx1"/>
                </a:solidFill>
                <a:latin typeface="Poppins" panose="00000500000000000000" pitchFamily="2" charset="0"/>
                <a:cs typeface="Poppins" panose="00000500000000000000" pitchFamily="2" charset="0"/>
              </a:rPr>
              <a:t>Learning by example</a:t>
            </a:r>
          </a:p>
        </p:txBody>
      </p:sp>
      <p:sp>
        <p:nvSpPr>
          <p:cNvPr id="9" name="TextBox 8">
            <a:extLst>
              <a:ext uri="{FF2B5EF4-FFF2-40B4-BE49-F238E27FC236}">
                <a16:creationId xmlns:a16="http://schemas.microsoft.com/office/drawing/2014/main" id="{B2E52ED5-2C21-BD66-6376-5B99A121DC99}"/>
              </a:ext>
            </a:extLst>
          </p:cNvPr>
          <p:cNvSpPr txBox="1"/>
          <p:nvPr/>
        </p:nvSpPr>
        <p:spPr>
          <a:xfrm>
            <a:off x="896772" y="972808"/>
            <a:ext cx="7350456" cy="923330"/>
          </a:xfrm>
          <a:prstGeom prst="rect">
            <a:avLst/>
          </a:prstGeom>
          <a:noFill/>
        </p:spPr>
        <p:txBody>
          <a:bodyPr wrap="square">
            <a:spAutoFit/>
          </a:bodyPr>
          <a:lstStyle/>
          <a:p>
            <a:pPr algn="ctr"/>
            <a:r>
              <a:rPr lang="en-US" dirty="0">
                <a:solidFill>
                  <a:schemeClr val="tx1"/>
                </a:solidFill>
                <a:latin typeface="Poppins" panose="00000500000000000000" pitchFamily="2" charset="0"/>
                <a:cs typeface="Poppins" panose="00000500000000000000" pitchFamily="2" charset="0"/>
              </a:rPr>
              <a:t>To assist entrepreneurs in understanding financial concepts, we will work with an example business – a restaurant known as Plantain &amp; Spice: a Latin-American fast casual restaurant.</a:t>
            </a:r>
          </a:p>
        </p:txBody>
      </p:sp>
      <p:sp>
        <p:nvSpPr>
          <p:cNvPr id="10" name="TextBox 9">
            <a:extLst>
              <a:ext uri="{FF2B5EF4-FFF2-40B4-BE49-F238E27FC236}">
                <a16:creationId xmlns:a16="http://schemas.microsoft.com/office/drawing/2014/main" id="{704B5410-9FB3-F326-6545-04E23E91DFBF}"/>
              </a:ext>
            </a:extLst>
          </p:cNvPr>
          <p:cNvSpPr txBox="1"/>
          <p:nvPr/>
        </p:nvSpPr>
        <p:spPr>
          <a:xfrm>
            <a:off x="312829" y="2045783"/>
            <a:ext cx="6642100" cy="4616648"/>
          </a:xfrm>
          <a:prstGeom prst="rect">
            <a:avLst/>
          </a:prstGeom>
          <a:noFill/>
        </p:spPr>
        <p:txBody>
          <a:bodyPr wrap="square">
            <a:spAutoFit/>
          </a:bodyPr>
          <a:lstStyle/>
          <a:p>
            <a:r>
              <a:rPr lang="en-US" sz="1400" dirty="0">
                <a:solidFill>
                  <a:schemeClr val="tx1"/>
                </a:solidFill>
                <a:latin typeface="Poppins" panose="00000500000000000000" pitchFamily="2" charset="0"/>
                <a:cs typeface="Poppins" panose="00000500000000000000" pitchFamily="2" charset="0"/>
              </a:rPr>
              <a:t>Important assumptions about the business are as follows:</a:t>
            </a:r>
          </a:p>
          <a:p>
            <a:pPr marL="285750" indent="-285750">
              <a:buFontTx/>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The business has two co-founders/owners who will contribute $10,000 in cash to the business – one of them will not take a salary;</a:t>
            </a:r>
          </a:p>
          <a:p>
            <a:pPr marL="285750" indent="-285750">
              <a:buFont typeface="Arial" panose="020B0604020202020204" pitchFamily="34" charset="0"/>
              <a:buChar char="•"/>
            </a:pPr>
            <a:endParaRPr lang="en-US" sz="1400" dirty="0">
              <a:solidFill>
                <a:schemeClr val="tx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solidFill>
                  <a:schemeClr val="tx1"/>
                </a:solidFill>
                <a:latin typeface="Poppins" panose="00000500000000000000" pitchFamily="2" charset="0"/>
                <a:cs typeface="Poppins" panose="00000500000000000000" pitchFamily="2" charset="0"/>
              </a:rPr>
              <a:t>The business is </a:t>
            </a:r>
            <a:r>
              <a:rPr lang="en-US" sz="1400" dirty="0">
                <a:latin typeface="Poppins" panose="00000500000000000000" pitchFamily="2" charset="0"/>
                <a:cs typeface="Poppins" panose="00000500000000000000" pitchFamily="2" charset="0"/>
              </a:rPr>
              <a:t>expanding from one to three locations;</a:t>
            </a:r>
          </a:p>
          <a:p>
            <a:pPr marL="285750" indent="-285750">
              <a:buFont typeface="Arial" panose="020B0604020202020204" pitchFamily="34" charset="0"/>
              <a:buChar char="•"/>
            </a:pPr>
            <a:endParaRPr lang="en-US" sz="1400" dirty="0">
              <a:solidFill>
                <a:schemeClr val="tx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solidFill>
                  <a:schemeClr val="tx1"/>
                </a:solidFill>
                <a:latin typeface="Poppins" panose="00000500000000000000" pitchFamily="2" charset="0"/>
                <a:cs typeface="Poppins" panose="00000500000000000000" pitchFamily="2" charset="0"/>
              </a:rPr>
              <a:t>Startup costs for the business are approximately $100,000;</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The business is looking for a loan from a bank of $90,000;</a:t>
            </a:r>
            <a:endParaRPr lang="en-US" sz="1400" dirty="0">
              <a:solidFill>
                <a:schemeClr val="tx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400" dirty="0">
              <a:solidFill>
                <a:schemeClr val="tx1"/>
              </a:solidFill>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solidFill>
                  <a:schemeClr val="tx1"/>
                </a:solidFill>
                <a:latin typeface="Poppins" panose="00000500000000000000" pitchFamily="2" charset="0"/>
                <a:cs typeface="Poppins" panose="00000500000000000000" pitchFamily="2" charset="0"/>
              </a:rPr>
              <a:t>Each location looks to earn approxi</a:t>
            </a:r>
            <a:r>
              <a:rPr lang="en-US" sz="1400" dirty="0">
                <a:latin typeface="Poppins" panose="00000500000000000000" pitchFamily="2" charset="0"/>
                <a:cs typeface="Poppins" panose="00000500000000000000" pitchFamily="2" charset="0"/>
              </a:rPr>
              <a:t>mately $1.5 million in revenue;</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The business has three revenue streams: in-store meals, delivery, and catering events – with an average gross margin of 50%;</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Each location will employ (in addition to the owners), one full-time employee and six part-time employees;</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Overall operating expenses will be approximately $700,000 for the first location, but there will be economies of scale for the next two.</a:t>
            </a:r>
          </a:p>
        </p:txBody>
      </p:sp>
      <p:pic>
        <p:nvPicPr>
          <p:cNvPr id="12" name="Picture 11">
            <a:extLst>
              <a:ext uri="{FF2B5EF4-FFF2-40B4-BE49-F238E27FC236}">
                <a16:creationId xmlns:a16="http://schemas.microsoft.com/office/drawing/2014/main" id="{CD3585E8-C929-FA03-25E6-B027AF9221F8}"/>
              </a:ext>
            </a:extLst>
          </p:cNvPr>
          <p:cNvPicPr>
            <a:picLocks noChangeAspect="1"/>
          </p:cNvPicPr>
          <p:nvPr/>
        </p:nvPicPr>
        <p:blipFill>
          <a:blip r:embed="rId2"/>
          <a:stretch>
            <a:fillRect/>
          </a:stretch>
        </p:blipFill>
        <p:spPr>
          <a:xfrm>
            <a:off x="7307607" y="2338171"/>
            <a:ext cx="1355665" cy="2015936"/>
          </a:xfrm>
          <a:prstGeom prst="rect">
            <a:avLst/>
          </a:prstGeom>
        </p:spPr>
      </p:pic>
      <p:pic>
        <p:nvPicPr>
          <p:cNvPr id="13" name="Picture 12">
            <a:extLst>
              <a:ext uri="{FF2B5EF4-FFF2-40B4-BE49-F238E27FC236}">
                <a16:creationId xmlns:a16="http://schemas.microsoft.com/office/drawing/2014/main" id="{E8E6997C-15AF-C0A6-0BAA-F7A37532BE45}"/>
              </a:ext>
            </a:extLst>
          </p:cNvPr>
          <p:cNvPicPr>
            <a:picLocks noChangeAspect="1"/>
          </p:cNvPicPr>
          <p:nvPr/>
        </p:nvPicPr>
        <p:blipFill>
          <a:blip r:embed="rId3"/>
          <a:stretch>
            <a:fillRect/>
          </a:stretch>
        </p:blipFill>
        <p:spPr>
          <a:xfrm>
            <a:off x="6954929" y="4498723"/>
            <a:ext cx="2016942" cy="2015936"/>
          </a:xfrm>
          <a:prstGeom prst="rect">
            <a:avLst/>
          </a:prstGeom>
        </p:spPr>
      </p:pic>
    </p:spTree>
    <p:extLst>
      <p:ext uri="{BB962C8B-B14F-4D97-AF65-F5344CB8AC3E}">
        <p14:creationId xmlns:p14="http://schemas.microsoft.com/office/powerpoint/2010/main" val="35454094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603222"/>
            <a:ext cx="8769573"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Why are financial statements important?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5" name="TextBox 4">
            <a:extLst>
              <a:ext uri="{FF2B5EF4-FFF2-40B4-BE49-F238E27FC236}">
                <a16:creationId xmlns:a16="http://schemas.microsoft.com/office/drawing/2014/main" id="{0F4FED25-224C-D90F-8A0C-F9EAC2FC0095}"/>
              </a:ext>
            </a:extLst>
          </p:cNvPr>
          <p:cNvSpPr txBox="1"/>
          <p:nvPr/>
        </p:nvSpPr>
        <p:spPr>
          <a:xfrm>
            <a:off x="187213" y="1027070"/>
            <a:ext cx="8856203" cy="1077218"/>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Financial statements help an entrepreneur to understand the health of their business, or proposed business, but they are different in what concepts they include, the time they consider, and how they think about financial health; below we outline these differences and use images as metaphors of each financial statement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2" name="Table 31">
            <a:extLst>
              <a:ext uri="{FF2B5EF4-FFF2-40B4-BE49-F238E27FC236}">
                <a16:creationId xmlns:a16="http://schemas.microsoft.com/office/drawing/2014/main" id="{1891458E-9405-1899-B48B-ACC4615869CB}"/>
              </a:ext>
            </a:extLst>
          </p:cNvPr>
          <p:cNvGraphicFramePr>
            <a:graphicFrameLocks noGrp="1"/>
          </p:cNvGraphicFramePr>
          <p:nvPr>
            <p:extLst>
              <p:ext uri="{D42A27DB-BD31-4B8C-83A1-F6EECF244321}">
                <p14:modId xmlns:p14="http://schemas.microsoft.com/office/powerpoint/2010/main" val="3629623501"/>
              </p:ext>
            </p:extLst>
          </p:nvPr>
        </p:nvGraphicFramePr>
        <p:xfrm>
          <a:off x="187213" y="2229656"/>
          <a:ext cx="8769572" cy="3997960"/>
        </p:xfrm>
        <a:graphic>
          <a:graphicData uri="http://schemas.openxmlformats.org/drawingml/2006/table">
            <a:tbl>
              <a:tblPr firstRow="1" bandRow="1">
                <a:tableStyleId>{5C22544A-7EE6-4342-B048-85BDC9FD1C3A}</a:tableStyleId>
              </a:tblPr>
              <a:tblGrid>
                <a:gridCol w="1138667">
                  <a:extLst>
                    <a:ext uri="{9D8B030D-6E8A-4147-A177-3AD203B41FA5}">
                      <a16:colId xmlns:a16="http://schemas.microsoft.com/office/drawing/2014/main" val="3840831826"/>
                    </a:ext>
                  </a:extLst>
                </a:gridCol>
                <a:gridCol w="2697481">
                  <a:extLst>
                    <a:ext uri="{9D8B030D-6E8A-4147-A177-3AD203B41FA5}">
                      <a16:colId xmlns:a16="http://schemas.microsoft.com/office/drawing/2014/main" val="2355853335"/>
                    </a:ext>
                  </a:extLst>
                </a:gridCol>
                <a:gridCol w="2660904">
                  <a:extLst>
                    <a:ext uri="{9D8B030D-6E8A-4147-A177-3AD203B41FA5}">
                      <a16:colId xmlns:a16="http://schemas.microsoft.com/office/drawing/2014/main" val="2909134360"/>
                    </a:ext>
                  </a:extLst>
                </a:gridCol>
                <a:gridCol w="2272520">
                  <a:extLst>
                    <a:ext uri="{9D8B030D-6E8A-4147-A177-3AD203B41FA5}">
                      <a16:colId xmlns:a16="http://schemas.microsoft.com/office/drawing/2014/main" val="2745413782"/>
                    </a:ext>
                  </a:extLst>
                </a:gridCol>
              </a:tblGrid>
              <a:tr h="370840">
                <a:tc>
                  <a:txBody>
                    <a:bodyPr/>
                    <a:lstStyle/>
                    <a:p>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Income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Cash flow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600" dirty="0">
                          <a:solidFill>
                            <a:schemeClr val="tx1"/>
                          </a:solidFill>
                        </a:rPr>
                        <a:t>Balance sheet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009593078"/>
                  </a:ext>
                </a:extLst>
              </a:tr>
              <a:tr h="370840">
                <a:tc>
                  <a:txBody>
                    <a:bodyPr/>
                    <a:lstStyle/>
                    <a:p>
                      <a:r>
                        <a:rPr lang="en-US" sz="1600" b="1" dirty="0">
                          <a:solidFill>
                            <a:schemeClr val="tx1"/>
                          </a:solidFill>
                        </a:rPr>
                        <a:t>Way to think about financial health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Taking the money that a business makes and then subtracts different types of expenses to see what is left over (if anything)</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Tracking the inflow and outflow of cash to see if there is any cash left at key points in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Comparing what a business </a:t>
                      </a:r>
                      <a:r>
                        <a:rPr lang="en-US" sz="1400" dirty="0">
                          <a:solidFill>
                            <a:srgbClr val="FF0000"/>
                          </a:solidFill>
                        </a:rPr>
                        <a:t>owns and owes </a:t>
                      </a:r>
                      <a:r>
                        <a:rPr lang="en-US" sz="1400" dirty="0">
                          <a:solidFill>
                            <a:schemeClr val="tx1"/>
                          </a:solidFill>
                        </a:rPr>
                        <a:t>at a particular moment in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20813149"/>
                  </a:ext>
                </a:extLst>
              </a:tr>
              <a:tr h="370840">
                <a:tc>
                  <a:txBody>
                    <a:bodyPr/>
                    <a:lstStyle/>
                    <a:p>
                      <a:r>
                        <a:rPr lang="en-US" sz="1600" b="1" dirty="0">
                          <a:solidFill>
                            <a:schemeClr val="tx1"/>
                          </a:solidFill>
                        </a:rPr>
                        <a:t>Time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Period of time: month, quarter,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tx1"/>
                          </a:solidFill>
                        </a:rPr>
                        <a:t>Period of time: month, quarter, year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400" dirty="0">
                          <a:solidFill>
                            <a:schemeClr val="tx1"/>
                          </a:solidFill>
                        </a:rPr>
                        <a:t>Snapshot in time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744188646"/>
                  </a:ext>
                </a:extLst>
              </a:tr>
              <a:tr h="370840">
                <a:tc>
                  <a:txBody>
                    <a:bodyPr/>
                    <a:lstStyle/>
                    <a:p>
                      <a:r>
                        <a:rPr lang="en-US" sz="1600" b="1" dirty="0">
                          <a:solidFill>
                            <a:schemeClr val="tx1"/>
                          </a:solidFill>
                        </a:rPr>
                        <a:t>Image metaphor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44347830"/>
                  </a:ext>
                </a:extLst>
              </a:tr>
            </a:tbl>
          </a:graphicData>
        </a:graphic>
      </p:graphicFrame>
      <p:pic>
        <p:nvPicPr>
          <p:cNvPr id="35" name="Picture 34">
            <a:extLst>
              <a:ext uri="{FF2B5EF4-FFF2-40B4-BE49-F238E27FC236}">
                <a16:creationId xmlns:a16="http://schemas.microsoft.com/office/drawing/2014/main" id="{F90919EC-F618-BC16-3C40-49AD67F8734F}"/>
              </a:ext>
            </a:extLst>
          </p:cNvPr>
          <p:cNvPicPr>
            <a:picLocks noChangeAspect="1"/>
          </p:cNvPicPr>
          <p:nvPr/>
        </p:nvPicPr>
        <p:blipFill>
          <a:blip r:embed="rId2"/>
          <a:stretch>
            <a:fillRect/>
          </a:stretch>
        </p:blipFill>
        <p:spPr>
          <a:xfrm>
            <a:off x="7090556" y="4525745"/>
            <a:ext cx="1562748" cy="1562748"/>
          </a:xfrm>
          <a:prstGeom prst="rect">
            <a:avLst/>
          </a:prstGeom>
        </p:spPr>
      </p:pic>
      <p:pic>
        <p:nvPicPr>
          <p:cNvPr id="36" name="Picture 35">
            <a:extLst>
              <a:ext uri="{FF2B5EF4-FFF2-40B4-BE49-F238E27FC236}">
                <a16:creationId xmlns:a16="http://schemas.microsoft.com/office/drawing/2014/main" id="{5B8303F2-C589-0FB6-B935-7048C826E28A}"/>
              </a:ext>
            </a:extLst>
          </p:cNvPr>
          <p:cNvPicPr>
            <a:picLocks noChangeAspect="1"/>
          </p:cNvPicPr>
          <p:nvPr/>
        </p:nvPicPr>
        <p:blipFill>
          <a:blip r:embed="rId3"/>
          <a:stretch>
            <a:fillRect/>
          </a:stretch>
        </p:blipFill>
        <p:spPr>
          <a:xfrm>
            <a:off x="4608909" y="4525745"/>
            <a:ext cx="1562749" cy="1562749"/>
          </a:xfrm>
          <a:prstGeom prst="rect">
            <a:avLst/>
          </a:prstGeom>
        </p:spPr>
      </p:pic>
      <p:pic>
        <p:nvPicPr>
          <p:cNvPr id="37" name="Picture 36">
            <a:extLst>
              <a:ext uri="{FF2B5EF4-FFF2-40B4-BE49-F238E27FC236}">
                <a16:creationId xmlns:a16="http://schemas.microsoft.com/office/drawing/2014/main" id="{93B43598-70A6-94C5-E4BD-13DCAC187269}"/>
              </a:ext>
            </a:extLst>
          </p:cNvPr>
          <p:cNvPicPr>
            <a:picLocks noChangeAspect="1"/>
          </p:cNvPicPr>
          <p:nvPr/>
        </p:nvPicPr>
        <p:blipFill>
          <a:blip r:embed="rId4"/>
          <a:stretch>
            <a:fillRect/>
          </a:stretch>
        </p:blipFill>
        <p:spPr>
          <a:xfrm>
            <a:off x="1928864" y="4525746"/>
            <a:ext cx="1562749" cy="1562749"/>
          </a:xfrm>
          <a:prstGeom prst="rect">
            <a:avLst/>
          </a:prstGeom>
        </p:spPr>
      </p:pic>
    </p:spTree>
    <p:extLst>
      <p:ext uri="{BB962C8B-B14F-4D97-AF65-F5344CB8AC3E}">
        <p14:creationId xmlns:p14="http://schemas.microsoft.com/office/powerpoint/2010/main" val="29348932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B8B066-FDB1-552C-7C92-0DCD00E81E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6B1D688-819F-79E6-2134-A18E1FAE3F80}"/>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98B4ADBE-267B-6814-A227-EB0CF6FDDFE2}"/>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27675158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023028" y="542802"/>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Income statement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4" name="Picture 33">
            <a:extLst>
              <a:ext uri="{FF2B5EF4-FFF2-40B4-BE49-F238E27FC236}">
                <a16:creationId xmlns:a16="http://schemas.microsoft.com/office/drawing/2014/main" id="{2304F070-DBCF-81A7-700E-026415BCBB6C}"/>
              </a:ext>
            </a:extLst>
          </p:cNvPr>
          <p:cNvPicPr>
            <a:picLocks noChangeAspect="1"/>
          </p:cNvPicPr>
          <p:nvPr/>
        </p:nvPicPr>
        <p:blipFill>
          <a:blip r:embed="rId2"/>
          <a:stretch>
            <a:fillRect/>
          </a:stretch>
        </p:blipFill>
        <p:spPr>
          <a:xfrm>
            <a:off x="7394037" y="674635"/>
            <a:ext cx="1562749" cy="1562749"/>
          </a:xfrm>
          <a:prstGeom prst="rect">
            <a:avLst/>
          </a:prstGeom>
        </p:spPr>
      </p:pic>
      <p:sp>
        <p:nvSpPr>
          <p:cNvPr id="3" name="TextBox 2">
            <a:extLst>
              <a:ext uri="{FF2B5EF4-FFF2-40B4-BE49-F238E27FC236}">
                <a16:creationId xmlns:a16="http://schemas.microsoft.com/office/drawing/2014/main" id="{7BF9BF72-1BB9-2A0B-1ED3-D29AA26882D5}"/>
              </a:ext>
            </a:extLst>
          </p:cNvPr>
          <p:cNvSpPr txBox="1"/>
          <p:nvPr/>
        </p:nvSpPr>
        <p:spPr>
          <a:xfrm>
            <a:off x="187214" y="1725967"/>
            <a:ext cx="6935962" cy="138499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Income statements operate on an accrual basis (that is, income/expenses are recognized when they are earned/incurred, not when they enter or leave an account); </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Income statements are traditionally arranged with concepts in the follow manner:</a:t>
            </a:r>
          </a:p>
        </p:txBody>
      </p:sp>
      <p:graphicFrame>
        <p:nvGraphicFramePr>
          <p:cNvPr id="4" name="Table 3">
            <a:extLst>
              <a:ext uri="{FF2B5EF4-FFF2-40B4-BE49-F238E27FC236}">
                <a16:creationId xmlns:a16="http://schemas.microsoft.com/office/drawing/2014/main" id="{5A7B503C-54F0-54C6-9658-19B572ADC823}"/>
              </a:ext>
            </a:extLst>
          </p:cNvPr>
          <p:cNvGraphicFramePr>
            <a:graphicFrameLocks noGrp="1"/>
          </p:cNvGraphicFramePr>
          <p:nvPr>
            <p:extLst>
              <p:ext uri="{D42A27DB-BD31-4B8C-83A1-F6EECF244321}">
                <p14:modId xmlns:p14="http://schemas.microsoft.com/office/powerpoint/2010/main" val="267069797"/>
              </p:ext>
            </p:extLst>
          </p:nvPr>
        </p:nvGraphicFramePr>
        <p:xfrm>
          <a:off x="187214" y="3192188"/>
          <a:ext cx="8829787" cy="3596640"/>
        </p:xfrm>
        <a:graphic>
          <a:graphicData uri="http://schemas.openxmlformats.org/drawingml/2006/table">
            <a:tbl>
              <a:tblPr firstRow="1" bandRow="1">
                <a:tableStyleId>{5C22544A-7EE6-4342-B048-85BDC9FD1C3A}</a:tableStyleId>
              </a:tblPr>
              <a:tblGrid>
                <a:gridCol w="2684003">
                  <a:extLst>
                    <a:ext uri="{9D8B030D-6E8A-4147-A177-3AD203B41FA5}">
                      <a16:colId xmlns:a16="http://schemas.microsoft.com/office/drawing/2014/main" val="1141998654"/>
                    </a:ext>
                  </a:extLst>
                </a:gridCol>
                <a:gridCol w="6145784">
                  <a:extLst>
                    <a:ext uri="{9D8B030D-6E8A-4147-A177-3AD203B41FA5}">
                      <a16:colId xmlns:a16="http://schemas.microsoft.com/office/drawing/2014/main" val="3539756459"/>
                    </a:ext>
                  </a:extLst>
                </a:gridCol>
              </a:tblGrid>
              <a:tr h="0">
                <a:tc>
                  <a:txBody>
                    <a:bodyPr/>
                    <a:lstStyle/>
                    <a:p>
                      <a:pPr algn="ctr"/>
                      <a:r>
                        <a:rPr lang="en-US" sz="1400" b="1" u="none" dirty="0">
                          <a:solidFill>
                            <a:schemeClr val="tx1"/>
                          </a:solidFill>
                          <a:latin typeface="Poppins" panose="00000500000000000000" pitchFamily="2" charset="0"/>
                          <a:cs typeface="Poppins" panose="00000500000000000000" pitchFamily="2" charset="0"/>
                        </a:rPr>
                        <a:t>Concept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u="none" dirty="0">
                          <a:solidFill>
                            <a:schemeClr val="tx1"/>
                          </a:solidFill>
                          <a:latin typeface="Poppins" panose="00000500000000000000" pitchFamily="2" charset="0"/>
                          <a:cs typeface="Poppins" panose="00000500000000000000" pitchFamily="2"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1324814"/>
                  </a:ext>
                </a:extLst>
              </a:tr>
              <a:tr h="0">
                <a:tc>
                  <a:txBody>
                    <a:bodyPr/>
                    <a:lstStyle/>
                    <a:p>
                      <a:r>
                        <a:rPr lang="en-US" sz="1400" b="0" dirty="0">
                          <a:solidFill>
                            <a:schemeClr val="tx1"/>
                          </a:solidFill>
                          <a:latin typeface="Poppins" panose="00000500000000000000" pitchFamily="2" charset="0"/>
                          <a:cs typeface="Poppins" panose="00000500000000000000" pitchFamily="2" charset="0"/>
                        </a:rPr>
                        <a:t>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Money earned from sales (also known as operating 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8200271"/>
                  </a:ext>
                </a:extLst>
              </a:tr>
              <a:tr h="0">
                <a:tc>
                  <a:txBody>
                    <a:bodyPr/>
                    <a:lstStyle/>
                    <a:p>
                      <a:r>
                        <a:rPr lang="en-US" sz="1400" dirty="0">
                          <a:solidFill>
                            <a:schemeClr val="tx1"/>
                          </a:solidFill>
                          <a:latin typeface="Poppins" panose="00000500000000000000" pitchFamily="2" charset="0"/>
                          <a:cs typeface="Poppins" panose="00000500000000000000" pitchFamily="2" charset="0"/>
                        </a:rPr>
                        <a:t>Costs of goods sold (COGS)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Poppins" panose="00000500000000000000" pitchFamily="2" charset="0"/>
                          <a:cs typeface="Poppins" panose="00000500000000000000" pitchFamily="2" charset="0"/>
                        </a:rPr>
                        <a:t>Direct costs of producing goods/services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53756"/>
                  </a:ext>
                </a:extLst>
              </a:tr>
              <a:tr h="0">
                <a:tc>
                  <a:txBody>
                    <a:bodyPr/>
                    <a:lstStyle/>
                    <a:p>
                      <a:r>
                        <a:rPr lang="en-US" sz="1400" b="0" i="1" dirty="0">
                          <a:solidFill>
                            <a:schemeClr val="tx1"/>
                          </a:solidFill>
                          <a:latin typeface="Poppins" panose="00000500000000000000" pitchFamily="2" charset="0"/>
                          <a:cs typeface="Poppins" panose="00000500000000000000" pitchFamily="2" charset="0"/>
                        </a:rPr>
                        <a:t>Gross profit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Revenue – COGS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20374"/>
                  </a:ext>
                </a:extLst>
              </a:tr>
              <a:tr h="0">
                <a:tc>
                  <a:txBody>
                    <a:bodyPr/>
                    <a:lstStyle/>
                    <a:p>
                      <a:r>
                        <a:rPr lang="en-US" sz="1400" dirty="0">
                          <a:solidFill>
                            <a:schemeClr val="tx1"/>
                          </a:solidFill>
                          <a:latin typeface="Poppins" panose="00000500000000000000" pitchFamily="2" charset="0"/>
                          <a:cs typeface="Poppins" panose="00000500000000000000" pitchFamily="2" charset="0"/>
                        </a:rPr>
                        <a:t>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Poppins" panose="00000500000000000000" pitchFamily="2" charset="0"/>
                          <a:cs typeface="Poppins" panose="00000500000000000000" pitchFamily="2" charset="0"/>
                        </a:rPr>
                        <a:t>Costs incurred by a business’s day-to-day operation such as </a:t>
                      </a:r>
                      <a:r>
                        <a:rPr lang="en-US" sz="1400" dirty="0">
                          <a:solidFill>
                            <a:srgbClr val="FF0000"/>
                          </a:solidFill>
                          <a:latin typeface="Poppins" panose="00000500000000000000" pitchFamily="2" charset="0"/>
                          <a:cs typeface="Poppins" panose="00000500000000000000" pitchFamily="2" charset="0"/>
                        </a:rPr>
                        <a:t>sales and </a:t>
                      </a:r>
                      <a:r>
                        <a:rPr lang="en-US" sz="1400" dirty="0">
                          <a:solidFill>
                            <a:schemeClr val="tx1"/>
                          </a:solidFill>
                          <a:latin typeface="Poppins" panose="00000500000000000000" pitchFamily="2" charset="0"/>
                          <a:cs typeface="Poppins" panose="00000500000000000000" pitchFamily="2" charset="0"/>
                        </a:rPr>
                        <a:t>administrative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41820007"/>
                  </a:ext>
                </a:extLst>
              </a:tr>
              <a:tr h="0">
                <a:tc>
                  <a:txBody>
                    <a:bodyPr/>
                    <a:lstStyle/>
                    <a:p>
                      <a:r>
                        <a:rPr lang="en-US" sz="1400" b="0" i="1" dirty="0">
                          <a:solidFill>
                            <a:schemeClr val="tx1"/>
                          </a:solidFill>
                          <a:latin typeface="Poppins" panose="00000500000000000000" pitchFamily="2" charset="0"/>
                          <a:cs typeface="Poppins" panose="00000500000000000000" pitchFamily="2" charset="0"/>
                        </a:rPr>
                        <a:t>Operating income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Gross profit – 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9669352"/>
                  </a:ext>
                </a:extLst>
              </a:tr>
              <a:tr h="0">
                <a:tc>
                  <a:txBody>
                    <a:bodyPr/>
                    <a:lstStyle/>
                    <a:p>
                      <a:r>
                        <a:rPr lang="en-US" sz="1400" b="0" dirty="0">
                          <a:solidFill>
                            <a:schemeClr val="tx1"/>
                          </a:solidFill>
                          <a:latin typeface="Poppins" panose="00000500000000000000" pitchFamily="2" charset="0"/>
                          <a:cs typeface="Poppins" panose="00000500000000000000" pitchFamily="2" charset="0"/>
                        </a:rPr>
                        <a:t>Depreciation/amortization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Spread of a physical/intangible asset across a period of years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535747820"/>
                  </a:ext>
                </a:extLst>
              </a:tr>
              <a:tr h="0">
                <a:tc>
                  <a:txBody>
                    <a:bodyPr/>
                    <a:lstStyle/>
                    <a:p>
                      <a:r>
                        <a:rPr lang="en-US" sz="1400" b="0" dirty="0">
                          <a:solidFill>
                            <a:schemeClr val="tx1"/>
                          </a:solidFill>
                          <a:latin typeface="Poppins" panose="00000500000000000000" pitchFamily="2" charset="0"/>
                          <a:cs typeface="Poppins" panose="00000500000000000000" pitchFamily="2" charset="0"/>
                        </a:rPr>
                        <a:t>Interest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Cost incurred for interest on borrowed funds like loans (principal repayments show up on the balance sheet &amp; cash flow statements)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16249518"/>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0" i="1" dirty="0">
                          <a:solidFill>
                            <a:schemeClr val="tx1"/>
                          </a:solidFill>
                          <a:latin typeface="Poppins" panose="00000500000000000000" pitchFamily="2" charset="0"/>
                          <a:cs typeface="Poppins" panose="00000500000000000000" pitchFamily="2" charset="0"/>
                        </a:rPr>
                        <a:t>Net income before taxes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Operating income – (depreciation/amortization expenses + interest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141687819"/>
                  </a:ext>
                </a:extLst>
              </a:tr>
            </a:tbl>
          </a:graphicData>
        </a:graphic>
      </p:graphicFrame>
      <p:sp>
        <p:nvSpPr>
          <p:cNvPr id="6" name="TextBox 5">
            <a:extLst>
              <a:ext uri="{FF2B5EF4-FFF2-40B4-BE49-F238E27FC236}">
                <a16:creationId xmlns:a16="http://schemas.microsoft.com/office/drawing/2014/main" id="{589B38C6-F111-CF4C-4B55-E5F02C87BAE9}"/>
              </a:ext>
            </a:extLst>
          </p:cNvPr>
          <p:cNvSpPr txBox="1"/>
          <p:nvPr/>
        </p:nvSpPr>
        <p:spPr>
          <a:xfrm>
            <a:off x="476051" y="917400"/>
            <a:ext cx="6858000" cy="830997"/>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An income statement (sometimes referred to as a profit and loss statement) helps an entrepreneur to understand if their business is profitable, and by how much. </a:t>
            </a:r>
          </a:p>
        </p:txBody>
      </p:sp>
    </p:spTree>
    <p:extLst>
      <p:ext uri="{BB962C8B-B14F-4D97-AF65-F5344CB8AC3E}">
        <p14:creationId xmlns:p14="http://schemas.microsoft.com/office/powerpoint/2010/main" val="35192110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20654" y="567916"/>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Income statement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17" name="Picture 16">
            <a:extLst>
              <a:ext uri="{FF2B5EF4-FFF2-40B4-BE49-F238E27FC236}">
                <a16:creationId xmlns:a16="http://schemas.microsoft.com/office/drawing/2014/main" id="{380293FC-AB29-3AF4-A997-5EE3C8121D3D}"/>
              </a:ext>
            </a:extLst>
          </p:cNvPr>
          <p:cNvPicPr>
            <a:picLocks noChangeAspect="1"/>
          </p:cNvPicPr>
          <p:nvPr/>
        </p:nvPicPr>
        <p:blipFill>
          <a:blip r:embed="rId2"/>
          <a:stretch>
            <a:fillRect/>
          </a:stretch>
        </p:blipFill>
        <p:spPr>
          <a:xfrm>
            <a:off x="515618" y="1723759"/>
            <a:ext cx="3129718" cy="4241800"/>
          </a:xfrm>
          <a:prstGeom prst="rect">
            <a:avLst/>
          </a:prstGeom>
        </p:spPr>
      </p:pic>
      <p:pic>
        <p:nvPicPr>
          <p:cNvPr id="19" name="Picture 18">
            <a:extLst>
              <a:ext uri="{FF2B5EF4-FFF2-40B4-BE49-F238E27FC236}">
                <a16:creationId xmlns:a16="http://schemas.microsoft.com/office/drawing/2014/main" id="{1CF1D304-5F26-ADCE-E7FE-90B465A9EB1F}"/>
              </a:ext>
            </a:extLst>
          </p:cNvPr>
          <p:cNvPicPr>
            <a:picLocks noChangeAspect="1"/>
          </p:cNvPicPr>
          <p:nvPr/>
        </p:nvPicPr>
        <p:blipFill>
          <a:blip r:embed="rId3"/>
          <a:stretch>
            <a:fillRect/>
          </a:stretch>
        </p:blipFill>
        <p:spPr>
          <a:xfrm>
            <a:off x="6141720" y="1733018"/>
            <a:ext cx="3002280" cy="3429000"/>
          </a:xfrm>
          <a:prstGeom prst="rect">
            <a:avLst/>
          </a:prstGeom>
        </p:spPr>
      </p:pic>
      <p:pic>
        <p:nvPicPr>
          <p:cNvPr id="20" name="Picture 19">
            <a:extLst>
              <a:ext uri="{FF2B5EF4-FFF2-40B4-BE49-F238E27FC236}">
                <a16:creationId xmlns:a16="http://schemas.microsoft.com/office/drawing/2014/main" id="{95D0E844-4E8F-D58A-F372-A0E5115306B7}"/>
              </a:ext>
            </a:extLst>
          </p:cNvPr>
          <p:cNvPicPr>
            <a:picLocks noChangeAspect="1"/>
          </p:cNvPicPr>
          <p:nvPr/>
        </p:nvPicPr>
        <p:blipFill>
          <a:blip r:embed="rId4"/>
          <a:stretch>
            <a:fillRect/>
          </a:stretch>
        </p:blipFill>
        <p:spPr>
          <a:xfrm>
            <a:off x="6141720" y="5277381"/>
            <a:ext cx="3002280" cy="1295400"/>
          </a:xfrm>
          <a:prstGeom prst="rect">
            <a:avLst/>
          </a:prstGeom>
        </p:spPr>
      </p:pic>
      <p:sp>
        <p:nvSpPr>
          <p:cNvPr id="21" name="Rectangle 20">
            <a:extLst>
              <a:ext uri="{FF2B5EF4-FFF2-40B4-BE49-F238E27FC236}">
                <a16:creationId xmlns:a16="http://schemas.microsoft.com/office/drawing/2014/main" id="{8DFD815B-3AB7-4062-4A49-EB4BB92A3B44}"/>
              </a:ext>
            </a:extLst>
          </p:cNvPr>
          <p:cNvSpPr/>
          <p:nvPr/>
        </p:nvSpPr>
        <p:spPr>
          <a:xfrm>
            <a:off x="189447" y="1544749"/>
            <a:ext cx="3129718" cy="45893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AE2E58-E1B6-0463-6F27-89DD396FA697}"/>
              </a:ext>
            </a:extLst>
          </p:cNvPr>
          <p:cNvSpPr/>
          <p:nvPr/>
        </p:nvSpPr>
        <p:spPr>
          <a:xfrm>
            <a:off x="5990894" y="1515907"/>
            <a:ext cx="2910753" cy="517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FA69B8-BD97-01A7-BAD4-C6A9223C9EC3}"/>
              </a:ext>
            </a:extLst>
          </p:cNvPr>
          <p:cNvSpPr txBox="1"/>
          <p:nvPr/>
        </p:nvSpPr>
        <p:spPr>
          <a:xfrm>
            <a:off x="515618" y="914920"/>
            <a:ext cx="8261549" cy="584775"/>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The Reach Hub </a:t>
            </a:r>
            <a:r>
              <a:rPr lang="en-US" sz="1600" u="sng" dirty="0">
                <a:latin typeface="Poppins" panose="00000500000000000000" pitchFamily="2" charset="0"/>
                <a:cs typeface="Poppins" panose="00000500000000000000" pitchFamily="2" charset="0"/>
              </a:rPr>
              <a:t>Income Statement Template</a:t>
            </a:r>
            <a:r>
              <a:rPr lang="en-US" sz="1600" dirty="0">
                <a:latin typeface="Poppins" panose="00000500000000000000" pitchFamily="2" charset="0"/>
                <a:cs typeface="Poppins" panose="00000500000000000000" pitchFamily="2" charset="0"/>
              </a:rPr>
              <a:t> is organized according to the categories just introduced.</a:t>
            </a:r>
          </a:p>
        </p:txBody>
      </p:sp>
      <p:sp>
        <p:nvSpPr>
          <p:cNvPr id="24" name="Oval 23">
            <a:extLst>
              <a:ext uri="{FF2B5EF4-FFF2-40B4-BE49-F238E27FC236}">
                <a16:creationId xmlns:a16="http://schemas.microsoft.com/office/drawing/2014/main" id="{88E1C689-0A75-0BD5-15F1-BE6A0D721B9F}"/>
              </a:ext>
            </a:extLst>
          </p:cNvPr>
          <p:cNvSpPr/>
          <p:nvPr/>
        </p:nvSpPr>
        <p:spPr>
          <a:xfrm>
            <a:off x="273265" y="1678706"/>
            <a:ext cx="2000035" cy="1750294"/>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C7FD476E-6336-8AE1-290B-A82B413004CB}"/>
              </a:ext>
            </a:extLst>
          </p:cNvPr>
          <p:cNvCxnSpPr>
            <a:cxnSpLocks/>
          </p:cNvCxnSpPr>
          <p:nvPr/>
        </p:nvCxnSpPr>
        <p:spPr>
          <a:xfrm flipH="1">
            <a:off x="2282762" y="2536774"/>
            <a:ext cx="1641538" cy="0"/>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251ECF7A-36B1-814F-9AFA-F410C37078B6}"/>
              </a:ext>
            </a:extLst>
          </p:cNvPr>
          <p:cNvSpPr/>
          <p:nvPr/>
        </p:nvSpPr>
        <p:spPr>
          <a:xfrm>
            <a:off x="5834273" y="1596830"/>
            <a:ext cx="307215" cy="3664339"/>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42383B5F-2139-493C-AB9E-D9C6F8FE9B53}"/>
              </a:ext>
            </a:extLst>
          </p:cNvPr>
          <p:cNvCxnSpPr>
            <a:cxnSpLocks/>
            <a:stCxn id="46" idx="3"/>
            <a:endCxn id="32" idx="3"/>
          </p:cNvCxnSpPr>
          <p:nvPr/>
        </p:nvCxnSpPr>
        <p:spPr>
          <a:xfrm flipV="1">
            <a:off x="5491298" y="4724539"/>
            <a:ext cx="387966" cy="197024"/>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E4BEA2A-509C-BB41-479C-1C8615D01CFA}"/>
              </a:ext>
            </a:extLst>
          </p:cNvPr>
          <p:cNvSpPr txBox="1"/>
          <p:nvPr/>
        </p:nvSpPr>
        <p:spPr>
          <a:xfrm>
            <a:off x="3971507" y="1859020"/>
            <a:ext cx="1689934" cy="1815882"/>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allows for the calculation of revenue and COGs for five different product/service lines</a:t>
            </a:r>
          </a:p>
        </p:txBody>
      </p:sp>
      <p:cxnSp>
        <p:nvCxnSpPr>
          <p:cNvPr id="40" name="Straight Arrow Connector 39">
            <a:extLst>
              <a:ext uri="{FF2B5EF4-FFF2-40B4-BE49-F238E27FC236}">
                <a16:creationId xmlns:a16="http://schemas.microsoft.com/office/drawing/2014/main" id="{1D36E144-E60B-1949-1EF2-BDF2C162AB14}"/>
              </a:ext>
            </a:extLst>
          </p:cNvPr>
          <p:cNvCxnSpPr>
            <a:cxnSpLocks/>
            <a:endCxn id="43" idx="6"/>
          </p:cNvCxnSpPr>
          <p:nvPr/>
        </p:nvCxnSpPr>
        <p:spPr>
          <a:xfrm flipH="1">
            <a:off x="2234366" y="2536774"/>
            <a:ext cx="1689934" cy="2054936"/>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3F138E48-5C16-6B1A-4BE2-9ED45B46E8D4}"/>
              </a:ext>
            </a:extLst>
          </p:cNvPr>
          <p:cNvSpPr/>
          <p:nvPr/>
        </p:nvSpPr>
        <p:spPr>
          <a:xfrm>
            <a:off x="234331" y="3716563"/>
            <a:ext cx="2000035" cy="1750294"/>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F9C4BD6-0291-9BEF-1140-4470CFAEEB8D}"/>
              </a:ext>
            </a:extLst>
          </p:cNvPr>
          <p:cNvSpPr txBox="1"/>
          <p:nvPr/>
        </p:nvSpPr>
        <p:spPr>
          <a:xfrm>
            <a:off x="3600452" y="4229065"/>
            <a:ext cx="1890846" cy="1384995"/>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includes numerous common categories for operating expenses</a:t>
            </a:r>
          </a:p>
        </p:txBody>
      </p:sp>
    </p:spTree>
    <p:extLst>
      <p:ext uri="{BB962C8B-B14F-4D97-AF65-F5344CB8AC3E}">
        <p14:creationId xmlns:p14="http://schemas.microsoft.com/office/powerpoint/2010/main" val="34929170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20654" y="567916"/>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Income statement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17" name="Picture 16">
            <a:extLst>
              <a:ext uri="{FF2B5EF4-FFF2-40B4-BE49-F238E27FC236}">
                <a16:creationId xmlns:a16="http://schemas.microsoft.com/office/drawing/2014/main" id="{380293FC-AB29-3AF4-A997-5EE3C8121D3D}"/>
              </a:ext>
            </a:extLst>
          </p:cNvPr>
          <p:cNvPicPr>
            <a:picLocks noChangeAspect="1"/>
          </p:cNvPicPr>
          <p:nvPr/>
        </p:nvPicPr>
        <p:blipFill>
          <a:blip r:embed="rId2"/>
          <a:stretch>
            <a:fillRect/>
          </a:stretch>
        </p:blipFill>
        <p:spPr>
          <a:xfrm>
            <a:off x="515618" y="1723759"/>
            <a:ext cx="3129718" cy="4241800"/>
          </a:xfrm>
          <a:prstGeom prst="rect">
            <a:avLst/>
          </a:prstGeom>
        </p:spPr>
      </p:pic>
      <p:pic>
        <p:nvPicPr>
          <p:cNvPr id="19" name="Picture 18">
            <a:extLst>
              <a:ext uri="{FF2B5EF4-FFF2-40B4-BE49-F238E27FC236}">
                <a16:creationId xmlns:a16="http://schemas.microsoft.com/office/drawing/2014/main" id="{1CF1D304-5F26-ADCE-E7FE-90B465A9EB1F}"/>
              </a:ext>
            </a:extLst>
          </p:cNvPr>
          <p:cNvPicPr>
            <a:picLocks noChangeAspect="1"/>
          </p:cNvPicPr>
          <p:nvPr/>
        </p:nvPicPr>
        <p:blipFill>
          <a:blip r:embed="rId3"/>
          <a:stretch>
            <a:fillRect/>
          </a:stretch>
        </p:blipFill>
        <p:spPr>
          <a:xfrm>
            <a:off x="6141720" y="1733018"/>
            <a:ext cx="3002280" cy="3429000"/>
          </a:xfrm>
          <a:prstGeom prst="rect">
            <a:avLst/>
          </a:prstGeom>
        </p:spPr>
      </p:pic>
      <p:pic>
        <p:nvPicPr>
          <p:cNvPr id="20" name="Picture 19">
            <a:extLst>
              <a:ext uri="{FF2B5EF4-FFF2-40B4-BE49-F238E27FC236}">
                <a16:creationId xmlns:a16="http://schemas.microsoft.com/office/drawing/2014/main" id="{95D0E844-4E8F-D58A-F372-A0E5115306B7}"/>
              </a:ext>
            </a:extLst>
          </p:cNvPr>
          <p:cNvPicPr>
            <a:picLocks noChangeAspect="1"/>
          </p:cNvPicPr>
          <p:nvPr/>
        </p:nvPicPr>
        <p:blipFill>
          <a:blip r:embed="rId4"/>
          <a:stretch>
            <a:fillRect/>
          </a:stretch>
        </p:blipFill>
        <p:spPr>
          <a:xfrm>
            <a:off x="6141720" y="5162018"/>
            <a:ext cx="3002280" cy="1295400"/>
          </a:xfrm>
          <a:prstGeom prst="rect">
            <a:avLst/>
          </a:prstGeom>
        </p:spPr>
      </p:pic>
      <p:sp>
        <p:nvSpPr>
          <p:cNvPr id="21" name="Rectangle 20">
            <a:extLst>
              <a:ext uri="{FF2B5EF4-FFF2-40B4-BE49-F238E27FC236}">
                <a16:creationId xmlns:a16="http://schemas.microsoft.com/office/drawing/2014/main" id="{8DFD815B-3AB7-4062-4A49-EB4BB92A3B44}"/>
              </a:ext>
            </a:extLst>
          </p:cNvPr>
          <p:cNvSpPr/>
          <p:nvPr/>
        </p:nvSpPr>
        <p:spPr>
          <a:xfrm>
            <a:off x="189447" y="1544749"/>
            <a:ext cx="3129718" cy="4589351"/>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BAE2E58-E1B6-0463-6F27-89DD396FA697}"/>
              </a:ext>
            </a:extLst>
          </p:cNvPr>
          <p:cNvSpPr/>
          <p:nvPr/>
        </p:nvSpPr>
        <p:spPr>
          <a:xfrm>
            <a:off x="5990894" y="1515907"/>
            <a:ext cx="2910753" cy="517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BFA69B8-BD97-01A7-BAD4-C6A9223C9EC3}"/>
              </a:ext>
            </a:extLst>
          </p:cNvPr>
          <p:cNvSpPr txBox="1"/>
          <p:nvPr/>
        </p:nvSpPr>
        <p:spPr>
          <a:xfrm>
            <a:off x="515618" y="914920"/>
            <a:ext cx="8261549" cy="584775"/>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The Reach Hub </a:t>
            </a:r>
            <a:r>
              <a:rPr lang="en-US" sz="1600" u="sng" dirty="0">
                <a:latin typeface="Poppins" panose="00000500000000000000" pitchFamily="2" charset="0"/>
                <a:cs typeface="Poppins" panose="00000500000000000000" pitchFamily="2" charset="0"/>
              </a:rPr>
              <a:t>Income Statement Template</a:t>
            </a:r>
            <a:r>
              <a:rPr lang="en-US" sz="1600" dirty="0">
                <a:latin typeface="Poppins" panose="00000500000000000000" pitchFamily="2" charset="0"/>
                <a:cs typeface="Poppins" panose="00000500000000000000" pitchFamily="2" charset="0"/>
              </a:rPr>
              <a:t> is organized according to the categories just introduced.</a:t>
            </a:r>
          </a:p>
        </p:txBody>
      </p:sp>
      <p:sp>
        <p:nvSpPr>
          <p:cNvPr id="24" name="Oval 23">
            <a:extLst>
              <a:ext uri="{FF2B5EF4-FFF2-40B4-BE49-F238E27FC236}">
                <a16:creationId xmlns:a16="http://schemas.microsoft.com/office/drawing/2014/main" id="{88E1C689-0A75-0BD5-15F1-BE6A0D721B9F}"/>
              </a:ext>
            </a:extLst>
          </p:cNvPr>
          <p:cNvSpPr/>
          <p:nvPr/>
        </p:nvSpPr>
        <p:spPr>
          <a:xfrm>
            <a:off x="273265" y="1678706"/>
            <a:ext cx="2000035" cy="1750294"/>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a:extLst>
              <a:ext uri="{FF2B5EF4-FFF2-40B4-BE49-F238E27FC236}">
                <a16:creationId xmlns:a16="http://schemas.microsoft.com/office/drawing/2014/main" id="{C7FD476E-6336-8AE1-290B-A82B413004CB}"/>
              </a:ext>
            </a:extLst>
          </p:cNvPr>
          <p:cNvCxnSpPr>
            <a:cxnSpLocks/>
          </p:cNvCxnSpPr>
          <p:nvPr/>
        </p:nvCxnSpPr>
        <p:spPr>
          <a:xfrm flipH="1">
            <a:off x="2282762" y="2536774"/>
            <a:ext cx="1641538" cy="0"/>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32" name="Oval 31">
            <a:extLst>
              <a:ext uri="{FF2B5EF4-FFF2-40B4-BE49-F238E27FC236}">
                <a16:creationId xmlns:a16="http://schemas.microsoft.com/office/drawing/2014/main" id="{251ECF7A-36B1-814F-9AFA-F410C37078B6}"/>
              </a:ext>
            </a:extLst>
          </p:cNvPr>
          <p:cNvSpPr/>
          <p:nvPr/>
        </p:nvSpPr>
        <p:spPr>
          <a:xfrm>
            <a:off x="5834273" y="1596830"/>
            <a:ext cx="307215" cy="3664339"/>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6" name="Straight Arrow Connector 35">
            <a:extLst>
              <a:ext uri="{FF2B5EF4-FFF2-40B4-BE49-F238E27FC236}">
                <a16:creationId xmlns:a16="http://schemas.microsoft.com/office/drawing/2014/main" id="{42383B5F-2139-493C-AB9E-D9C6F8FE9B53}"/>
              </a:ext>
            </a:extLst>
          </p:cNvPr>
          <p:cNvCxnSpPr>
            <a:cxnSpLocks/>
            <a:stCxn id="46" idx="3"/>
            <a:endCxn id="32" idx="3"/>
          </p:cNvCxnSpPr>
          <p:nvPr/>
        </p:nvCxnSpPr>
        <p:spPr>
          <a:xfrm flipV="1">
            <a:off x="5491298" y="4724539"/>
            <a:ext cx="387966" cy="197024"/>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39" name="TextBox 38">
            <a:extLst>
              <a:ext uri="{FF2B5EF4-FFF2-40B4-BE49-F238E27FC236}">
                <a16:creationId xmlns:a16="http://schemas.microsoft.com/office/drawing/2014/main" id="{3E4BEA2A-509C-BB41-479C-1C8615D01CFA}"/>
              </a:ext>
            </a:extLst>
          </p:cNvPr>
          <p:cNvSpPr txBox="1"/>
          <p:nvPr/>
        </p:nvSpPr>
        <p:spPr>
          <a:xfrm>
            <a:off x="3971507" y="1859020"/>
            <a:ext cx="1519791" cy="1815882"/>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allows for the calculation of revenue and COGs for five different product/service lines</a:t>
            </a:r>
          </a:p>
        </p:txBody>
      </p:sp>
      <p:cxnSp>
        <p:nvCxnSpPr>
          <p:cNvPr id="40" name="Straight Arrow Connector 39">
            <a:extLst>
              <a:ext uri="{FF2B5EF4-FFF2-40B4-BE49-F238E27FC236}">
                <a16:creationId xmlns:a16="http://schemas.microsoft.com/office/drawing/2014/main" id="{1D36E144-E60B-1949-1EF2-BDF2C162AB14}"/>
              </a:ext>
            </a:extLst>
          </p:cNvPr>
          <p:cNvCxnSpPr>
            <a:cxnSpLocks/>
            <a:endCxn id="43" idx="6"/>
          </p:cNvCxnSpPr>
          <p:nvPr/>
        </p:nvCxnSpPr>
        <p:spPr>
          <a:xfrm flipH="1">
            <a:off x="2234366" y="2536774"/>
            <a:ext cx="1689934" cy="2054936"/>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43" name="Oval 42">
            <a:extLst>
              <a:ext uri="{FF2B5EF4-FFF2-40B4-BE49-F238E27FC236}">
                <a16:creationId xmlns:a16="http://schemas.microsoft.com/office/drawing/2014/main" id="{3F138E48-5C16-6B1A-4BE2-9ED45B46E8D4}"/>
              </a:ext>
            </a:extLst>
          </p:cNvPr>
          <p:cNvSpPr/>
          <p:nvPr/>
        </p:nvSpPr>
        <p:spPr>
          <a:xfrm>
            <a:off x="234331" y="3716563"/>
            <a:ext cx="2000035" cy="1750294"/>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extBox 45">
            <a:extLst>
              <a:ext uri="{FF2B5EF4-FFF2-40B4-BE49-F238E27FC236}">
                <a16:creationId xmlns:a16="http://schemas.microsoft.com/office/drawing/2014/main" id="{2F9C4BD6-0291-9BEF-1140-4470CFAEEB8D}"/>
              </a:ext>
            </a:extLst>
          </p:cNvPr>
          <p:cNvSpPr txBox="1"/>
          <p:nvPr/>
        </p:nvSpPr>
        <p:spPr>
          <a:xfrm>
            <a:off x="3600452" y="4229065"/>
            <a:ext cx="1890846" cy="1384995"/>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includes numerous common categories for operating expenses</a:t>
            </a:r>
          </a:p>
        </p:txBody>
      </p:sp>
      <p:sp>
        <p:nvSpPr>
          <p:cNvPr id="4" name="Rectangle 3">
            <a:extLst>
              <a:ext uri="{FF2B5EF4-FFF2-40B4-BE49-F238E27FC236}">
                <a16:creationId xmlns:a16="http://schemas.microsoft.com/office/drawing/2014/main" id="{F88343CC-FFCC-10BE-2328-6B315B30EDE7}"/>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931A60C2-AC91-31CB-D1EA-1E2ECB18F37F}"/>
              </a:ext>
            </a:extLst>
          </p:cNvPr>
          <p:cNvSpPr/>
          <p:nvPr/>
        </p:nvSpPr>
        <p:spPr>
          <a:xfrm>
            <a:off x="1800225" y="1243940"/>
            <a:ext cx="5902690" cy="4589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37ADE23C-3C78-7FC6-57C5-EDAB9FCE7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785" y="1448342"/>
            <a:ext cx="1574829" cy="1258754"/>
          </a:xfrm>
          <a:prstGeom prst="rect">
            <a:avLst/>
          </a:prstGeom>
        </p:spPr>
      </p:pic>
      <p:sp>
        <p:nvSpPr>
          <p:cNvPr id="7" name="TextBox 6">
            <a:extLst>
              <a:ext uri="{FF2B5EF4-FFF2-40B4-BE49-F238E27FC236}">
                <a16:creationId xmlns:a16="http://schemas.microsoft.com/office/drawing/2014/main" id="{555365CE-CE5E-129E-D4F9-B88FA0642940}"/>
              </a:ext>
            </a:extLst>
          </p:cNvPr>
          <p:cNvSpPr txBox="1"/>
          <p:nvPr/>
        </p:nvSpPr>
        <p:spPr>
          <a:xfrm>
            <a:off x="2119173" y="2893770"/>
            <a:ext cx="5088609" cy="2800767"/>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Payroll can be included as an operating expense or cost of goods sold (COGS): </a:t>
            </a:r>
          </a:p>
          <a:p>
            <a:pPr algn="ctr"/>
            <a:r>
              <a:rPr lang="en-US" sz="1600" dirty="0">
                <a:solidFill>
                  <a:schemeClr val="tx1"/>
                </a:solidFill>
                <a:latin typeface="Poppins" panose="00000500000000000000" pitchFamily="2" charset="0"/>
                <a:cs typeface="Poppins" panose="00000500000000000000" pitchFamily="2" charset="0"/>
              </a:rPr>
              <a:t>For </a:t>
            </a:r>
            <a:r>
              <a:rPr lang="en-US" sz="1600" dirty="0">
                <a:latin typeface="Poppins" panose="00000500000000000000" pitchFamily="2" charset="0"/>
                <a:cs typeface="Poppins" panose="00000500000000000000" pitchFamily="2" charset="0"/>
              </a:rPr>
              <a:t>simplicity, the Income Statement Template includes payroll as an operating (fixed) expense. However, payroll that is directly tied to sales might be more accurately categorized as a port of COGS. As an example in the example of </a:t>
            </a:r>
            <a:r>
              <a:rPr lang="en-US" sz="1600" dirty="0" err="1">
                <a:latin typeface="Poppins" panose="00000500000000000000" pitchFamily="2" charset="0"/>
                <a:cs typeface="Poppins" panose="00000500000000000000" pitchFamily="2" charset="0"/>
              </a:rPr>
              <a:t>Plaintain</a:t>
            </a:r>
            <a:r>
              <a:rPr lang="en-US" sz="1600" dirty="0">
                <a:latin typeface="Poppins" panose="00000500000000000000" pitchFamily="2" charset="0"/>
                <a:cs typeface="Poppins" panose="00000500000000000000" pitchFamily="2" charset="0"/>
              </a:rPr>
              <a:t> &amp; Spice, the wages of cooks might be included in COGS, while other roles (e.g., dishwasher, waiter), would be operating expenses.</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42914483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Income statement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graphicFrame>
        <p:nvGraphicFramePr>
          <p:cNvPr id="12" name="Table 11">
            <a:extLst>
              <a:ext uri="{FF2B5EF4-FFF2-40B4-BE49-F238E27FC236}">
                <a16:creationId xmlns:a16="http://schemas.microsoft.com/office/drawing/2014/main" id="{791A70F0-6346-7E69-2B63-491C73756063}"/>
              </a:ext>
            </a:extLst>
          </p:cNvPr>
          <p:cNvGraphicFramePr>
            <a:graphicFrameLocks noGrp="1"/>
          </p:cNvGraphicFramePr>
          <p:nvPr>
            <p:extLst>
              <p:ext uri="{D42A27DB-BD31-4B8C-83A1-F6EECF244321}">
                <p14:modId xmlns:p14="http://schemas.microsoft.com/office/powerpoint/2010/main" val="1193797574"/>
              </p:ext>
            </p:extLst>
          </p:nvPr>
        </p:nvGraphicFramePr>
        <p:xfrm>
          <a:off x="342900" y="3052034"/>
          <a:ext cx="4648200" cy="3337560"/>
        </p:xfrm>
        <a:graphic>
          <a:graphicData uri="http://schemas.openxmlformats.org/drawingml/2006/table">
            <a:tbl>
              <a:tblPr firstRow="1" bandRow="1">
                <a:tableStyleId>{5C22544A-7EE6-4342-B048-85BDC9FD1C3A}</a:tableStyleId>
              </a:tblPr>
              <a:tblGrid>
                <a:gridCol w="2786120">
                  <a:extLst>
                    <a:ext uri="{9D8B030D-6E8A-4147-A177-3AD203B41FA5}">
                      <a16:colId xmlns:a16="http://schemas.microsoft.com/office/drawing/2014/main" val="3983609380"/>
                    </a:ext>
                  </a:extLst>
                </a:gridCol>
                <a:gridCol w="1862080">
                  <a:extLst>
                    <a:ext uri="{9D8B030D-6E8A-4147-A177-3AD203B41FA5}">
                      <a16:colId xmlns:a16="http://schemas.microsoft.com/office/drawing/2014/main" val="5928670"/>
                    </a:ext>
                  </a:extLst>
                </a:gridCol>
              </a:tblGrid>
              <a:tr h="370840">
                <a:tc gridSpan="2">
                  <a:txBody>
                    <a:bodyPr/>
                    <a:lstStyle/>
                    <a:p>
                      <a:pPr algn="ctr"/>
                      <a:r>
                        <a:rPr lang="en-US" b="1" dirty="0">
                          <a:solidFill>
                            <a:schemeClr val="tx1"/>
                          </a:solidFill>
                        </a:rPr>
                        <a:t>Annual income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504624"/>
                  </a:ext>
                </a:extLst>
              </a:tr>
              <a:tr h="370840">
                <a:tc>
                  <a:txBody>
                    <a:bodyPr/>
                    <a:lstStyle/>
                    <a:p>
                      <a:r>
                        <a:rPr lang="en-US" b="0" dirty="0">
                          <a:solidFill>
                            <a:schemeClr val="tx1"/>
                          </a:solidFill>
                        </a:rPr>
                        <a:t>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tx1"/>
                          </a:solidFill>
                        </a:rPr>
                        <a:t>$1,540,000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138323"/>
                  </a:ext>
                </a:extLst>
              </a:tr>
              <a:tr h="370840">
                <a:tc>
                  <a:txBody>
                    <a:bodyPr/>
                    <a:lstStyle/>
                    <a:p>
                      <a:r>
                        <a:rPr lang="en-US" dirty="0">
                          <a:solidFill>
                            <a:schemeClr val="tx1"/>
                          </a:solidFill>
                        </a:rPr>
                        <a:t>Cost of Good Sold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2975802"/>
                  </a:ext>
                </a:extLst>
              </a:tr>
              <a:tr h="370840">
                <a:tc>
                  <a:txBody>
                    <a:bodyPr/>
                    <a:lstStyle/>
                    <a:p>
                      <a:r>
                        <a:rPr lang="en-US" i="1" dirty="0">
                          <a:solidFill>
                            <a:schemeClr val="tx1"/>
                          </a:solidFill>
                        </a:rPr>
                        <a:t>Gross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055707"/>
                  </a:ext>
                </a:extLst>
              </a:tr>
              <a:tr h="370840">
                <a:tc>
                  <a:txBody>
                    <a:bodyPr/>
                    <a:lstStyle/>
                    <a:p>
                      <a:r>
                        <a:rPr lang="en-US" dirty="0">
                          <a:solidFill>
                            <a:schemeClr val="tx1"/>
                          </a:solidFill>
                        </a:rPr>
                        <a:t>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$705,532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9892438"/>
                  </a:ext>
                </a:extLst>
              </a:tr>
              <a:tr h="370840">
                <a:tc>
                  <a:txBody>
                    <a:bodyPr/>
                    <a:lstStyle/>
                    <a:p>
                      <a:r>
                        <a:rPr lang="en-US" i="1" dirty="0">
                          <a:solidFill>
                            <a:schemeClr val="tx1"/>
                          </a:solidFill>
                        </a:rPr>
                        <a:t>Operating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$74,468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1444611"/>
                  </a:ext>
                </a:extLst>
              </a:tr>
              <a:tr h="370840">
                <a:tc>
                  <a:txBody>
                    <a:bodyPr/>
                    <a:lstStyle/>
                    <a:p>
                      <a:r>
                        <a:rPr lang="en-US" dirty="0">
                          <a:solidFill>
                            <a:schemeClr val="tx1"/>
                          </a:solidFill>
                        </a:rPr>
                        <a:t>Interest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$6,280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3280820"/>
                  </a:ext>
                </a:extLst>
              </a:tr>
              <a:tr h="370840">
                <a:tc>
                  <a:txBody>
                    <a:bodyPr/>
                    <a:lstStyle/>
                    <a:p>
                      <a:r>
                        <a:rPr lang="en-US" dirty="0">
                          <a:solidFill>
                            <a:schemeClr val="tx1"/>
                          </a:solidFill>
                        </a:rPr>
                        <a:t>Depreciation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334519"/>
                  </a:ext>
                </a:extLst>
              </a:tr>
              <a:tr h="370840">
                <a:tc>
                  <a:txBody>
                    <a:bodyPr/>
                    <a:lstStyle/>
                    <a:p>
                      <a:r>
                        <a:rPr lang="en-US" i="1" dirty="0">
                          <a:solidFill>
                            <a:schemeClr val="tx1"/>
                          </a:solidFill>
                        </a:rPr>
                        <a:t>Net profit before taxes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$60,760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4598917"/>
                  </a:ext>
                </a:extLst>
              </a:tr>
            </a:tbl>
          </a:graphicData>
        </a:graphic>
      </p:graphicFrame>
      <p:sp>
        <p:nvSpPr>
          <p:cNvPr id="13" name="TextBox 12">
            <a:extLst>
              <a:ext uri="{FF2B5EF4-FFF2-40B4-BE49-F238E27FC236}">
                <a16:creationId xmlns:a16="http://schemas.microsoft.com/office/drawing/2014/main" id="{D89F0F38-186A-B6F1-7C18-E075306FA17A}"/>
              </a:ext>
            </a:extLst>
          </p:cNvPr>
          <p:cNvSpPr txBox="1"/>
          <p:nvPr/>
        </p:nvSpPr>
        <p:spPr>
          <a:xfrm>
            <a:off x="836534" y="1551362"/>
            <a:ext cx="3964066" cy="1015663"/>
          </a:xfrm>
          <a:prstGeom prst="rect">
            <a:avLst/>
          </a:prstGeom>
          <a:noFill/>
        </p:spPr>
        <p:txBody>
          <a:bodyPr wrap="square">
            <a:spAutoFit/>
          </a:bodyPr>
          <a:lstStyle/>
          <a:p>
            <a:pPr algn="ctr"/>
            <a:r>
              <a:rPr lang="en-US" sz="2000" dirty="0">
                <a:latin typeface="Poppins" panose="00000500000000000000" pitchFamily="2" charset="0"/>
                <a:cs typeface="Poppins" panose="00000500000000000000" pitchFamily="2" charset="0"/>
              </a:rPr>
              <a:t>Here is an example income statement for one year of Plantain &amp; Spice’s operation.</a:t>
            </a:r>
          </a:p>
        </p:txBody>
      </p:sp>
    </p:spTree>
    <p:extLst>
      <p:ext uri="{BB962C8B-B14F-4D97-AF65-F5344CB8AC3E}">
        <p14:creationId xmlns:p14="http://schemas.microsoft.com/office/powerpoint/2010/main" val="2077501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Income statement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graphicFrame>
        <p:nvGraphicFramePr>
          <p:cNvPr id="12" name="Table 11">
            <a:extLst>
              <a:ext uri="{FF2B5EF4-FFF2-40B4-BE49-F238E27FC236}">
                <a16:creationId xmlns:a16="http://schemas.microsoft.com/office/drawing/2014/main" id="{791A70F0-6346-7E69-2B63-491C73756063}"/>
              </a:ext>
            </a:extLst>
          </p:cNvPr>
          <p:cNvGraphicFramePr>
            <a:graphicFrameLocks noGrp="1"/>
          </p:cNvGraphicFramePr>
          <p:nvPr/>
        </p:nvGraphicFramePr>
        <p:xfrm>
          <a:off x="342900" y="3052034"/>
          <a:ext cx="4648200" cy="3337560"/>
        </p:xfrm>
        <a:graphic>
          <a:graphicData uri="http://schemas.openxmlformats.org/drawingml/2006/table">
            <a:tbl>
              <a:tblPr firstRow="1" bandRow="1">
                <a:tableStyleId>{5C22544A-7EE6-4342-B048-85BDC9FD1C3A}</a:tableStyleId>
              </a:tblPr>
              <a:tblGrid>
                <a:gridCol w="2786120">
                  <a:extLst>
                    <a:ext uri="{9D8B030D-6E8A-4147-A177-3AD203B41FA5}">
                      <a16:colId xmlns:a16="http://schemas.microsoft.com/office/drawing/2014/main" val="3983609380"/>
                    </a:ext>
                  </a:extLst>
                </a:gridCol>
                <a:gridCol w="1862080">
                  <a:extLst>
                    <a:ext uri="{9D8B030D-6E8A-4147-A177-3AD203B41FA5}">
                      <a16:colId xmlns:a16="http://schemas.microsoft.com/office/drawing/2014/main" val="5928670"/>
                    </a:ext>
                  </a:extLst>
                </a:gridCol>
              </a:tblGrid>
              <a:tr h="370840">
                <a:tc gridSpan="2">
                  <a:txBody>
                    <a:bodyPr/>
                    <a:lstStyle/>
                    <a:p>
                      <a:pPr algn="ctr"/>
                      <a:r>
                        <a:rPr lang="en-US" b="1" dirty="0">
                          <a:solidFill>
                            <a:schemeClr val="tx1"/>
                          </a:solidFill>
                        </a:rPr>
                        <a:t>Annual income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504624"/>
                  </a:ext>
                </a:extLst>
              </a:tr>
              <a:tr h="370840">
                <a:tc>
                  <a:txBody>
                    <a:bodyPr/>
                    <a:lstStyle/>
                    <a:p>
                      <a:r>
                        <a:rPr lang="en-US" b="0" dirty="0">
                          <a:solidFill>
                            <a:schemeClr val="tx1"/>
                          </a:solidFill>
                        </a:rPr>
                        <a:t>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tx1"/>
                          </a:solidFill>
                        </a:rPr>
                        <a:t>$1,540,000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138323"/>
                  </a:ext>
                </a:extLst>
              </a:tr>
              <a:tr h="370840">
                <a:tc>
                  <a:txBody>
                    <a:bodyPr/>
                    <a:lstStyle/>
                    <a:p>
                      <a:r>
                        <a:rPr lang="en-US" dirty="0">
                          <a:solidFill>
                            <a:schemeClr val="tx1"/>
                          </a:solidFill>
                        </a:rPr>
                        <a:t>Cost of Good Sold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2975802"/>
                  </a:ext>
                </a:extLst>
              </a:tr>
              <a:tr h="370840">
                <a:tc>
                  <a:txBody>
                    <a:bodyPr/>
                    <a:lstStyle/>
                    <a:p>
                      <a:r>
                        <a:rPr lang="en-US" i="1" dirty="0">
                          <a:solidFill>
                            <a:schemeClr val="tx1"/>
                          </a:solidFill>
                        </a:rPr>
                        <a:t>Gross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055707"/>
                  </a:ext>
                </a:extLst>
              </a:tr>
              <a:tr h="370840">
                <a:tc>
                  <a:txBody>
                    <a:bodyPr/>
                    <a:lstStyle/>
                    <a:p>
                      <a:r>
                        <a:rPr lang="en-US" dirty="0">
                          <a:solidFill>
                            <a:schemeClr val="tx1"/>
                          </a:solidFill>
                        </a:rPr>
                        <a:t>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$705,532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9892438"/>
                  </a:ext>
                </a:extLst>
              </a:tr>
              <a:tr h="370840">
                <a:tc>
                  <a:txBody>
                    <a:bodyPr/>
                    <a:lstStyle/>
                    <a:p>
                      <a:r>
                        <a:rPr lang="en-US" i="1" dirty="0">
                          <a:solidFill>
                            <a:schemeClr val="tx1"/>
                          </a:solidFill>
                        </a:rPr>
                        <a:t>Operating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$74,468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1444611"/>
                  </a:ext>
                </a:extLst>
              </a:tr>
              <a:tr h="370840">
                <a:tc>
                  <a:txBody>
                    <a:bodyPr/>
                    <a:lstStyle/>
                    <a:p>
                      <a:r>
                        <a:rPr lang="en-US" dirty="0">
                          <a:solidFill>
                            <a:schemeClr val="tx1"/>
                          </a:solidFill>
                        </a:rPr>
                        <a:t>Interest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$6,280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3280820"/>
                  </a:ext>
                </a:extLst>
              </a:tr>
              <a:tr h="370840">
                <a:tc>
                  <a:txBody>
                    <a:bodyPr/>
                    <a:lstStyle/>
                    <a:p>
                      <a:r>
                        <a:rPr lang="en-US" dirty="0">
                          <a:solidFill>
                            <a:schemeClr val="tx1"/>
                          </a:solidFill>
                        </a:rPr>
                        <a:t>Depreciation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334519"/>
                  </a:ext>
                </a:extLst>
              </a:tr>
              <a:tr h="370840">
                <a:tc>
                  <a:txBody>
                    <a:bodyPr/>
                    <a:lstStyle/>
                    <a:p>
                      <a:r>
                        <a:rPr lang="en-US" i="1" dirty="0">
                          <a:solidFill>
                            <a:schemeClr val="tx1"/>
                          </a:solidFill>
                        </a:rPr>
                        <a:t>Net profit before taxes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$60,760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4598917"/>
                  </a:ext>
                </a:extLst>
              </a:tr>
            </a:tbl>
          </a:graphicData>
        </a:graphic>
      </p:graphicFrame>
      <p:sp>
        <p:nvSpPr>
          <p:cNvPr id="13" name="TextBox 12">
            <a:extLst>
              <a:ext uri="{FF2B5EF4-FFF2-40B4-BE49-F238E27FC236}">
                <a16:creationId xmlns:a16="http://schemas.microsoft.com/office/drawing/2014/main" id="{D89F0F38-186A-B6F1-7C18-E075306FA17A}"/>
              </a:ext>
            </a:extLst>
          </p:cNvPr>
          <p:cNvSpPr txBox="1"/>
          <p:nvPr/>
        </p:nvSpPr>
        <p:spPr>
          <a:xfrm>
            <a:off x="836534" y="1551362"/>
            <a:ext cx="3964066" cy="1015663"/>
          </a:xfrm>
          <a:prstGeom prst="rect">
            <a:avLst/>
          </a:prstGeom>
          <a:noFill/>
        </p:spPr>
        <p:txBody>
          <a:bodyPr wrap="square">
            <a:spAutoFit/>
          </a:bodyPr>
          <a:lstStyle/>
          <a:p>
            <a:pPr algn="ctr"/>
            <a:r>
              <a:rPr lang="en-US" sz="2000" dirty="0">
                <a:latin typeface="Poppins" panose="00000500000000000000" pitchFamily="2" charset="0"/>
                <a:cs typeface="Poppins" panose="00000500000000000000" pitchFamily="2" charset="0"/>
              </a:rPr>
              <a:t>Here is an example income statement for one year of Plantain &amp; Spice’s operation.</a:t>
            </a:r>
          </a:p>
        </p:txBody>
      </p:sp>
      <p:sp>
        <p:nvSpPr>
          <p:cNvPr id="3" name="Rectangle 2">
            <a:extLst>
              <a:ext uri="{FF2B5EF4-FFF2-40B4-BE49-F238E27FC236}">
                <a16:creationId xmlns:a16="http://schemas.microsoft.com/office/drawing/2014/main" id="{DDEE2768-D567-95E2-FAA2-245B39B38402}"/>
              </a:ext>
            </a:extLst>
          </p:cNvPr>
          <p:cNvSpPr/>
          <p:nvPr/>
        </p:nvSpPr>
        <p:spPr>
          <a:xfrm>
            <a:off x="0" y="0"/>
            <a:ext cx="3429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C2B666F-F837-1C00-B59C-CA45DF42EA16}"/>
              </a:ext>
            </a:extLst>
          </p:cNvPr>
          <p:cNvSpPr/>
          <p:nvPr/>
        </p:nvSpPr>
        <p:spPr>
          <a:xfrm>
            <a:off x="342900" y="0"/>
            <a:ext cx="8801100" cy="3429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F2D53E-2FED-4310-F1DB-AD014151F906}"/>
              </a:ext>
            </a:extLst>
          </p:cNvPr>
          <p:cNvSpPr/>
          <p:nvPr/>
        </p:nvSpPr>
        <p:spPr>
          <a:xfrm>
            <a:off x="342900" y="4546600"/>
            <a:ext cx="8801100" cy="23399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7BFBBC-1FE1-ADE5-4388-39A33CFAF848}"/>
              </a:ext>
            </a:extLst>
          </p:cNvPr>
          <p:cNvSpPr/>
          <p:nvPr/>
        </p:nvSpPr>
        <p:spPr>
          <a:xfrm>
            <a:off x="4991100" y="3429000"/>
            <a:ext cx="4152900" cy="11176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0" name="Straight Arrow Connector 9">
            <a:extLst>
              <a:ext uri="{FF2B5EF4-FFF2-40B4-BE49-F238E27FC236}">
                <a16:creationId xmlns:a16="http://schemas.microsoft.com/office/drawing/2014/main" id="{B49BECBB-CF7F-7088-4DAC-732F11500F4B}"/>
              </a:ext>
            </a:extLst>
          </p:cNvPr>
          <p:cNvCxnSpPr>
            <a:cxnSpLocks/>
            <a:endCxn id="7" idx="1"/>
          </p:cNvCxnSpPr>
          <p:nvPr/>
        </p:nvCxnSpPr>
        <p:spPr>
          <a:xfrm flipH="1">
            <a:off x="4991100" y="2809530"/>
            <a:ext cx="2076450" cy="1178270"/>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BC8BA212-5336-C2B8-2C66-3ED601FC6FDE}"/>
              </a:ext>
            </a:extLst>
          </p:cNvPr>
          <p:cNvPicPr>
            <a:picLocks noChangeAspect="1"/>
          </p:cNvPicPr>
          <p:nvPr/>
        </p:nvPicPr>
        <p:blipFill>
          <a:blip r:embed="rId3"/>
          <a:srcRect t="16739"/>
          <a:stretch/>
        </p:blipFill>
        <p:spPr>
          <a:xfrm>
            <a:off x="668156" y="1020464"/>
            <a:ext cx="7913528" cy="1812627"/>
          </a:xfrm>
          <a:prstGeom prst="rect">
            <a:avLst/>
          </a:prstGeom>
          <a:solidFill>
            <a:schemeClr val="bg1"/>
          </a:solidFill>
        </p:spPr>
      </p:pic>
      <p:sp>
        <p:nvSpPr>
          <p:cNvPr id="18" name="TextBox 17">
            <a:extLst>
              <a:ext uri="{FF2B5EF4-FFF2-40B4-BE49-F238E27FC236}">
                <a16:creationId xmlns:a16="http://schemas.microsoft.com/office/drawing/2014/main" id="{BB17CC86-8DF0-C138-3D5E-B77BA85D92D7}"/>
              </a:ext>
            </a:extLst>
          </p:cNvPr>
          <p:cNvSpPr txBox="1"/>
          <p:nvPr/>
        </p:nvSpPr>
        <p:spPr>
          <a:xfrm>
            <a:off x="5702414" y="3766158"/>
            <a:ext cx="3098686" cy="2585323"/>
          </a:xfrm>
          <a:prstGeom prst="rect">
            <a:avLst/>
          </a:prstGeom>
          <a:solidFill>
            <a:schemeClr val="tx1"/>
          </a:solidFill>
        </p:spPr>
        <p:txBody>
          <a:bodyPr wrap="square" rtlCol="0">
            <a:spAutoFit/>
          </a:bodyPr>
          <a:lstStyle/>
          <a:p>
            <a:pPr algn="ctr"/>
            <a:r>
              <a:rPr lang="en-US" dirty="0">
                <a:solidFill>
                  <a:schemeClr val="bg1"/>
                </a:solidFill>
              </a:rPr>
              <a:t>Calculating revenue, cost of goods sold, and gross profit (as a number and percentage) can be accomplished by considering the selling price, COGS, and quantity per year for all items sold.</a:t>
            </a:r>
          </a:p>
        </p:txBody>
      </p:sp>
    </p:spTree>
    <p:extLst>
      <p:ext uri="{BB962C8B-B14F-4D97-AF65-F5344CB8AC3E}">
        <p14:creationId xmlns:p14="http://schemas.microsoft.com/office/powerpoint/2010/main" val="3204733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Income statement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graphicFrame>
        <p:nvGraphicFramePr>
          <p:cNvPr id="12" name="Table 11">
            <a:extLst>
              <a:ext uri="{FF2B5EF4-FFF2-40B4-BE49-F238E27FC236}">
                <a16:creationId xmlns:a16="http://schemas.microsoft.com/office/drawing/2014/main" id="{791A70F0-6346-7E69-2B63-491C73756063}"/>
              </a:ext>
            </a:extLst>
          </p:cNvPr>
          <p:cNvGraphicFramePr>
            <a:graphicFrameLocks noGrp="1"/>
          </p:cNvGraphicFramePr>
          <p:nvPr/>
        </p:nvGraphicFramePr>
        <p:xfrm>
          <a:off x="342900" y="3052034"/>
          <a:ext cx="4648200" cy="3337560"/>
        </p:xfrm>
        <a:graphic>
          <a:graphicData uri="http://schemas.openxmlformats.org/drawingml/2006/table">
            <a:tbl>
              <a:tblPr firstRow="1" bandRow="1">
                <a:tableStyleId>{5C22544A-7EE6-4342-B048-85BDC9FD1C3A}</a:tableStyleId>
              </a:tblPr>
              <a:tblGrid>
                <a:gridCol w="2786120">
                  <a:extLst>
                    <a:ext uri="{9D8B030D-6E8A-4147-A177-3AD203B41FA5}">
                      <a16:colId xmlns:a16="http://schemas.microsoft.com/office/drawing/2014/main" val="3983609380"/>
                    </a:ext>
                  </a:extLst>
                </a:gridCol>
                <a:gridCol w="1862080">
                  <a:extLst>
                    <a:ext uri="{9D8B030D-6E8A-4147-A177-3AD203B41FA5}">
                      <a16:colId xmlns:a16="http://schemas.microsoft.com/office/drawing/2014/main" val="5928670"/>
                    </a:ext>
                  </a:extLst>
                </a:gridCol>
              </a:tblGrid>
              <a:tr h="370840">
                <a:tc gridSpan="2">
                  <a:txBody>
                    <a:bodyPr/>
                    <a:lstStyle/>
                    <a:p>
                      <a:pPr algn="ctr"/>
                      <a:r>
                        <a:rPr lang="en-US" b="1" dirty="0">
                          <a:solidFill>
                            <a:schemeClr val="tx1"/>
                          </a:solidFill>
                        </a:rPr>
                        <a:t>Annual income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504624"/>
                  </a:ext>
                </a:extLst>
              </a:tr>
              <a:tr h="370840">
                <a:tc>
                  <a:txBody>
                    <a:bodyPr/>
                    <a:lstStyle/>
                    <a:p>
                      <a:r>
                        <a:rPr lang="en-US" b="0" dirty="0">
                          <a:solidFill>
                            <a:schemeClr val="tx1"/>
                          </a:solidFill>
                        </a:rPr>
                        <a:t>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tx1"/>
                          </a:solidFill>
                        </a:rPr>
                        <a:t>$1,540,000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138323"/>
                  </a:ext>
                </a:extLst>
              </a:tr>
              <a:tr h="370840">
                <a:tc>
                  <a:txBody>
                    <a:bodyPr/>
                    <a:lstStyle/>
                    <a:p>
                      <a:r>
                        <a:rPr lang="en-US" dirty="0">
                          <a:solidFill>
                            <a:schemeClr val="tx1"/>
                          </a:solidFill>
                        </a:rPr>
                        <a:t>Cost of Good Sold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2975802"/>
                  </a:ext>
                </a:extLst>
              </a:tr>
              <a:tr h="370840">
                <a:tc>
                  <a:txBody>
                    <a:bodyPr/>
                    <a:lstStyle/>
                    <a:p>
                      <a:r>
                        <a:rPr lang="en-US" i="1" dirty="0">
                          <a:solidFill>
                            <a:schemeClr val="tx1"/>
                          </a:solidFill>
                        </a:rPr>
                        <a:t>Gross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055707"/>
                  </a:ext>
                </a:extLst>
              </a:tr>
              <a:tr h="370840">
                <a:tc>
                  <a:txBody>
                    <a:bodyPr/>
                    <a:lstStyle/>
                    <a:p>
                      <a:r>
                        <a:rPr lang="en-US" dirty="0">
                          <a:solidFill>
                            <a:schemeClr val="tx1"/>
                          </a:solidFill>
                        </a:rPr>
                        <a:t>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$705,532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9892438"/>
                  </a:ext>
                </a:extLst>
              </a:tr>
              <a:tr h="370840">
                <a:tc>
                  <a:txBody>
                    <a:bodyPr/>
                    <a:lstStyle/>
                    <a:p>
                      <a:r>
                        <a:rPr lang="en-US" i="1" dirty="0">
                          <a:solidFill>
                            <a:schemeClr val="tx1"/>
                          </a:solidFill>
                        </a:rPr>
                        <a:t>Operating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$74,468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1444611"/>
                  </a:ext>
                </a:extLst>
              </a:tr>
              <a:tr h="370840">
                <a:tc>
                  <a:txBody>
                    <a:bodyPr/>
                    <a:lstStyle/>
                    <a:p>
                      <a:r>
                        <a:rPr lang="en-US" dirty="0">
                          <a:solidFill>
                            <a:schemeClr val="tx1"/>
                          </a:solidFill>
                        </a:rPr>
                        <a:t>Interest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$6,280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3280820"/>
                  </a:ext>
                </a:extLst>
              </a:tr>
              <a:tr h="370840">
                <a:tc>
                  <a:txBody>
                    <a:bodyPr/>
                    <a:lstStyle/>
                    <a:p>
                      <a:r>
                        <a:rPr lang="en-US" dirty="0">
                          <a:solidFill>
                            <a:schemeClr val="tx1"/>
                          </a:solidFill>
                        </a:rPr>
                        <a:t>Depreciation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334519"/>
                  </a:ext>
                </a:extLst>
              </a:tr>
              <a:tr h="370840">
                <a:tc>
                  <a:txBody>
                    <a:bodyPr/>
                    <a:lstStyle/>
                    <a:p>
                      <a:r>
                        <a:rPr lang="en-US" i="1" dirty="0">
                          <a:solidFill>
                            <a:schemeClr val="tx1"/>
                          </a:solidFill>
                        </a:rPr>
                        <a:t>Net profit before taxes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$60,760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4598917"/>
                  </a:ext>
                </a:extLst>
              </a:tr>
            </a:tbl>
          </a:graphicData>
        </a:graphic>
      </p:graphicFrame>
      <p:sp>
        <p:nvSpPr>
          <p:cNvPr id="13" name="TextBox 12">
            <a:extLst>
              <a:ext uri="{FF2B5EF4-FFF2-40B4-BE49-F238E27FC236}">
                <a16:creationId xmlns:a16="http://schemas.microsoft.com/office/drawing/2014/main" id="{D89F0F38-186A-B6F1-7C18-E075306FA17A}"/>
              </a:ext>
            </a:extLst>
          </p:cNvPr>
          <p:cNvSpPr txBox="1"/>
          <p:nvPr/>
        </p:nvSpPr>
        <p:spPr>
          <a:xfrm>
            <a:off x="836534" y="1551362"/>
            <a:ext cx="3964066" cy="1015663"/>
          </a:xfrm>
          <a:prstGeom prst="rect">
            <a:avLst/>
          </a:prstGeom>
          <a:noFill/>
        </p:spPr>
        <p:txBody>
          <a:bodyPr wrap="square">
            <a:spAutoFit/>
          </a:bodyPr>
          <a:lstStyle/>
          <a:p>
            <a:pPr algn="ctr"/>
            <a:r>
              <a:rPr lang="en-US" sz="2000" dirty="0">
                <a:latin typeface="Poppins" panose="00000500000000000000" pitchFamily="2" charset="0"/>
                <a:cs typeface="Poppins" panose="00000500000000000000" pitchFamily="2" charset="0"/>
              </a:rPr>
              <a:t>Here is an example income statement for one year of Plantain &amp; Spice’s operation.</a:t>
            </a:r>
          </a:p>
        </p:txBody>
      </p:sp>
      <p:sp>
        <p:nvSpPr>
          <p:cNvPr id="3" name="Rectangle 2">
            <a:extLst>
              <a:ext uri="{FF2B5EF4-FFF2-40B4-BE49-F238E27FC236}">
                <a16:creationId xmlns:a16="http://schemas.microsoft.com/office/drawing/2014/main" id="{DDEE2768-D567-95E2-FAA2-245B39B38402}"/>
              </a:ext>
            </a:extLst>
          </p:cNvPr>
          <p:cNvSpPr/>
          <p:nvPr/>
        </p:nvSpPr>
        <p:spPr>
          <a:xfrm>
            <a:off x="0" y="0"/>
            <a:ext cx="3429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C2B666F-F837-1C00-B59C-CA45DF42EA16}"/>
              </a:ext>
            </a:extLst>
          </p:cNvPr>
          <p:cNvSpPr/>
          <p:nvPr/>
        </p:nvSpPr>
        <p:spPr>
          <a:xfrm>
            <a:off x="342900" y="0"/>
            <a:ext cx="4648200" cy="45339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F2D53E-2FED-4310-F1DB-AD014151F906}"/>
              </a:ext>
            </a:extLst>
          </p:cNvPr>
          <p:cNvSpPr/>
          <p:nvPr/>
        </p:nvSpPr>
        <p:spPr>
          <a:xfrm>
            <a:off x="342900" y="5287984"/>
            <a:ext cx="8801100" cy="159858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7BFBBC-1FE1-ADE5-4388-39A33CFAF848}"/>
              </a:ext>
            </a:extLst>
          </p:cNvPr>
          <p:cNvSpPr/>
          <p:nvPr/>
        </p:nvSpPr>
        <p:spPr>
          <a:xfrm>
            <a:off x="4991100" y="0"/>
            <a:ext cx="4152900" cy="528798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B17CC86-8DF0-C138-3D5E-B77BA85D92D7}"/>
              </a:ext>
            </a:extLst>
          </p:cNvPr>
          <p:cNvSpPr txBox="1"/>
          <p:nvPr/>
        </p:nvSpPr>
        <p:spPr>
          <a:xfrm>
            <a:off x="486024" y="1163607"/>
            <a:ext cx="3751227" cy="2554545"/>
          </a:xfrm>
          <a:prstGeom prst="rect">
            <a:avLst/>
          </a:prstGeom>
          <a:solidFill>
            <a:schemeClr val="tx1"/>
          </a:solidFill>
        </p:spPr>
        <p:txBody>
          <a:bodyPr wrap="square" rtlCol="0">
            <a:spAutoFit/>
          </a:bodyPr>
          <a:lstStyle/>
          <a:p>
            <a:pPr algn="ctr"/>
            <a:r>
              <a:rPr lang="en-US" sz="1600" dirty="0">
                <a:solidFill>
                  <a:schemeClr val="bg1"/>
                </a:solidFill>
              </a:rPr>
              <a:t>Calculating operating expenses, and then operating profit, can be accomplished by considering a range of important categories (bottom right) – with payroll a particularly complicated element that likely needs to be calculated separately by employee – with consideration of benefits and taxes (top right).</a:t>
            </a:r>
          </a:p>
        </p:txBody>
      </p:sp>
      <p:pic>
        <p:nvPicPr>
          <p:cNvPr id="9" name="Picture 8">
            <a:extLst>
              <a:ext uri="{FF2B5EF4-FFF2-40B4-BE49-F238E27FC236}">
                <a16:creationId xmlns:a16="http://schemas.microsoft.com/office/drawing/2014/main" id="{E9FA9926-9215-C802-53E9-DCA45A186464}"/>
              </a:ext>
            </a:extLst>
          </p:cNvPr>
          <p:cNvPicPr>
            <a:picLocks noChangeAspect="1"/>
          </p:cNvPicPr>
          <p:nvPr/>
        </p:nvPicPr>
        <p:blipFill>
          <a:blip r:embed="rId3"/>
          <a:stretch>
            <a:fillRect/>
          </a:stretch>
        </p:blipFill>
        <p:spPr>
          <a:xfrm>
            <a:off x="5386137" y="4114825"/>
            <a:ext cx="3414963" cy="2445282"/>
          </a:xfrm>
          <a:prstGeom prst="rect">
            <a:avLst/>
          </a:prstGeom>
          <a:solidFill>
            <a:schemeClr val="bg1"/>
          </a:solidFill>
          <a:ln>
            <a:solidFill>
              <a:schemeClr val="bg1"/>
            </a:solidFill>
          </a:ln>
        </p:spPr>
      </p:pic>
      <p:cxnSp>
        <p:nvCxnSpPr>
          <p:cNvPr id="14" name="Straight Arrow Connector 13">
            <a:extLst>
              <a:ext uri="{FF2B5EF4-FFF2-40B4-BE49-F238E27FC236}">
                <a16:creationId xmlns:a16="http://schemas.microsoft.com/office/drawing/2014/main" id="{19E78A88-1010-4D3C-00BE-EB07B8531BD7}"/>
              </a:ext>
            </a:extLst>
          </p:cNvPr>
          <p:cNvCxnSpPr>
            <a:cxnSpLocks/>
            <a:stCxn id="9" idx="1"/>
            <a:endCxn id="12" idx="3"/>
          </p:cNvCxnSpPr>
          <p:nvPr/>
        </p:nvCxnSpPr>
        <p:spPr>
          <a:xfrm flipH="1" flipV="1">
            <a:off x="4991100" y="4720814"/>
            <a:ext cx="395037" cy="616652"/>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24" name="Picture 23">
            <a:extLst>
              <a:ext uri="{FF2B5EF4-FFF2-40B4-BE49-F238E27FC236}">
                <a16:creationId xmlns:a16="http://schemas.microsoft.com/office/drawing/2014/main" id="{FB1EB0A1-3790-27DE-3B5E-11BCDAEA833A}"/>
              </a:ext>
            </a:extLst>
          </p:cNvPr>
          <p:cNvPicPr>
            <a:picLocks noChangeAspect="1"/>
          </p:cNvPicPr>
          <p:nvPr/>
        </p:nvPicPr>
        <p:blipFill>
          <a:blip r:embed="rId4"/>
          <a:stretch>
            <a:fillRect/>
          </a:stretch>
        </p:blipFill>
        <p:spPr>
          <a:xfrm>
            <a:off x="4473473" y="251584"/>
            <a:ext cx="4485701" cy="3417102"/>
          </a:xfrm>
          <a:prstGeom prst="rect">
            <a:avLst/>
          </a:prstGeom>
          <a:solidFill>
            <a:schemeClr val="bg1"/>
          </a:solidFill>
        </p:spPr>
      </p:pic>
      <p:cxnSp>
        <p:nvCxnSpPr>
          <p:cNvPr id="25" name="Straight Arrow Connector 24">
            <a:extLst>
              <a:ext uri="{FF2B5EF4-FFF2-40B4-BE49-F238E27FC236}">
                <a16:creationId xmlns:a16="http://schemas.microsoft.com/office/drawing/2014/main" id="{B16F7F58-465D-A78D-F2BB-21FCE2E0A1B1}"/>
              </a:ext>
            </a:extLst>
          </p:cNvPr>
          <p:cNvCxnSpPr>
            <a:cxnSpLocks/>
            <a:stCxn id="24" idx="2"/>
            <a:endCxn id="9" idx="0"/>
          </p:cNvCxnSpPr>
          <p:nvPr/>
        </p:nvCxnSpPr>
        <p:spPr>
          <a:xfrm>
            <a:off x="6716324" y="3668686"/>
            <a:ext cx="377295" cy="446139"/>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006608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123948252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Income statement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graphicFrame>
        <p:nvGraphicFramePr>
          <p:cNvPr id="12" name="Table 11">
            <a:extLst>
              <a:ext uri="{FF2B5EF4-FFF2-40B4-BE49-F238E27FC236}">
                <a16:creationId xmlns:a16="http://schemas.microsoft.com/office/drawing/2014/main" id="{791A70F0-6346-7E69-2B63-491C73756063}"/>
              </a:ext>
            </a:extLst>
          </p:cNvPr>
          <p:cNvGraphicFramePr>
            <a:graphicFrameLocks noGrp="1"/>
          </p:cNvGraphicFramePr>
          <p:nvPr/>
        </p:nvGraphicFramePr>
        <p:xfrm>
          <a:off x="342900" y="3052034"/>
          <a:ext cx="4648200" cy="3337560"/>
        </p:xfrm>
        <a:graphic>
          <a:graphicData uri="http://schemas.openxmlformats.org/drawingml/2006/table">
            <a:tbl>
              <a:tblPr firstRow="1" bandRow="1">
                <a:tableStyleId>{5C22544A-7EE6-4342-B048-85BDC9FD1C3A}</a:tableStyleId>
              </a:tblPr>
              <a:tblGrid>
                <a:gridCol w="2786120">
                  <a:extLst>
                    <a:ext uri="{9D8B030D-6E8A-4147-A177-3AD203B41FA5}">
                      <a16:colId xmlns:a16="http://schemas.microsoft.com/office/drawing/2014/main" val="3983609380"/>
                    </a:ext>
                  </a:extLst>
                </a:gridCol>
                <a:gridCol w="1862080">
                  <a:extLst>
                    <a:ext uri="{9D8B030D-6E8A-4147-A177-3AD203B41FA5}">
                      <a16:colId xmlns:a16="http://schemas.microsoft.com/office/drawing/2014/main" val="5928670"/>
                    </a:ext>
                  </a:extLst>
                </a:gridCol>
              </a:tblGrid>
              <a:tr h="370840">
                <a:tc gridSpan="2">
                  <a:txBody>
                    <a:bodyPr/>
                    <a:lstStyle/>
                    <a:p>
                      <a:pPr algn="ctr"/>
                      <a:r>
                        <a:rPr lang="en-US" b="1" dirty="0">
                          <a:solidFill>
                            <a:schemeClr val="tx1"/>
                          </a:solidFill>
                        </a:rPr>
                        <a:t>Annual income statement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hMerge="1">
                  <a:txBody>
                    <a:bodyPr/>
                    <a:lstStyle/>
                    <a:p>
                      <a:pPr algn="ctr"/>
                      <a:endParaRPr lang="en-US"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70504624"/>
                  </a:ext>
                </a:extLst>
              </a:tr>
              <a:tr h="370840">
                <a:tc>
                  <a:txBody>
                    <a:bodyPr/>
                    <a:lstStyle/>
                    <a:p>
                      <a:r>
                        <a:rPr lang="en-US" b="0" dirty="0">
                          <a:solidFill>
                            <a:schemeClr val="tx1"/>
                          </a:solidFill>
                        </a:rPr>
                        <a:t>Revenue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b="0" dirty="0">
                          <a:solidFill>
                            <a:schemeClr val="tx1"/>
                          </a:solidFill>
                        </a:rPr>
                        <a:t>$1,540,000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868138323"/>
                  </a:ext>
                </a:extLst>
              </a:tr>
              <a:tr h="370840">
                <a:tc>
                  <a:txBody>
                    <a:bodyPr/>
                    <a:lstStyle/>
                    <a:p>
                      <a:r>
                        <a:rPr lang="en-US" dirty="0">
                          <a:solidFill>
                            <a:schemeClr val="tx1"/>
                          </a:solidFill>
                        </a:rPr>
                        <a:t>Cost of Good Sold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$760,000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22975802"/>
                  </a:ext>
                </a:extLst>
              </a:tr>
              <a:tr h="370840">
                <a:tc>
                  <a:txBody>
                    <a:bodyPr/>
                    <a:lstStyle/>
                    <a:p>
                      <a:r>
                        <a:rPr lang="en-US" i="1" dirty="0">
                          <a:solidFill>
                            <a:schemeClr val="tx1"/>
                          </a:solidFill>
                        </a:rPr>
                        <a:t>Gross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$780,000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932055707"/>
                  </a:ext>
                </a:extLst>
              </a:tr>
              <a:tr h="370840">
                <a:tc>
                  <a:txBody>
                    <a:bodyPr/>
                    <a:lstStyle/>
                    <a:p>
                      <a:r>
                        <a:rPr lang="en-US" dirty="0">
                          <a:solidFill>
                            <a:schemeClr val="tx1"/>
                          </a:solidFill>
                        </a:rPr>
                        <a:t>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$705,532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539892438"/>
                  </a:ext>
                </a:extLst>
              </a:tr>
              <a:tr h="370840">
                <a:tc>
                  <a:txBody>
                    <a:bodyPr/>
                    <a:lstStyle/>
                    <a:p>
                      <a:r>
                        <a:rPr lang="en-US" i="1" dirty="0">
                          <a:solidFill>
                            <a:schemeClr val="tx1"/>
                          </a:solidFill>
                        </a:rPr>
                        <a:t>Operating profit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$74,468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01444611"/>
                  </a:ext>
                </a:extLst>
              </a:tr>
              <a:tr h="370840">
                <a:tc>
                  <a:txBody>
                    <a:bodyPr/>
                    <a:lstStyle/>
                    <a:p>
                      <a:r>
                        <a:rPr lang="en-US" dirty="0">
                          <a:solidFill>
                            <a:schemeClr val="tx1"/>
                          </a:solidFill>
                        </a:rPr>
                        <a:t>Interest expense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$6,280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213280820"/>
                  </a:ext>
                </a:extLst>
              </a:tr>
              <a:tr h="370840">
                <a:tc>
                  <a:txBody>
                    <a:bodyPr/>
                    <a:lstStyle/>
                    <a:p>
                      <a:r>
                        <a:rPr lang="en-US" dirty="0">
                          <a:solidFill>
                            <a:schemeClr val="tx1"/>
                          </a:solidFill>
                        </a:rPr>
                        <a:t>Depreciation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dirty="0">
                          <a:solidFill>
                            <a:schemeClr val="tx1"/>
                          </a:solidFill>
                        </a:rPr>
                        <a:t>$7,429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47334519"/>
                  </a:ext>
                </a:extLst>
              </a:tr>
              <a:tr h="370840">
                <a:tc>
                  <a:txBody>
                    <a:bodyPr/>
                    <a:lstStyle/>
                    <a:p>
                      <a:r>
                        <a:rPr lang="en-US" i="1" dirty="0">
                          <a:solidFill>
                            <a:schemeClr val="tx1"/>
                          </a:solidFill>
                        </a:rPr>
                        <a:t>Net profit before taxes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i="1" dirty="0">
                          <a:solidFill>
                            <a:schemeClr val="tx1"/>
                          </a:solidFill>
                        </a:rPr>
                        <a:t>$60,760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694598917"/>
                  </a:ext>
                </a:extLst>
              </a:tr>
            </a:tbl>
          </a:graphicData>
        </a:graphic>
      </p:graphicFrame>
      <p:sp>
        <p:nvSpPr>
          <p:cNvPr id="13" name="TextBox 12">
            <a:extLst>
              <a:ext uri="{FF2B5EF4-FFF2-40B4-BE49-F238E27FC236}">
                <a16:creationId xmlns:a16="http://schemas.microsoft.com/office/drawing/2014/main" id="{D89F0F38-186A-B6F1-7C18-E075306FA17A}"/>
              </a:ext>
            </a:extLst>
          </p:cNvPr>
          <p:cNvSpPr txBox="1"/>
          <p:nvPr/>
        </p:nvSpPr>
        <p:spPr>
          <a:xfrm>
            <a:off x="836534" y="1551362"/>
            <a:ext cx="3964066" cy="1015663"/>
          </a:xfrm>
          <a:prstGeom prst="rect">
            <a:avLst/>
          </a:prstGeom>
          <a:noFill/>
        </p:spPr>
        <p:txBody>
          <a:bodyPr wrap="square">
            <a:spAutoFit/>
          </a:bodyPr>
          <a:lstStyle/>
          <a:p>
            <a:pPr algn="ctr"/>
            <a:r>
              <a:rPr lang="en-US" sz="2000" dirty="0">
                <a:latin typeface="Poppins" panose="00000500000000000000" pitchFamily="2" charset="0"/>
                <a:cs typeface="Poppins" panose="00000500000000000000" pitchFamily="2" charset="0"/>
              </a:rPr>
              <a:t>Here is an example income statement for one year of Plantain &amp; Spice’s operation.</a:t>
            </a:r>
          </a:p>
        </p:txBody>
      </p:sp>
      <p:sp>
        <p:nvSpPr>
          <p:cNvPr id="3" name="Rectangle 2">
            <a:extLst>
              <a:ext uri="{FF2B5EF4-FFF2-40B4-BE49-F238E27FC236}">
                <a16:creationId xmlns:a16="http://schemas.microsoft.com/office/drawing/2014/main" id="{DDEE2768-D567-95E2-FAA2-245B39B38402}"/>
              </a:ext>
            </a:extLst>
          </p:cNvPr>
          <p:cNvSpPr/>
          <p:nvPr/>
        </p:nvSpPr>
        <p:spPr>
          <a:xfrm>
            <a:off x="0" y="0"/>
            <a:ext cx="3429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C2B666F-F837-1C00-B59C-CA45DF42EA16}"/>
              </a:ext>
            </a:extLst>
          </p:cNvPr>
          <p:cNvSpPr/>
          <p:nvPr/>
        </p:nvSpPr>
        <p:spPr>
          <a:xfrm>
            <a:off x="342900" y="0"/>
            <a:ext cx="4648200" cy="528798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17F2D53E-2FED-4310-F1DB-AD014151F906}"/>
              </a:ext>
            </a:extLst>
          </p:cNvPr>
          <p:cNvSpPr/>
          <p:nvPr/>
        </p:nvSpPr>
        <p:spPr>
          <a:xfrm>
            <a:off x="342900" y="6389594"/>
            <a:ext cx="8801100" cy="49697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7A7BFBBC-1FE1-ADE5-4388-39A33CFAF848}"/>
              </a:ext>
            </a:extLst>
          </p:cNvPr>
          <p:cNvSpPr/>
          <p:nvPr/>
        </p:nvSpPr>
        <p:spPr>
          <a:xfrm>
            <a:off x="4991100" y="0"/>
            <a:ext cx="4152900" cy="638959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B17CC86-8DF0-C138-3D5E-B77BA85D92D7}"/>
              </a:ext>
            </a:extLst>
          </p:cNvPr>
          <p:cNvSpPr txBox="1"/>
          <p:nvPr/>
        </p:nvSpPr>
        <p:spPr>
          <a:xfrm>
            <a:off x="758230" y="797332"/>
            <a:ext cx="3593289" cy="2862322"/>
          </a:xfrm>
          <a:prstGeom prst="rect">
            <a:avLst/>
          </a:prstGeom>
          <a:solidFill>
            <a:schemeClr val="tx1"/>
          </a:solidFill>
        </p:spPr>
        <p:txBody>
          <a:bodyPr wrap="square" rtlCol="0">
            <a:spAutoFit/>
          </a:bodyPr>
          <a:lstStyle/>
          <a:p>
            <a:pPr algn="ctr"/>
            <a:r>
              <a:rPr lang="en-US" dirty="0">
                <a:solidFill>
                  <a:schemeClr val="bg1"/>
                </a:solidFill>
              </a:rPr>
              <a:t>Net profit before taxes can be calculated after incorporating both the interest expense and the depreciation of key capital equipment (a calculation that requires the starting value and then the applicable depreciation period).</a:t>
            </a:r>
          </a:p>
        </p:txBody>
      </p:sp>
      <p:pic>
        <p:nvPicPr>
          <p:cNvPr id="8" name="Picture 7">
            <a:extLst>
              <a:ext uri="{FF2B5EF4-FFF2-40B4-BE49-F238E27FC236}">
                <a16:creationId xmlns:a16="http://schemas.microsoft.com/office/drawing/2014/main" id="{200F9A56-69D4-AFC9-7BCE-15494ABB95F7}"/>
              </a:ext>
            </a:extLst>
          </p:cNvPr>
          <p:cNvPicPr>
            <a:picLocks noChangeAspect="1"/>
          </p:cNvPicPr>
          <p:nvPr/>
        </p:nvPicPr>
        <p:blipFill>
          <a:blip r:embed="rId3"/>
          <a:stretch>
            <a:fillRect/>
          </a:stretch>
        </p:blipFill>
        <p:spPr>
          <a:xfrm>
            <a:off x="4601749" y="2718719"/>
            <a:ext cx="4410943" cy="2082445"/>
          </a:xfrm>
          <a:prstGeom prst="rect">
            <a:avLst/>
          </a:prstGeom>
          <a:solidFill>
            <a:schemeClr val="bg1"/>
          </a:solidFill>
        </p:spPr>
      </p:pic>
      <p:cxnSp>
        <p:nvCxnSpPr>
          <p:cNvPr id="10" name="Straight Arrow Connector 9">
            <a:extLst>
              <a:ext uri="{FF2B5EF4-FFF2-40B4-BE49-F238E27FC236}">
                <a16:creationId xmlns:a16="http://schemas.microsoft.com/office/drawing/2014/main" id="{C2A5D1E6-B534-8749-6492-A6802CE8D75F}"/>
              </a:ext>
            </a:extLst>
          </p:cNvPr>
          <p:cNvCxnSpPr>
            <a:cxnSpLocks/>
            <a:stCxn id="8" idx="2"/>
          </p:cNvCxnSpPr>
          <p:nvPr/>
        </p:nvCxnSpPr>
        <p:spPr>
          <a:xfrm flipH="1">
            <a:off x="4991100" y="4801164"/>
            <a:ext cx="1816121" cy="1087223"/>
          </a:xfrm>
          <a:prstGeom prst="straightConnector1">
            <a:avLst/>
          </a:prstGeom>
          <a:ln w="76200">
            <a:solidFill>
              <a:schemeClr val="bg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3896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6356D2-2595-709A-1DE1-451C42103EB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CF98A73-E533-0A02-1E76-796483852991}"/>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7C716E19-9C53-D924-19A9-1CC46D598CCE}"/>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38038225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729989" y="588384"/>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Balance sheet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BF9BF72-1BB9-2A0B-1ED3-D29AA26882D5}"/>
              </a:ext>
            </a:extLst>
          </p:cNvPr>
          <p:cNvSpPr txBox="1"/>
          <p:nvPr/>
        </p:nvSpPr>
        <p:spPr>
          <a:xfrm>
            <a:off x="252334" y="2413337"/>
            <a:ext cx="8293756" cy="2031325"/>
          </a:xfrm>
          <a:prstGeom prst="rect">
            <a:avLst/>
          </a:prstGeom>
          <a:noFill/>
        </p:spPr>
        <p:txBody>
          <a:bodyPr wrap="square" rtlCol="0">
            <a:spAutoFit/>
          </a:bodyPr>
          <a:lstStyle/>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Unlike an income statement or cash flow statement that consider concepts that happen across a period of time (week, month, quarter, or year), the balance sheet represents what is happening at a specific moment in time;</a:t>
            </a:r>
          </a:p>
          <a:p>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A balance sheet helps lenders to understand how risky a business is to lend money to – less risk is usually associated with greater assets than liabilities;</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A balance sheet (see below) is set up like the basic accounting equation:</a:t>
            </a:r>
          </a:p>
          <a:p>
            <a:r>
              <a:rPr lang="en-US" sz="1400" dirty="0">
                <a:latin typeface="Poppins" panose="00000500000000000000" pitchFamily="2" charset="0"/>
                <a:cs typeface="Poppins" panose="00000500000000000000" pitchFamily="2" charset="0"/>
              </a:rPr>
              <a:t>	assets = liabilities + shareholder’s equity</a:t>
            </a:r>
          </a:p>
        </p:txBody>
      </p:sp>
      <p:pic>
        <p:nvPicPr>
          <p:cNvPr id="5" name="Picture 4">
            <a:extLst>
              <a:ext uri="{FF2B5EF4-FFF2-40B4-BE49-F238E27FC236}">
                <a16:creationId xmlns:a16="http://schemas.microsoft.com/office/drawing/2014/main" id="{68D44775-3FC1-5E11-DCE9-9CE0A7F001FD}"/>
              </a:ext>
            </a:extLst>
          </p:cNvPr>
          <p:cNvPicPr>
            <a:picLocks noChangeAspect="1"/>
          </p:cNvPicPr>
          <p:nvPr/>
        </p:nvPicPr>
        <p:blipFill>
          <a:blip r:embed="rId2"/>
          <a:stretch>
            <a:fillRect/>
          </a:stretch>
        </p:blipFill>
        <p:spPr>
          <a:xfrm>
            <a:off x="7486378" y="586028"/>
            <a:ext cx="1500515" cy="1500515"/>
          </a:xfrm>
          <a:prstGeom prst="rect">
            <a:avLst/>
          </a:prstGeom>
        </p:spPr>
      </p:pic>
      <p:graphicFrame>
        <p:nvGraphicFramePr>
          <p:cNvPr id="8" name="Table 7">
            <a:extLst>
              <a:ext uri="{FF2B5EF4-FFF2-40B4-BE49-F238E27FC236}">
                <a16:creationId xmlns:a16="http://schemas.microsoft.com/office/drawing/2014/main" id="{F359CB70-1995-0E24-DF6C-F7E5C78499D6}"/>
              </a:ext>
            </a:extLst>
          </p:cNvPr>
          <p:cNvGraphicFramePr>
            <a:graphicFrameLocks noGrp="1"/>
          </p:cNvGraphicFramePr>
          <p:nvPr>
            <p:extLst>
              <p:ext uri="{D42A27DB-BD31-4B8C-83A1-F6EECF244321}">
                <p14:modId xmlns:p14="http://schemas.microsoft.com/office/powerpoint/2010/main" val="3050452974"/>
              </p:ext>
            </p:extLst>
          </p:nvPr>
        </p:nvGraphicFramePr>
        <p:xfrm>
          <a:off x="157106" y="4788667"/>
          <a:ext cx="8829787" cy="1859280"/>
        </p:xfrm>
        <a:graphic>
          <a:graphicData uri="http://schemas.openxmlformats.org/drawingml/2006/table">
            <a:tbl>
              <a:tblPr firstRow="1" bandRow="1">
                <a:tableStyleId>{5C22544A-7EE6-4342-B048-85BDC9FD1C3A}</a:tableStyleId>
              </a:tblPr>
              <a:tblGrid>
                <a:gridCol w="3665594">
                  <a:extLst>
                    <a:ext uri="{9D8B030D-6E8A-4147-A177-3AD203B41FA5}">
                      <a16:colId xmlns:a16="http://schemas.microsoft.com/office/drawing/2014/main" val="1141998654"/>
                    </a:ext>
                  </a:extLst>
                </a:gridCol>
                <a:gridCol w="5164193">
                  <a:extLst>
                    <a:ext uri="{9D8B030D-6E8A-4147-A177-3AD203B41FA5}">
                      <a16:colId xmlns:a16="http://schemas.microsoft.com/office/drawing/2014/main" val="3539756459"/>
                    </a:ext>
                  </a:extLst>
                </a:gridCol>
              </a:tblGrid>
              <a:tr h="0">
                <a:tc>
                  <a:txBody>
                    <a:bodyPr/>
                    <a:lstStyle/>
                    <a:p>
                      <a:pPr algn="ctr"/>
                      <a:r>
                        <a:rPr lang="en-US" sz="1400" b="1" u="none" dirty="0">
                          <a:solidFill>
                            <a:schemeClr val="tx1"/>
                          </a:solidFill>
                          <a:latin typeface="Poppins" panose="00000500000000000000" pitchFamily="2" charset="0"/>
                          <a:cs typeface="Poppins" panose="00000500000000000000" pitchFamily="2" charset="0"/>
                        </a:rPr>
                        <a:t>Assets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u="none" dirty="0">
                          <a:solidFill>
                            <a:schemeClr val="tx1"/>
                          </a:solidFill>
                          <a:latin typeface="Poppins" panose="00000500000000000000" pitchFamily="2" charset="0"/>
                          <a:cs typeface="Poppins" panose="00000500000000000000" pitchFamily="2" charset="0"/>
                        </a:rPr>
                        <a:t>Liabilities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1324814"/>
                  </a:ext>
                </a:extLst>
              </a:tr>
              <a:tr h="270564">
                <a:tc rowSpan="3">
                  <a:txBody>
                    <a:bodyPr/>
                    <a:lstStyle/>
                    <a:p>
                      <a:pPr algn="ctr"/>
                      <a:r>
                        <a:rPr lang="en-US" sz="1400" b="0" dirty="0">
                          <a:solidFill>
                            <a:schemeClr val="tx1"/>
                          </a:solidFill>
                          <a:latin typeface="Poppins" panose="00000500000000000000" pitchFamily="2" charset="0"/>
                          <a:cs typeface="Poppins" panose="00000500000000000000" pitchFamily="2" charset="0"/>
                        </a:rPr>
                        <a:t>Assets include things like cash, inventory, equipment, and property; they are commonly divided between current (held less than a year) and fixed (longer-term)</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latin typeface="Poppins" panose="00000500000000000000" pitchFamily="2" charset="0"/>
                          <a:cs typeface="Poppins" panose="00000500000000000000" pitchFamily="2" charset="0"/>
                        </a:rPr>
                        <a:t>Liabilities includes things like rent, wages, utilities, taxes, and loans from others – they are also divided between current and fixed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8200271"/>
                  </a:ext>
                </a:extLst>
              </a:tr>
              <a:tr h="0">
                <a:tc vMerge="1">
                  <a:txBody>
                    <a:bodyPr/>
                    <a:lstStyle/>
                    <a:p>
                      <a:pPr algn="ctr"/>
                      <a:endParaRPr lang="en-US" sz="1400"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dirty="0">
                          <a:solidFill>
                            <a:schemeClr val="tx1"/>
                          </a:solidFill>
                          <a:latin typeface="Poppins" panose="00000500000000000000" pitchFamily="2" charset="0"/>
                          <a:cs typeface="Poppins" panose="00000500000000000000" pitchFamily="2" charset="0"/>
                        </a:rPr>
                        <a:t>Shareholder’s 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53756"/>
                  </a:ext>
                </a:extLst>
              </a:tr>
              <a:tr h="191649">
                <a:tc vMerge="1">
                  <a:txBody>
                    <a:bodyPr/>
                    <a:lstStyle/>
                    <a:p>
                      <a:pPr algn="ctr"/>
                      <a:endParaRPr lang="en-US" sz="1400" b="0" i="0"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0" dirty="0">
                          <a:solidFill>
                            <a:schemeClr val="tx1"/>
                          </a:solidFill>
                          <a:latin typeface="Poppins" panose="00000500000000000000" pitchFamily="2" charset="0"/>
                          <a:cs typeface="Poppins" panose="00000500000000000000" pitchFamily="2" charset="0"/>
                        </a:rPr>
                        <a:t>These can be considered the “retained earnings” by the owners of the business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20374"/>
                  </a:ext>
                </a:extLst>
              </a:tr>
            </a:tbl>
          </a:graphicData>
        </a:graphic>
      </p:graphicFrame>
      <p:sp>
        <p:nvSpPr>
          <p:cNvPr id="10" name="TextBox 9">
            <a:extLst>
              <a:ext uri="{FF2B5EF4-FFF2-40B4-BE49-F238E27FC236}">
                <a16:creationId xmlns:a16="http://schemas.microsoft.com/office/drawing/2014/main" id="{CE36DB64-65FA-1D4C-A308-BE74A243980A}"/>
              </a:ext>
            </a:extLst>
          </p:cNvPr>
          <p:cNvSpPr txBox="1"/>
          <p:nvPr/>
        </p:nvSpPr>
        <p:spPr>
          <a:xfrm>
            <a:off x="252334" y="1009326"/>
            <a:ext cx="6858000"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A balance sheet represents a company’s assets (what it owns), its liabilities (what it owes to others), and shareholder’s equity (which is what remains if assets are greater than liabilities) that belongs to the owners of the company.</a:t>
            </a:r>
          </a:p>
        </p:txBody>
      </p:sp>
    </p:spTree>
    <p:extLst>
      <p:ext uri="{BB962C8B-B14F-4D97-AF65-F5344CB8AC3E}">
        <p14:creationId xmlns:p14="http://schemas.microsoft.com/office/powerpoint/2010/main" val="14520843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20654" y="580902"/>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Balance sheet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3A7E687A-B466-F18A-4099-DE1AA948D88D}"/>
              </a:ext>
            </a:extLst>
          </p:cNvPr>
          <p:cNvPicPr>
            <a:picLocks noChangeAspect="1"/>
          </p:cNvPicPr>
          <p:nvPr/>
        </p:nvPicPr>
        <p:blipFill>
          <a:blip r:embed="rId2"/>
          <a:srcRect r="32639"/>
          <a:stretch/>
        </p:blipFill>
        <p:spPr>
          <a:xfrm>
            <a:off x="353060" y="1671606"/>
            <a:ext cx="1971040" cy="4495800"/>
          </a:xfrm>
          <a:prstGeom prst="rect">
            <a:avLst/>
          </a:prstGeom>
          <a:ln>
            <a:solidFill>
              <a:schemeClr val="tx1"/>
            </a:solidFill>
          </a:ln>
        </p:spPr>
      </p:pic>
      <p:pic>
        <p:nvPicPr>
          <p:cNvPr id="5" name="Picture 4">
            <a:extLst>
              <a:ext uri="{FF2B5EF4-FFF2-40B4-BE49-F238E27FC236}">
                <a16:creationId xmlns:a16="http://schemas.microsoft.com/office/drawing/2014/main" id="{A70ED988-B065-C187-8845-848C5FE374E9}"/>
              </a:ext>
            </a:extLst>
          </p:cNvPr>
          <p:cNvPicPr>
            <a:picLocks noChangeAspect="1"/>
          </p:cNvPicPr>
          <p:nvPr/>
        </p:nvPicPr>
        <p:blipFill>
          <a:blip r:embed="rId3"/>
          <a:stretch>
            <a:fillRect/>
          </a:stretch>
        </p:blipFill>
        <p:spPr>
          <a:xfrm>
            <a:off x="6175774" y="1671606"/>
            <a:ext cx="2695141" cy="4842831"/>
          </a:xfrm>
          <a:prstGeom prst="rect">
            <a:avLst/>
          </a:prstGeom>
          <a:ln>
            <a:solidFill>
              <a:schemeClr val="tx1"/>
            </a:solidFill>
          </a:ln>
        </p:spPr>
      </p:pic>
      <p:sp>
        <p:nvSpPr>
          <p:cNvPr id="7" name="TextBox 6">
            <a:extLst>
              <a:ext uri="{FF2B5EF4-FFF2-40B4-BE49-F238E27FC236}">
                <a16:creationId xmlns:a16="http://schemas.microsoft.com/office/drawing/2014/main" id="{229FEC17-FF44-9066-AE16-B7FC36284F5D}"/>
              </a:ext>
            </a:extLst>
          </p:cNvPr>
          <p:cNvSpPr txBox="1"/>
          <p:nvPr/>
        </p:nvSpPr>
        <p:spPr>
          <a:xfrm>
            <a:off x="3535335" y="3720073"/>
            <a:ext cx="1428100" cy="1600438"/>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includes major categories of both current and fixed assets</a:t>
            </a:r>
          </a:p>
        </p:txBody>
      </p:sp>
      <p:sp>
        <p:nvSpPr>
          <p:cNvPr id="8" name="TextBox 7">
            <a:extLst>
              <a:ext uri="{FF2B5EF4-FFF2-40B4-BE49-F238E27FC236}">
                <a16:creationId xmlns:a16="http://schemas.microsoft.com/office/drawing/2014/main" id="{5E9B9B07-8C40-F67D-38E1-316668BA4891}"/>
              </a:ext>
            </a:extLst>
          </p:cNvPr>
          <p:cNvSpPr txBox="1"/>
          <p:nvPr/>
        </p:nvSpPr>
        <p:spPr>
          <a:xfrm>
            <a:off x="515618" y="914920"/>
            <a:ext cx="8261549" cy="584775"/>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The Reach Hub </a:t>
            </a:r>
            <a:r>
              <a:rPr lang="en-US" sz="1600" u="sng" dirty="0">
                <a:latin typeface="Poppins" panose="00000500000000000000" pitchFamily="2" charset="0"/>
                <a:cs typeface="Poppins" panose="00000500000000000000" pitchFamily="2" charset="0"/>
              </a:rPr>
              <a:t>Balance Sheet Template</a:t>
            </a:r>
            <a:r>
              <a:rPr lang="en-US" sz="1600" dirty="0">
                <a:latin typeface="Poppins" panose="00000500000000000000" pitchFamily="2" charset="0"/>
                <a:cs typeface="Poppins" panose="00000500000000000000" pitchFamily="2" charset="0"/>
              </a:rPr>
              <a:t> is organized according to the categories just introduced</a:t>
            </a:r>
          </a:p>
        </p:txBody>
      </p:sp>
      <p:sp>
        <p:nvSpPr>
          <p:cNvPr id="10" name="Oval 9">
            <a:extLst>
              <a:ext uri="{FF2B5EF4-FFF2-40B4-BE49-F238E27FC236}">
                <a16:creationId xmlns:a16="http://schemas.microsoft.com/office/drawing/2014/main" id="{7713E97B-7294-3173-E8B7-1CAE14A36172}"/>
              </a:ext>
            </a:extLst>
          </p:cNvPr>
          <p:cNvSpPr/>
          <p:nvPr/>
        </p:nvSpPr>
        <p:spPr>
          <a:xfrm rot="16200000">
            <a:off x="1635661" y="2401701"/>
            <a:ext cx="1324678" cy="188701"/>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4" name="Straight Arrow Connector 13">
            <a:extLst>
              <a:ext uri="{FF2B5EF4-FFF2-40B4-BE49-F238E27FC236}">
                <a16:creationId xmlns:a16="http://schemas.microsoft.com/office/drawing/2014/main" id="{E4FF33BA-DCC2-F352-55CD-41C7219ACC9D}"/>
              </a:ext>
            </a:extLst>
          </p:cNvPr>
          <p:cNvCxnSpPr>
            <a:cxnSpLocks/>
            <a:stCxn id="7" idx="1"/>
            <a:endCxn id="34" idx="4"/>
          </p:cNvCxnSpPr>
          <p:nvPr/>
        </p:nvCxnSpPr>
        <p:spPr>
          <a:xfrm flipH="1">
            <a:off x="2417959" y="4520292"/>
            <a:ext cx="1117376" cy="30941"/>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20" name="TextBox 19">
            <a:extLst>
              <a:ext uri="{FF2B5EF4-FFF2-40B4-BE49-F238E27FC236}">
                <a16:creationId xmlns:a16="http://schemas.microsoft.com/office/drawing/2014/main" id="{3A315164-1A74-AF71-B440-EA1AA80F2901}"/>
              </a:ext>
            </a:extLst>
          </p:cNvPr>
          <p:cNvSpPr txBox="1"/>
          <p:nvPr/>
        </p:nvSpPr>
        <p:spPr>
          <a:xfrm>
            <a:off x="3214845" y="5560330"/>
            <a:ext cx="2153721" cy="954107"/>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accounts for owners withdrawing earnings (owner’s draw)</a:t>
            </a:r>
          </a:p>
        </p:txBody>
      </p:sp>
      <p:sp>
        <p:nvSpPr>
          <p:cNvPr id="21" name="Oval 20">
            <a:extLst>
              <a:ext uri="{FF2B5EF4-FFF2-40B4-BE49-F238E27FC236}">
                <a16:creationId xmlns:a16="http://schemas.microsoft.com/office/drawing/2014/main" id="{3EFB9D9F-4755-D1E9-DC2A-6E9CBA361D51}"/>
              </a:ext>
            </a:extLst>
          </p:cNvPr>
          <p:cNvSpPr/>
          <p:nvPr/>
        </p:nvSpPr>
        <p:spPr>
          <a:xfrm rot="16200000">
            <a:off x="5519928" y="5437168"/>
            <a:ext cx="1271778" cy="188698"/>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A6ACBA26-2932-7EDA-26E4-F02FA803E09C}"/>
              </a:ext>
            </a:extLst>
          </p:cNvPr>
          <p:cNvCxnSpPr>
            <a:cxnSpLocks/>
            <a:stCxn id="20" idx="3"/>
            <a:endCxn id="21" idx="0"/>
          </p:cNvCxnSpPr>
          <p:nvPr/>
        </p:nvCxnSpPr>
        <p:spPr>
          <a:xfrm flipV="1">
            <a:off x="5368566" y="5531517"/>
            <a:ext cx="692902" cy="505867"/>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34" name="Oval 33">
            <a:extLst>
              <a:ext uri="{FF2B5EF4-FFF2-40B4-BE49-F238E27FC236}">
                <a16:creationId xmlns:a16="http://schemas.microsoft.com/office/drawing/2014/main" id="{2AB22EA4-FB88-9B4A-BD76-9423E6B85A21}"/>
              </a:ext>
            </a:extLst>
          </p:cNvPr>
          <p:cNvSpPr/>
          <p:nvPr/>
        </p:nvSpPr>
        <p:spPr>
          <a:xfrm rot="16200000">
            <a:off x="1343326" y="4456884"/>
            <a:ext cx="1960568" cy="188698"/>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53E2D3AD-FC0D-81F9-DDFB-A5A6C536B80A}"/>
              </a:ext>
            </a:extLst>
          </p:cNvPr>
          <p:cNvSpPr/>
          <p:nvPr/>
        </p:nvSpPr>
        <p:spPr>
          <a:xfrm rot="16200000">
            <a:off x="5495385" y="3996989"/>
            <a:ext cx="1324678" cy="188701"/>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D120B765-D1DA-4724-C25A-2FB8C86BAB66}"/>
              </a:ext>
            </a:extLst>
          </p:cNvPr>
          <p:cNvSpPr/>
          <p:nvPr/>
        </p:nvSpPr>
        <p:spPr>
          <a:xfrm rot="16200000">
            <a:off x="5355004" y="2368065"/>
            <a:ext cx="1615446" cy="162602"/>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44DF173C-23C3-6788-8206-A85306B83C18}"/>
              </a:ext>
            </a:extLst>
          </p:cNvPr>
          <p:cNvCxnSpPr>
            <a:cxnSpLocks/>
            <a:stCxn id="7" idx="3"/>
            <a:endCxn id="37" idx="1"/>
          </p:cNvCxnSpPr>
          <p:nvPr/>
        </p:nvCxnSpPr>
        <p:spPr>
          <a:xfrm>
            <a:off x="4963435" y="4520292"/>
            <a:ext cx="1127574" cy="39392"/>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52" name="TextBox 51">
            <a:extLst>
              <a:ext uri="{FF2B5EF4-FFF2-40B4-BE49-F238E27FC236}">
                <a16:creationId xmlns:a16="http://schemas.microsoft.com/office/drawing/2014/main" id="{23CFB37D-EF0F-4449-0488-8857C517E67E}"/>
              </a:ext>
            </a:extLst>
          </p:cNvPr>
          <p:cNvSpPr txBox="1"/>
          <p:nvPr/>
        </p:nvSpPr>
        <p:spPr>
          <a:xfrm>
            <a:off x="3184744" y="1708573"/>
            <a:ext cx="2214863" cy="1600438"/>
          </a:xfrm>
          <a:prstGeom prst="rect">
            <a:avLst/>
          </a:prstGeom>
          <a:noFill/>
        </p:spPr>
        <p:txBody>
          <a:bodyPr wrap="square">
            <a:spAutoFit/>
          </a:bodyPr>
          <a:lstStyle/>
          <a:p>
            <a:pPr algn="ctr"/>
            <a:r>
              <a:rPr lang="en-US" sz="1400" b="1" dirty="0">
                <a:latin typeface="Poppins" panose="00000500000000000000" pitchFamily="2" charset="0"/>
                <a:cs typeface="Poppins" panose="00000500000000000000" pitchFamily="2" charset="0"/>
              </a:rPr>
              <a:t>Working capital </a:t>
            </a:r>
            <a:r>
              <a:rPr lang="en-US" sz="1400" dirty="0">
                <a:latin typeface="Poppins" panose="00000500000000000000" pitchFamily="2" charset="0"/>
                <a:cs typeface="Poppins" panose="00000500000000000000" pitchFamily="2" charset="0"/>
              </a:rPr>
              <a:t>= </a:t>
            </a:r>
          </a:p>
          <a:p>
            <a:pPr algn="ctr"/>
            <a:r>
              <a:rPr lang="en-US" sz="1400" dirty="0">
                <a:latin typeface="Poppins" panose="00000500000000000000" pitchFamily="2" charset="0"/>
                <a:cs typeface="Poppins" panose="00000500000000000000" pitchFamily="2" charset="0"/>
              </a:rPr>
              <a:t>current assets – current liabilities </a:t>
            </a:r>
          </a:p>
          <a:p>
            <a:pPr algn="ctr"/>
            <a:r>
              <a:rPr lang="en-US" sz="1400" dirty="0">
                <a:latin typeface="Poppins" panose="00000500000000000000" pitchFamily="2" charset="0"/>
                <a:cs typeface="Poppins" panose="00000500000000000000" pitchFamily="2" charset="0"/>
              </a:rPr>
              <a:t>(an important indicator of financial health and ability to respond to problems)</a:t>
            </a:r>
          </a:p>
        </p:txBody>
      </p:sp>
      <p:cxnSp>
        <p:nvCxnSpPr>
          <p:cNvPr id="55" name="Straight Arrow Connector 54">
            <a:extLst>
              <a:ext uri="{FF2B5EF4-FFF2-40B4-BE49-F238E27FC236}">
                <a16:creationId xmlns:a16="http://schemas.microsoft.com/office/drawing/2014/main" id="{5A4C6999-1E12-5978-647D-E37070EBE75F}"/>
              </a:ext>
            </a:extLst>
          </p:cNvPr>
          <p:cNvCxnSpPr>
            <a:cxnSpLocks/>
            <a:stCxn id="7" idx="1"/>
            <a:endCxn id="10" idx="4"/>
          </p:cNvCxnSpPr>
          <p:nvPr/>
        </p:nvCxnSpPr>
        <p:spPr>
          <a:xfrm flipH="1" flipV="1">
            <a:off x="2392351" y="2496052"/>
            <a:ext cx="1142984" cy="2024240"/>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4A3D479F-EC29-E47C-C0C4-4253EF7674D9}"/>
              </a:ext>
            </a:extLst>
          </p:cNvPr>
          <p:cNvCxnSpPr>
            <a:cxnSpLocks/>
            <a:stCxn id="7" idx="3"/>
            <a:endCxn id="38" idx="0"/>
          </p:cNvCxnSpPr>
          <p:nvPr/>
        </p:nvCxnSpPr>
        <p:spPr>
          <a:xfrm flipV="1">
            <a:off x="4963435" y="2449366"/>
            <a:ext cx="1117991" cy="2070926"/>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77297881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Balance Sheet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5" name="TextBox 4">
            <a:extLst>
              <a:ext uri="{FF2B5EF4-FFF2-40B4-BE49-F238E27FC236}">
                <a16:creationId xmlns:a16="http://schemas.microsoft.com/office/drawing/2014/main" id="{16E979DE-4BDA-6FF2-DA50-3135062FDE2B}"/>
              </a:ext>
            </a:extLst>
          </p:cNvPr>
          <p:cNvSpPr txBox="1"/>
          <p:nvPr/>
        </p:nvSpPr>
        <p:spPr>
          <a:xfrm>
            <a:off x="596900" y="1383254"/>
            <a:ext cx="5939722"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This example balance sheet displays that the business’ owners have equity of $40,390 on January 1 ($115,141 [assets]-$74,750 [liabilities])</a:t>
            </a:r>
          </a:p>
        </p:txBody>
      </p:sp>
      <p:pic>
        <p:nvPicPr>
          <p:cNvPr id="8" name="Picture 7">
            <a:extLst>
              <a:ext uri="{FF2B5EF4-FFF2-40B4-BE49-F238E27FC236}">
                <a16:creationId xmlns:a16="http://schemas.microsoft.com/office/drawing/2014/main" id="{28298809-D01C-5AB0-2A69-1C97A183682B}"/>
              </a:ext>
            </a:extLst>
          </p:cNvPr>
          <p:cNvPicPr>
            <a:picLocks noChangeAspect="1"/>
          </p:cNvPicPr>
          <p:nvPr/>
        </p:nvPicPr>
        <p:blipFill>
          <a:blip r:embed="rId3"/>
          <a:stretch>
            <a:fillRect/>
          </a:stretch>
        </p:blipFill>
        <p:spPr>
          <a:xfrm>
            <a:off x="880110" y="2583134"/>
            <a:ext cx="7155180" cy="3642360"/>
          </a:xfrm>
          <a:prstGeom prst="rect">
            <a:avLst/>
          </a:prstGeom>
          <a:ln>
            <a:solidFill>
              <a:schemeClr val="tx1"/>
            </a:solidFill>
          </a:ln>
        </p:spPr>
      </p:pic>
    </p:spTree>
    <p:extLst>
      <p:ext uri="{BB962C8B-B14F-4D97-AF65-F5344CB8AC3E}">
        <p14:creationId xmlns:p14="http://schemas.microsoft.com/office/powerpoint/2010/main" val="30296369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9C80FB-03A8-42CD-A9DA-AA143DB673D3}"/>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3B5C2C67-6A97-839F-B2FB-B21943D00922}"/>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Balance Sheet – Plantain &amp; Spice</a:t>
            </a:r>
          </a:p>
        </p:txBody>
      </p:sp>
      <p:sp>
        <p:nvSpPr>
          <p:cNvPr id="11" name="TextBox 10">
            <a:extLst>
              <a:ext uri="{FF2B5EF4-FFF2-40B4-BE49-F238E27FC236}">
                <a16:creationId xmlns:a16="http://schemas.microsoft.com/office/drawing/2014/main" id="{F6179A97-0341-F670-D925-7E463AAA937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28F20B6-4FBC-A34C-3E2B-E0B87BD9D341}"/>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5" name="TextBox 4">
            <a:extLst>
              <a:ext uri="{FF2B5EF4-FFF2-40B4-BE49-F238E27FC236}">
                <a16:creationId xmlns:a16="http://schemas.microsoft.com/office/drawing/2014/main" id="{5066EFF3-CAA5-E08A-25CC-00128CEABB2A}"/>
              </a:ext>
            </a:extLst>
          </p:cNvPr>
          <p:cNvSpPr txBox="1"/>
          <p:nvPr/>
        </p:nvSpPr>
        <p:spPr>
          <a:xfrm>
            <a:off x="596900" y="1383254"/>
            <a:ext cx="5939722"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This example balance sheet displays that the business’ owners have equity of $40,390 on January 1 ($115,141 [assets]-$74,750 [liabilities])</a:t>
            </a:r>
          </a:p>
        </p:txBody>
      </p:sp>
      <p:pic>
        <p:nvPicPr>
          <p:cNvPr id="8" name="Picture 7">
            <a:extLst>
              <a:ext uri="{FF2B5EF4-FFF2-40B4-BE49-F238E27FC236}">
                <a16:creationId xmlns:a16="http://schemas.microsoft.com/office/drawing/2014/main" id="{134D667E-38E4-BC91-FF1E-30CF05420424}"/>
              </a:ext>
            </a:extLst>
          </p:cNvPr>
          <p:cNvPicPr>
            <a:picLocks noChangeAspect="1"/>
          </p:cNvPicPr>
          <p:nvPr/>
        </p:nvPicPr>
        <p:blipFill>
          <a:blip r:embed="rId3"/>
          <a:stretch>
            <a:fillRect/>
          </a:stretch>
        </p:blipFill>
        <p:spPr>
          <a:xfrm>
            <a:off x="880110" y="2583134"/>
            <a:ext cx="7155180" cy="3642360"/>
          </a:xfrm>
          <a:prstGeom prst="rect">
            <a:avLst/>
          </a:prstGeom>
          <a:ln>
            <a:solidFill>
              <a:schemeClr val="tx1"/>
            </a:solidFill>
          </a:ln>
        </p:spPr>
      </p:pic>
      <p:sp>
        <p:nvSpPr>
          <p:cNvPr id="3" name="Rectangle 2">
            <a:extLst>
              <a:ext uri="{FF2B5EF4-FFF2-40B4-BE49-F238E27FC236}">
                <a16:creationId xmlns:a16="http://schemas.microsoft.com/office/drawing/2014/main" id="{F7A21501-A820-4956-326A-18700EE5CFE1}"/>
              </a:ext>
            </a:extLst>
          </p:cNvPr>
          <p:cNvSpPr/>
          <p:nvPr/>
        </p:nvSpPr>
        <p:spPr>
          <a:xfrm>
            <a:off x="4572000" y="0"/>
            <a:ext cx="4572000" cy="2809875"/>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BDE083DB-6468-0CEE-B676-3BDD78943CDA}"/>
              </a:ext>
            </a:extLst>
          </p:cNvPr>
          <p:cNvSpPr/>
          <p:nvPr/>
        </p:nvSpPr>
        <p:spPr>
          <a:xfrm>
            <a:off x="4572000" y="4362451"/>
            <a:ext cx="4572000" cy="249555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FE8B5C6-ED87-F4D0-BD67-280673D9BD47}"/>
              </a:ext>
            </a:extLst>
          </p:cNvPr>
          <p:cNvSpPr/>
          <p:nvPr/>
        </p:nvSpPr>
        <p:spPr>
          <a:xfrm>
            <a:off x="8035290" y="2809875"/>
            <a:ext cx="1108710" cy="1552575"/>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F320A8D3-1DDC-8F55-0167-10E97149875C}"/>
              </a:ext>
            </a:extLst>
          </p:cNvPr>
          <p:cNvSpPr/>
          <p:nvPr/>
        </p:nvSpPr>
        <p:spPr>
          <a:xfrm>
            <a:off x="0" y="0"/>
            <a:ext cx="4572000" cy="68580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B5B60CF-5C59-6E9F-CE39-9FF3EE2F47BB}"/>
              </a:ext>
            </a:extLst>
          </p:cNvPr>
          <p:cNvSpPr txBox="1"/>
          <p:nvPr/>
        </p:nvSpPr>
        <p:spPr>
          <a:xfrm>
            <a:off x="540967" y="2185778"/>
            <a:ext cx="3593289" cy="2800767"/>
          </a:xfrm>
          <a:prstGeom prst="rect">
            <a:avLst/>
          </a:prstGeom>
          <a:solidFill>
            <a:schemeClr val="tx1"/>
          </a:solidFill>
        </p:spPr>
        <p:txBody>
          <a:bodyPr wrap="square" rtlCol="0">
            <a:spAutoFit/>
          </a:bodyPr>
          <a:lstStyle/>
          <a:p>
            <a:pPr algn="ctr"/>
            <a:r>
              <a:rPr lang="en-US" sz="1600" dirty="0">
                <a:solidFill>
                  <a:schemeClr val="bg1"/>
                </a:solidFill>
              </a:rPr>
              <a:t>Current liabilities (like bills from suppliers) are due within 12 months while long-term liabilities (like long-term loans) are due beyond 12 months. Current liabilities help you to understand shorter-term financial health (like liquidity), while longer-term liabilities help you to understand the structure of your longer-term debt.</a:t>
            </a:r>
          </a:p>
        </p:txBody>
      </p:sp>
    </p:spTree>
    <p:extLst>
      <p:ext uri="{BB962C8B-B14F-4D97-AF65-F5344CB8AC3E}">
        <p14:creationId xmlns:p14="http://schemas.microsoft.com/office/powerpoint/2010/main" val="16220459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5BD394-43A9-CED4-ABFF-AC9B3AB9EE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3DD3D6-D0EA-289B-B722-1989D214C473}"/>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Balance Sheet – Plantain &amp; Spice</a:t>
            </a:r>
          </a:p>
        </p:txBody>
      </p:sp>
      <p:sp>
        <p:nvSpPr>
          <p:cNvPr id="11" name="TextBox 10">
            <a:extLst>
              <a:ext uri="{FF2B5EF4-FFF2-40B4-BE49-F238E27FC236}">
                <a16:creationId xmlns:a16="http://schemas.microsoft.com/office/drawing/2014/main" id="{FF85F39F-1991-1F05-490E-BF5F631483B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B2CE48D3-B502-14B5-80BC-31641E5E26DE}"/>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5" name="TextBox 4">
            <a:extLst>
              <a:ext uri="{FF2B5EF4-FFF2-40B4-BE49-F238E27FC236}">
                <a16:creationId xmlns:a16="http://schemas.microsoft.com/office/drawing/2014/main" id="{42439F53-56D2-2379-457D-D3846CC310D4}"/>
              </a:ext>
            </a:extLst>
          </p:cNvPr>
          <p:cNvSpPr txBox="1"/>
          <p:nvPr/>
        </p:nvSpPr>
        <p:spPr>
          <a:xfrm>
            <a:off x="596900" y="1383254"/>
            <a:ext cx="5939722"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This example balance sheet displays that the business’ owners have equity of $40,390 on January 1 ($115,141 [assets]-$74,750 [liabilities])</a:t>
            </a:r>
          </a:p>
        </p:txBody>
      </p:sp>
      <p:pic>
        <p:nvPicPr>
          <p:cNvPr id="8" name="Picture 7">
            <a:extLst>
              <a:ext uri="{FF2B5EF4-FFF2-40B4-BE49-F238E27FC236}">
                <a16:creationId xmlns:a16="http://schemas.microsoft.com/office/drawing/2014/main" id="{1B261C7A-8322-5B08-9F81-41A448F28735}"/>
              </a:ext>
            </a:extLst>
          </p:cNvPr>
          <p:cNvPicPr>
            <a:picLocks noChangeAspect="1"/>
          </p:cNvPicPr>
          <p:nvPr/>
        </p:nvPicPr>
        <p:blipFill>
          <a:blip r:embed="rId3"/>
          <a:stretch>
            <a:fillRect/>
          </a:stretch>
        </p:blipFill>
        <p:spPr>
          <a:xfrm>
            <a:off x="880110" y="2583134"/>
            <a:ext cx="7155180" cy="3642360"/>
          </a:xfrm>
          <a:prstGeom prst="rect">
            <a:avLst/>
          </a:prstGeom>
          <a:ln>
            <a:solidFill>
              <a:schemeClr val="tx1"/>
            </a:solidFill>
          </a:ln>
        </p:spPr>
      </p:pic>
      <p:sp>
        <p:nvSpPr>
          <p:cNvPr id="3" name="Rectangle 2">
            <a:extLst>
              <a:ext uri="{FF2B5EF4-FFF2-40B4-BE49-F238E27FC236}">
                <a16:creationId xmlns:a16="http://schemas.microsoft.com/office/drawing/2014/main" id="{3F8EA49B-D3B5-CEAB-2892-5264AE09B8EB}"/>
              </a:ext>
            </a:extLst>
          </p:cNvPr>
          <p:cNvSpPr/>
          <p:nvPr/>
        </p:nvSpPr>
        <p:spPr>
          <a:xfrm>
            <a:off x="880110" y="0"/>
            <a:ext cx="8263890" cy="356235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F1A464E4-DB66-AE23-266C-83448140EC96}"/>
              </a:ext>
            </a:extLst>
          </p:cNvPr>
          <p:cNvSpPr/>
          <p:nvPr/>
        </p:nvSpPr>
        <p:spPr>
          <a:xfrm>
            <a:off x="880110" y="3838900"/>
            <a:ext cx="8263890" cy="30191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E085193-7878-03F4-2110-E7543DDFE8C4}"/>
              </a:ext>
            </a:extLst>
          </p:cNvPr>
          <p:cNvSpPr/>
          <p:nvPr/>
        </p:nvSpPr>
        <p:spPr>
          <a:xfrm>
            <a:off x="4657725" y="3562350"/>
            <a:ext cx="4486275" cy="27655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E4CC34-1CA9-A58D-0FA5-59AC24A9C2DC}"/>
              </a:ext>
            </a:extLst>
          </p:cNvPr>
          <p:cNvSpPr/>
          <p:nvPr/>
        </p:nvSpPr>
        <p:spPr>
          <a:xfrm>
            <a:off x="0" y="0"/>
            <a:ext cx="880110" cy="68580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3885946-BD8E-9B1E-7D1F-C2EDFBC87D0E}"/>
              </a:ext>
            </a:extLst>
          </p:cNvPr>
          <p:cNvSpPr txBox="1"/>
          <p:nvPr/>
        </p:nvSpPr>
        <p:spPr>
          <a:xfrm>
            <a:off x="5104217" y="3023741"/>
            <a:ext cx="3593289" cy="1077218"/>
          </a:xfrm>
          <a:prstGeom prst="rect">
            <a:avLst/>
          </a:prstGeom>
          <a:solidFill>
            <a:schemeClr val="tx1"/>
          </a:solidFill>
        </p:spPr>
        <p:txBody>
          <a:bodyPr wrap="square" rtlCol="0">
            <a:spAutoFit/>
          </a:bodyPr>
          <a:lstStyle/>
          <a:p>
            <a:pPr algn="ctr"/>
            <a:r>
              <a:rPr lang="en-US" sz="1600" dirty="0">
                <a:solidFill>
                  <a:schemeClr val="bg1"/>
                </a:solidFill>
              </a:rPr>
              <a:t>Prepaid expenses include things like rent paid in advance, insurance premiums, and prepaid advertising.</a:t>
            </a:r>
          </a:p>
        </p:txBody>
      </p:sp>
    </p:spTree>
    <p:extLst>
      <p:ext uri="{BB962C8B-B14F-4D97-AF65-F5344CB8AC3E}">
        <p14:creationId xmlns:p14="http://schemas.microsoft.com/office/powerpoint/2010/main" val="31067734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538AF-B037-43FC-D74C-BB65E8496AD8}"/>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57DC2C6-84A5-5428-37FF-931886D13558}"/>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Balance Sheet – Plantain &amp; Spice</a:t>
            </a:r>
          </a:p>
        </p:txBody>
      </p:sp>
      <p:sp>
        <p:nvSpPr>
          <p:cNvPr id="11" name="TextBox 10">
            <a:extLst>
              <a:ext uri="{FF2B5EF4-FFF2-40B4-BE49-F238E27FC236}">
                <a16:creationId xmlns:a16="http://schemas.microsoft.com/office/drawing/2014/main" id="{5357196E-51A6-FAF7-50A8-F276288EC31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C9ACA660-5486-3E51-7577-17413D28F055}"/>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5" name="TextBox 4">
            <a:extLst>
              <a:ext uri="{FF2B5EF4-FFF2-40B4-BE49-F238E27FC236}">
                <a16:creationId xmlns:a16="http://schemas.microsoft.com/office/drawing/2014/main" id="{CB2BDB69-7FA5-61C1-4054-62253278B4B2}"/>
              </a:ext>
            </a:extLst>
          </p:cNvPr>
          <p:cNvSpPr txBox="1"/>
          <p:nvPr/>
        </p:nvSpPr>
        <p:spPr>
          <a:xfrm>
            <a:off x="596900" y="1383254"/>
            <a:ext cx="5939722"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This example balance sheet displays that the business’ owners have equity of $40,390 on January 1 ($115,141 [assets]-$74,750 [liabilities])</a:t>
            </a:r>
          </a:p>
        </p:txBody>
      </p:sp>
      <p:pic>
        <p:nvPicPr>
          <p:cNvPr id="8" name="Picture 7">
            <a:extLst>
              <a:ext uri="{FF2B5EF4-FFF2-40B4-BE49-F238E27FC236}">
                <a16:creationId xmlns:a16="http://schemas.microsoft.com/office/drawing/2014/main" id="{B52EB649-A2BB-4097-EE58-F1B28E9F23E6}"/>
              </a:ext>
            </a:extLst>
          </p:cNvPr>
          <p:cNvPicPr>
            <a:picLocks noChangeAspect="1"/>
          </p:cNvPicPr>
          <p:nvPr/>
        </p:nvPicPr>
        <p:blipFill>
          <a:blip r:embed="rId3"/>
          <a:stretch>
            <a:fillRect/>
          </a:stretch>
        </p:blipFill>
        <p:spPr>
          <a:xfrm>
            <a:off x="880110" y="2583134"/>
            <a:ext cx="7155180" cy="3642360"/>
          </a:xfrm>
          <a:prstGeom prst="rect">
            <a:avLst/>
          </a:prstGeom>
          <a:ln>
            <a:solidFill>
              <a:schemeClr val="tx1"/>
            </a:solidFill>
          </a:ln>
        </p:spPr>
      </p:pic>
      <p:sp>
        <p:nvSpPr>
          <p:cNvPr id="3" name="Rectangle 2">
            <a:extLst>
              <a:ext uri="{FF2B5EF4-FFF2-40B4-BE49-F238E27FC236}">
                <a16:creationId xmlns:a16="http://schemas.microsoft.com/office/drawing/2014/main" id="{8579B35B-1AEC-D1D3-6385-945AA3450D15}"/>
              </a:ext>
            </a:extLst>
          </p:cNvPr>
          <p:cNvSpPr/>
          <p:nvPr/>
        </p:nvSpPr>
        <p:spPr>
          <a:xfrm>
            <a:off x="880110" y="-1"/>
            <a:ext cx="3777613" cy="5133975"/>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429E59D7-F1DF-B1FB-A027-97137834ADC1}"/>
              </a:ext>
            </a:extLst>
          </p:cNvPr>
          <p:cNvSpPr/>
          <p:nvPr/>
        </p:nvSpPr>
        <p:spPr>
          <a:xfrm>
            <a:off x="880110" y="5474746"/>
            <a:ext cx="8263890" cy="1383255"/>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087F870D-DAD8-7B8C-0DF7-8B46081E4404}"/>
              </a:ext>
            </a:extLst>
          </p:cNvPr>
          <p:cNvSpPr/>
          <p:nvPr/>
        </p:nvSpPr>
        <p:spPr>
          <a:xfrm>
            <a:off x="4657725" y="-2"/>
            <a:ext cx="4486275" cy="5474748"/>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50947DA3-FC45-5644-A160-45FD5AAEEA49}"/>
              </a:ext>
            </a:extLst>
          </p:cNvPr>
          <p:cNvSpPr/>
          <p:nvPr/>
        </p:nvSpPr>
        <p:spPr>
          <a:xfrm>
            <a:off x="0" y="0"/>
            <a:ext cx="880110" cy="68580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0550DC4-7AB0-9BE1-DBC6-019B4EE6DF36}"/>
              </a:ext>
            </a:extLst>
          </p:cNvPr>
          <p:cNvSpPr txBox="1"/>
          <p:nvPr/>
        </p:nvSpPr>
        <p:spPr>
          <a:xfrm>
            <a:off x="4996356" y="4728716"/>
            <a:ext cx="3593289" cy="1323439"/>
          </a:xfrm>
          <a:prstGeom prst="rect">
            <a:avLst/>
          </a:prstGeom>
          <a:solidFill>
            <a:schemeClr val="tx1"/>
          </a:solidFill>
        </p:spPr>
        <p:txBody>
          <a:bodyPr wrap="square" rtlCol="0">
            <a:spAutoFit/>
          </a:bodyPr>
          <a:lstStyle/>
          <a:p>
            <a:pPr algn="ctr"/>
            <a:r>
              <a:rPr lang="en-US" sz="1600" dirty="0">
                <a:solidFill>
                  <a:schemeClr val="bg1"/>
                </a:solidFill>
              </a:rPr>
              <a:t>Because assets like furniture and equipment tend to lose value over time, their value when purchased is adjusted downward via depreciation.</a:t>
            </a:r>
          </a:p>
        </p:txBody>
      </p:sp>
    </p:spTree>
    <p:extLst>
      <p:ext uri="{BB962C8B-B14F-4D97-AF65-F5344CB8AC3E}">
        <p14:creationId xmlns:p14="http://schemas.microsoft.com/office/powerpoint/2010/main" val="40316079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7CAC9E-276E-9F15-146B-1714CDA44652}"/>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286A0B6-E4B9-5D04-049F-723893C3F2D6}"/>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Balance Sheet – Plantain &amp; Spice</a:t>
            </a:r>
          </a:p>
        </p:txBody>
      </p:sp>
      <p:sp>
        <p:nvSpPr>
          <p:cNvPr id="11" name="TextBox 10">
            <a:extLst>
              <a:ext uri="{FF2B5EF4-FFF2-40B4-BE49-F238E27FC236}">
                <a16:creationId xmlns:a16="http://schemas.microsoft.com/office/drawing/2014/main" id="{68C322C6-20FF-6D9C-3BF7-C6D751E1A87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F30B39C5-B41E-C60A-74D7-15331BDF6805}"/>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5" name="TextBox 4">
            <a:extLst>
              <a:ext uri="{FF2B5EF4-FFF2-40B4-BE49-F238E27FC236}">
                <a16:creationId xmlns:a16="http://schemas.microsoft.com/office/drawing/2014/main" id="{8AC86BA5-BBD4-C409-B6A3-B15831A318C7}"/>
              </a:ext>
            </a:extLst>
          </p:cNvPr>
          <p:cNvSpPr txBox="1"/>
          <p:nvPr/>
        </p:nvSpPr>
        <p:spPr>
          <a:xfrm>
            <a:off x="596900" y="1383254"/>
            <a:ext cx="5939722"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This example balance sheet displays that the business’ owners have equity of $40,390 on January 1 ($115,141 [assets]-$74,750 [liabilities])</a:t>
            </a:r>
          </a:p>
        </p:txBody>
      </p:sp>
      <p:pic>
        <p:nvPicPr>
          <p:cNvPr id="8" name="Picture 7">
            <a:extLst>
              <a:ext uri="{FF2B5EF4-FFF2-40B4-BE49-F238E27FC236}">
                <a16:creationId xmlns:a16="http://schemas.microsoft.com/office/drawing/2014/main" id="{D0F88CFB-53E6-A689-29C0-43EB73E56997}"/>
              </a:ext>
            </a:extLst>
          </p:cNvPr>
          <p:cNvPicPr>
            <a:picLocks noChangeAspect="1"/>
          </p:cNvPicPr>
          <p:nvPr/>
        </p:nvPicPr>
        <p:blipFill>
          <a:blip r:embed="rId3"/>
          <a:stretch>
            <a:fillRect/>
          </a:stretch>
        </p:blipFill>
        <p:spPr>
          <a:xfrm>
            <a:off x="880110" y="2583134"/>
            <a:ext cx="7155180" cy="3642360"/>
          </a:xfrm>
          <a:prstGeom prst="rect">
            <a:avLst/>
          </a:prstGeom>
          <a:ln>
            <a:solidFill>
              <a:schemeClr val="tx1"/>
            </a:solidFill>
          </a:ln>
        </p:spPr>
      </p:pic>
      <p:sp>
        <p:nvSpPr>
          <p:cNvPr id="3" name="Rectangle 2">
            <a:extLst>
              <a:ext uri="{FF2B5EF4-FFF2-40B4-BE49-F238E27FC236}">
                <a16:creationId xmlns:a16="http://schemas.microsoft.com/office/drawing/2014/main" id="{E43AE15C-F7FE-4BAC-FD0F-138FDCB01D44}"/>
              </a:ext>
            </a:extLst>
          </p:cNvPr>
          <p:cNvSpPr/>
          <p:nvPr/>
        </p:nvSpPr>
        <p:spPr>
          <a:xfrm>
            <a:off x="880110" y="0"/>
            <a:ext cx="8263890" cy="38389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a:extLst>
              <a:ext uri="{FF2B5EF4-FFF2-40B4-BE49-F238E27FC236}">
                <a16:creationId xmlns:a16="http://schemas.microsoft.com/office/drawing/2014/main" id="{601A0E74-244F-E5DA-5BD9-08DADEA667F8}"/>
              </a:ext>
            </a:extLst>
          </p:cNvPr>
          <p:cNvSpPr/>
          <p:nvPr/>
        </p:nvSpPr>
        <p:spPr>
          <a:xfrm>
            <a:off x="8035290" y="3838900"/>
            <a:ext cx="1108710" cy="30191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A3B8148F-EFBE-11BE-0E74-9A101D172E73}"/>
              </a:ext>
            </a:extLst>
          </p:cNvPr>
          <p:cNvSpPr/>
          <p:nvPr/>
        </p:nvSpPr>
        <p:spPr>
          <a:xfrm>
            <a:off x="4657725" y="3838900"/>
            <a:ext cx="3377565" cy="81882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C7FCEB1D-D687-F51B-65DD-5CA635CD4909}"/>
              </a:ext>
            </a:extLst>
          </p:cNvPr>
          <p:cNvSpPr/>
          <p:nvPr/>
        </p:nvSpPr>
        <p:spPr>
          <a:xfrm>
            <a:off x="0" y="0"/>
            <a:ext cx="880110" cy="6858001"/>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7813BA18-872B-76A8-E36F-99BCBD95FCC8}"/>
              </a:ext>
            </a:extLst>
          </p:cNvPr>
          <p:cNvSpPr/>
          <p:nvPr/>
        </p:nvSpPr>
        <p:spPr>
          <a:xfrm>
            <a:off x="4657725" y="6225494"/>
            <a:ext cx="3377565" cy="632506"/>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0429E11B-6360-1A9D-6FD5-0DE86BD56771}"/>
              </a:ext>
            </a:extLst>
          </p:cNvPr>
          <p:cNvSpPr/>
          <p:nvPr/>
        </p:nvSpPr>
        <p:spPr>
          <a:xfrm>
            <a:off x="880110" y="3838900"/>
            <a:ext cx="3777615" cy="30191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737C065D-3A6A-E9BB-0F48-A8AE5AEECD22}"/>
              </a:ext>
            </a:extLst>
          </p:cNvPr>
          <p:cNvSpPr txBox="1"/>
          <p:nvPr/>
        </p:nvSpPr>
        <p:spPr>
          <a:xfrm>
            <a:off x="4189033" y="800780"/>
            <a:ext cx="4695178" cy="3293209"/>
          </a:xfrm>
          <a:prstGeom prst="rect">
            <a:avLst/>
          </a:prstGeom>
          <a:solidFill>
            <a:schemeClr val="tx1"/>
          </a:solidFill>
        </p:spPr>
        <p:txBody>
          <a:bodyPr wrap="square" rtlCol="0">
            <a:spAutoFit/>
          </a:bodyPr>
          <a:lstStyle/>
          <a:p>
            <a:pPr algn="ctr"/>
            <a:r>
              <a:rPr lang="en-US" sz="1600" dirty="0">
                <a:solidFill>
                  <a:schemeClr val="bg1"/>
                </a:solidFill>
              </a:rPr>
              <a:t>While equity can be thought of as assets – liabilities, it can be broken down into categories: below, we see that the owners of Plantain &amp; Spice invested $10,000 of their own money into the business. From the income statement, net income before taxes was $60,390 and is reflected here as “current year net profit / income.” Some of this profit $30,000, known as retained earnings, was kept in the business as a reserves for future use or for investments. </a:t>
            </a:r>
          </a:p>
          <a:p>
            <a:pPr algn="ctr"/>
            <a:r>
              <a:rPr lang="en-US" sz="1600" dirty="0">
                <a:solidFill>
                  <a:schemeClr val="bg1"/>
                </a:solidFill>
              </a:rPr>
              <a:t>Also, as seen below, there are currently no investors, hence this number is zero.</a:t>
            </a:r>
          </a:p>
        </p:txBody>
      </p:sp>
      <p:sp>
        <p:nvSpPr>
          <p:cNvPr id="14" name="TextBox 13">
            <a:extLst>
              <a:ext uri="{FF2B5EF4-FFF2-40B4-BE49-F238E27FC236}">
                <a16:creationId xmlns:a16="http://schemas.microsoft.com/office/drawing/2014/main" id="{DDA30C1C-853D-3630-EA6D-1E6AF65875ED}"/>
              </a:ext>
            </a:extLst>
          </p:cNvPr>
          <p:cNvSpPr txBox="1"/>
          <p:nvPr/>
        </p:nvSpPr>
        <p:spPr>
          <a:xfrm>
            <a:off x="1044226" y="4566805"/>
            <a:ext cx="2980690" cy="1815882"/>
          </a:xfrm>
          <a:prstGeom prst="rect">
            <a:avLst/>
          </a:prstGeom>
          <a:solidFill>
            <a:schemeClr val="tx1"/>
          </a:solidFill>
        </p:spPr>
        <p:txBody>
          <a:bodyPr wrap="square" rtlCol="0">
            <a:spAutoFit/>
          </a:bodyPr>
          <a:lstStyle/>
          <a:p>
            <a:pPr algn="ctr"/>
            <a:r>
              <a:rPr lang="en-US" sz="1600" dirty="0">
                <a:solidFill>
                  <a:schemeClr val="bg1"/>
                </a:solidFill>
              </a:rPr>
              <a:t>Importantly, we note that equity is not “cash” as a current asset because the concepts are not equivalent – a company might have low cash but high equity.</a:t>
            </a:r>
          </a:p>
        </p:txBody>
      </p:sp>
    </p:spTree>
    <p:extLst>
      <p:ext uri="{BB962C8B-B14F-4D97-AF65-F5344CB8AC3E}">
        <p14:creationId xmlns:p14="http://schemas.microsoft.com/office/powerpoint/2010/main" val="38522244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38C88-5400-01BE-2F44-750339C45D6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B45CAC1-865C-AAEF-E0EA-A35F3620864E}"/>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3AF7B2EB-5303-EB07-2CF6-FC2860D900C3}"/>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629716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751344"/>
            <a:ext cx="8769573" cy="4062651"/>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Our approach</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r>
              <a:rPr lang="en-US" dirty="0">
                <a:latin typeface="Poppins" panose="00000500000000000000" pitchFamily="2" charset="0"/>
                <a:cs typeface="Poppins" panose="00000500000000000000" pitchFamily="2" charset="0"/>
              </a:rPr>
              <a:t>Throughout the REACH Hub, we aim to ensure that resources SPEAK, that is, that they are:</a:t>
            </a: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Simple</a:t>
            </a:r>
            <a:r>
              <a:rPr lang="en-US" dirty="0">
                <a:latin typeface="Poppins" panose="00000500000000000000" pitchFamily="2" charset="0"/>
                <a:cs typeface="Poppins" panose="00000500000000000000" pitchFamily="2" charset="0"/>
              </a:rPr>
              <a:t> – clear and without unnecessarily complication</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Psychological</a:t>
            </a:r>
            <a:r>
              <a:rPr lang="en-US" dirty="0">
                <a:latin typeface="Poppins" panose="00000500000000000000" pitchFamily="2" charset="0"/>
                <a:cs typeface="Poppins" panose="00000500000000000000" pitchFamily="2" charset="0"/>
              </a:rPr>
              <a:t> – focused on helping entrepreneurs think effectively</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Empowering</a:t>
            </a:r>
            <a:r>
              <a:rPr lang="en-US" dirty="0">
                <a:latin typeface="Poppins" panose="00000500000000000000" pitchFamily="2" charset="0"/>
                <a:cs typeface="Poppins" panose="00000500000000000000" pitchFamily="2" charset="0"/>
              </a:rPr>
              <a:t> – centered on SEDI populations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Aligned</a:t>
            </a:r>
            <a:r>
              <a:rPr lang="en-US" dirty="0">
                <a:latin typeface="Poppins" panose="00000500000000000000" pitchFamily="2" charset="0"/>
                <a:cs typeface="Poppins" panose="00000500000000000000" pitchFamily="2" charset="0"/>
              </a:rPr>
              <a:t> – relevant to and linked with other approaches</a:t>
            </a: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742950" lvl="1" indent="-285750">
              <a:buFont typeface="Arial" panose="020B0604020202020204" pitchFamily="34" charset="0"/>
              <a:buChar char="•"/>
            </a:pPr>
            <a:r>
              <a:rPr lang="en-US" b="1" dirty="0">
                <a:latin typeface="Poppins" panose="00000500000000000000" pitchFamily="2" charset="0"/>
                <a:cs typeface="Poppins" panose="00000500000000000000" pitchFamily="2" charset="0"/>
              </a:rPr>
              <a:t>Knowledge-based</a:t>
            </a:r>
            <a:r>
              <a:rPr lang="en-US" dirty="0">
                <a:latin typeface="Poppins" panose="00000500000000000000" pitchFamily="2" charset="0"/>
                <a:cs typeface="Poppins" panose="00000500000000000000" pitchFamily="2" charset="0"/>
              </a:rPr>
              <a:t> – built on research-based insights</a:t>
            </a:r>
          </a:p>
        </p:txBody>
      </p:sp>
      <p:sp>
        <p:nvSpPr>
          <p:cNvPr id="3" name="TextBox 2">
            <a:extLst>
              <a:ext uri="{FF2B5EF4-FFF2-40B4-BE49-F238E27FC236}">
                <a16:creationId xmlns:a16="http://schemas.microsoft.com/office/drawing/2014/main" id="{1211577D-59F1-32A0-BCF5-169272445B3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4" name="Rectangle 3">
            <a:extLst>
              <a:ext uri="{FF2B5EF4-FFF2-40B4-BE49-F238E27FC236}">
                <a16:creationId xmlns:a16="http://schemas.microsoft.com/office/drawing/2014/main" id="{963AEBBE-0E79-B96D-F298-902232300EEC}"/>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3DCF10C5-01DF-1394-CB18-156A0725D52F}"/>
              </a:ext>
            </a:extLst>
          </p:cNvPr>
          <p:cNvSpPr txBox="1"/>
          <p:nvPr/>
        </p:nvSpPr>
        <p:spPr>
          <a:xfrm>
            <a:off x="2189156" y="751344"/>
            <a:ext cx="4714985" cy="1323439"/>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Helpful call-outs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Throughout this presentation, there are special slides that provide additional information. They are indicated by transparent grey backgrounds like this one.</a:t>
            </a:r>
          </a:p>
        </p:txBody>
      </p:sp>
      <p:sp>
        <p:nvSpPr>
          <p:cNvPr id="7" name="TextBox 6">
            <a:extLst>
              <a:ext uri="{FF2B5EF4-FFF2-40B4-BE49-F238E27FC236}">
                <a16:creationId xmlns:a16="http://schemas.microsoft.com/office/drawing/2014/main" id="{8B7C6B45-ECAD-79B7-614D-655EFB1645F0}"/>
              </a:ext>
            </a:extLst>
          </p:cNvPr>
          <p:cNvSpPr txBox="1"/>
          <p:nvPr/>
        </p:nvSpPr>
        <p:spPr>
          <a:xfrm>
            <a:off x="2189156" y="5206283"/>
            <a:ext cx="4714985" cy="1077218"/>
          </a:xfrm>
          <a:prstGeom prst="rect">
            <a:avLst/>
          </a:prstGeom>
          <a:solidFill>
            <a:schemeClr val="bg1"/>
          </a:solidFill>
          <a:ln>
            <a:solidFill>
              <a:schemeClr val="tx1"/>
            </a:solidFill>
          </a:ln>
        </p:spPr>
        <p:txBody>
          <a:bodyPr wrap="square">
            <a:spAutoFit/>
          </a:bodyPr>
          <a:lstStyle/>
          <a:p>
            <a:pPr algn="ctr"/>
            <a:r>
              <a:rPr lang="en-US" sz="1600" b="1" dirty="0">
                <a:latin typeface="Poppins" panose="00000500000000000000" pitchFamily="2" charset="0"/>
                <a:cs typeface="Poppins" panose="00000500000000000000" pitchFamily="2" charset="0"/>
              </a:rPr>
              <a:t>Links are underlined</a:t>
            </a:r>
            <a:endParaRPr lang="en-US" sz="1600" dirty="0">
              <a:latin typeface="Poppins" panose="00000500000000000000" pitchFamily="2" charset="0"/>
              <a:cs typeface="Poppins" panose="00000500000000000000" pitchFamily="2" charset="0"/>
            </a:endParaRPr>
          </a:p>
          <a:p>
            <a:pPr algn="ctr"/>
            <a:r>
              <a:rPr lang="en-US" sz="1600" b="0" dirty="0">
                <a:solidFill>
                  <a:schemeClr val="tx1"/>
                </a:solidFill>
                <a:latin typeface="Poppins" panose="00000500000000000000" pitchFamily="2" charset="0"/>
                <a:cs typeface="Poppins" panose="00000500000000000000" pitchFamily="2" charset="0"/>
              </a:rPr>
              <a:t>This presentation includes links to other resources in the REACH Hub indicated by </a:t>
            </a:r>
            <a:r>
              <a:rPr lang="en-US" sz="1600" b="0" u="sng" dirty="0">
                <a:solidFill>
                  <a:schemeClr val="tx1"/>
                </a:solidFill>
                <a:latin typeface="Poppins" panose="00000500000000000000" pitchFamily="2" charset="0"/>
                <a:cs typeface="Poppins" panose="00000500000000000000" pitchFamily="2" charset="0"/>
              </a:rPr>
              <a:t>underlined text</a:t>
            </a:r>
            <a:endParaRPr lang="en-US" sz="1600" b="0" dirty="0">
              <a:solidFill>
                <a:schemeClr val="tx1"/>
              </a:solidFill>
              <a:latin typeface="Poppins" panose="00000500000000000000" pitchFamily="2" charset="0"/>
              <a:cs typeface="Poppins" panose="00000500000000000000" pitchFamily="2" charset="0"/>
            </a:endParaRPr>
          </a:p>
        </p:txBody>
      </p:sp>
      <p:sp>
        <p:nvSpPr>
          <p:cNvPr id="13" name="Rectangle 12">
            <a:extLst>
              <a:ext uri="{FF2B5EF4-FFF2-40B4-BE49-F238E27FC236}">
                <a16:creationId xmlns:a16="http://schemas.microsoft.com/office/drawing/2014/main" id="{E92DEE9C-9BC6-D23D-5834-07E8A3B5AC72}"/>
              </a:ext>
            </a:extLst>
          </p:cNvPr>
          <p:cNvSpPr/>
          <p:nvPr/>
        </p:nvSpPr>
        <p:spPr>
          <a:xfrm>
            <a:off x="342900" y="2232849"/>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1A5BFCA-F82D-F29D-630D-D02AF2CE10AF}"/>
              </a:ext>
            </a:extLst>
          </p:cNvPr>
          <p:cNvSpPr/>
          <p:nvPr/>
        </p:nvSpPr>
        <p:spPr>
          <a:xfrm>
            <a:off x="4727686" y="2232848"/>
            <a:ext cx="4229100" cy="2766303"/>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person standing on a wave&#10;&#10;Description automatically generated">
            <a:extLst>
              <a:ext uri="{FF2B5EF4-FFF2-40B4-BE49-F238E27FC236}">
                <a16:creationId xmlns:a16="http://schemas.microsoft.com/office/drawing/2014/main" id="{9593BB76-E4F4-4916-379D-0E032F4427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7313" y="2978590"/>
            <a:ext cx="1678045" cy="1249115"/>
          </a:xfrm>
          <a:prstGeom prst="rect">
            <a:avLst/>
          </a:prstGeom>
        </p:spPr>
      </p:pic>
      <p:pic>
        <p:nvPicPr>
          <p:cNvPr id="15" name="Picture 14" descr="A blue logo with a couple of people climbing a mountain&#10;&#10;Description automatically generated">
            <a:extLst>
              <a:ext uri="{FF2B5EF4-FFF2-40B4-BE49-F238E27FC236}">
                <a16:creationId xmlns:a16="http://schemas.microsoft.com/office/drawing/2014/main" id="{14FD60BA-539C-90C6-AA7A-87598C1AC2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7847" y="3010697"/>
            <a:ext cx="1574829" cy="1258754"/>
          </a:xfrm>
          <a:prstGeom prst="rect">
            <a:avLst/>
          </a:prstGeom>
        </p:spPr>
      </p:pic>
      <p:sp>
        <p:nvSpPr>
          <p:cNvPr id="10" name="TextBox 9">
            <a:extLst>
              <a:ext uri="{FF2B5EF4-FFF2-40B4-BE49-F238E27FC236}">
                <a16:creationId xmlns:a16="http://schemas.microsoft.com/office/drawing/2014/main" id="{6B724F60-5101-6086-0842-75D44A4389B5}"/>
              </a:ext>
            </a:extLst>
          </p:cNvPr>
          <p:cNvSpPr txBox="1"/>
          <p:nvPr/>
        </p:nvSpPr>
        <p:spPr>
          <a:xfrm>
            <a:off x="2139998" y="2461837"/>
            <a:ext cx="2312948" cy="2308324"/>
          </a:xfrm>
          <a:prstGeom prst="rect">
            <a:avLst/>
          </a:prstGeom>
          <a:noFill/>
        </p:spPr>
        <p:txBody>
          <a:bodyPr wrap="square">
            <a:spAutoFit/>
          </a:bodyPr>
          <a:lstStyle/>
          <a:p>
            <a:pPr algn="r"/>
            <a:r>
              <a:rPr lang="en-US" sz="1600" b="1" dirty="0">
                <a:solidFill>
                  <a:schemeClr val="tx1"/>
                </a:solidFill>
                <a:latin typeface="Poppins" panose="00000500000000000000" pitchFamily="2" charset="0"/>
                <a:cs typeface="Poppins" panose="00000500000000000000" pitchFamily="2" charset="0"/>
              </a:rPr>
              <a:t>Mindset: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an entrepreneurial mindset – a topic covered in the Reach Hub’s </a:t>
            </a:r>
            <a:r>
              <a:rPr lang="en-US" sz="1600" b="0" u="sng" dirty="0">
                <a:solidFill>
                  <a:schemeClr val="tx1"/>
                </a:solidFill>
                <a:latin typeface="Poppins" panose="00000500000000000000" pitchFamily="2" charset="0"/>
                <a:cs typeface="Poppins" panose="00000500000000000000" pitchFamily="2" charset="0"/>
              </a:rPr>
              <a:t>Entrepreneurial Mindset Training</a:t>
            </a:r>
            <a:endParaRPr lang="en-US" sz="1600" dirty="0">
              <a:solidFill>
                <a:schemeClr val="tx1"/>
              </a:solidFill>
              <a:latin typeface="Poppins" panose="00000500000000000000" pitchFamily="2" charset="0"/>
              <a:cs typeface="Poppins" panose="00000500000000000000" pitchFamily="2" charset="0"/>
            </a:endParaRPr>
          </a:p>
        </p:txBody>
      </p:sp>
      <p:sp>
        <p:nvSpPr>
          <p:cNvPr id="16" name="TextBox 15">
            <a:extLst>
              <a:ext uri="{FF2B5EF4-FFF2-40B4-BE49-F238E27FC236}">
                <a16:creationId xmlns:a16="http://schemas.microsoft.com/office/drawing/2014/main" id="{17F67FAF-10D6-42C5-0A6C-21780DF724FA}"/>
              </a:ext>
            </a:extLst>
          </p:cNvPr>
          <p:cNvSpPr txBox="1"/>
          <p:nvPr/>
        </p:nvSpPr>
        <p:spPr>
          <a:xfrm>
            <a:off x="4914899" y="2448986"/>
            <a:ext cx="2489202" cy="2308324"/>
          </a:xfrm>
          <a:prstGeom prst="rect">
            <a:avLst/>
          </a:prstGeom>
          <a:noFill/>
        </p:spPr>
        <p:txBody>
          <a:bodyPr wrap="square">
            <a:spAutoFit/>
          </a:bodyPr>
          <a:lstStyle/>
          <a:p>
            <a:r>
              <a:rPr lang="en-US" sz="1600" b="1" dirty="0">
                <a:latin typeface="Poppins" panose="00000500000000000000" pitchFamily="2" charset="0"/>
                <a:cs typeface="Poppins" panose="00000500000000000000" pitchFamily="2" charset="0"/>
              </a:rPr>
              <a:t>Coach/advisor tip</a:t>
            </a:r>
            <a:r>
              <a:rPr lang="en-US" sz="1600" b="1" dirty="0">
                <a:solidFill>
                  <a:schemeClr val="tx1"/>
                </a:solidFill>
                <a:latin typeface="Poppins" panose="00000500000000000000" pitchFamily="2" charset="0"/>
                <a:cs typeface="Poppins" panose="00000500000000000000" pitchFamily="2" charset="0"/>
              </a:rPr>
              <a:t>: </a:t>
            </a:r>
            <a:r>
              <a:rPr lang="en-US" sz="1600" b="0" dirty="0">
                <a:solidFill>
                  <a:schemeClr val="tx1"/>
                </a:solidFill>
                <a:latin typeface="Poppins" panose="00000500000000000000" pitchFamily="2" charset="0"/>
                <a:cs typeface="Poppins" panose="00000500000000000000" pitchFamily="2" charset="0"/>
              </a:rPr>
              <a:t>this logo indicates that the call-out is related to advice designed for a coach or advisor who is working with a small business or entrepreneur</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1710261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749221" y="558009"/>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Cash flow statement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7BF9BF72-1BB9-2A0B-1ED3-D29AA26882D5}"/>
              </a:ext>
            </a:extLst>
          </p:cNvPr>
          <p:cNvSpPr txBox="1"/>
          <p:nvPr/>
        </p:nvSpPr>
        <p:spPr>
          <a:xfrm>
            <a:off x="352635" y="958119"/>
            <a:ext cx="6695861" cy="1323439"/>
          </a:xfrm>
          <a:prstGeom prst="rect">
            <a:avLst/>
          </a:prstGeom>
          <a:noFill/>
        </p:spPr>
        <p:txBody>
          <a:bodyPr wrap="square" rtlCol="0">
            <a:spAutoFit/>
          </a:bodyPr>
          <a:lstStyle/>
          <a:p>
            <a:pPr algn="ctr"/>
            <a:r>
              <a:rPr lang="en-US" sz="1600" dirty="0">
                <a:latin typeface="Poppins" panose="00000500000000000000" pitchFamily="2" charset="0"/>
                <a:cs typeface="Poppins" panose="00000500000000000000" pitchFamily="2" charset="0"/>
              </a:rPr>
              <a:t>A cash flow statement details a company’s cash inflows and outflows over a specific period of time; this helps an entrepreneur to know how much cash is available to fund the businesses and pay down debts; cash is a critically important concept for businesses.</a:t>
            </a:r>
          </a:p>
        </p:txBody>
      </p:sp>
      <p:graphicFrame>
        <p:nvGraphicFramePr>
          <p:cNvPr id="4" name="Table 3">
            <a:extLst>
              <a:ext uri="{FF2B5EF4-FFF2-40B4-BE49-F238E27FC236}">
                <a16:creationId xmlns:a16="http://schemas.microsoft.com/office/drawing/2014/main" id="{5A7B503C-54F0-54C6-9658-19B572ADC823}"/>
              </a:ext>
            </a:extLst>
          </p:cNvPr>
          <p:cNvGraphicFramePr>
            <a:graphicFrameLocks noGrp="1"/>
          </p:cNvGraphicFramePr>
          <p:nvPr>
            <p:extLst>
              <p:ext uri="{D42A27DB-BD31-4B8C-83A1-F6EECF244321}">
                <p14:modId xmlns:p14="http://schemas.microsoft.com/office/powerpoint/2010/main" val="130955660"/>
              </p:ext>
            </p:extLst>
          </p:nvPr>
        </p:nvGraphicFramePr>
        <p:xfrm>
          <a:off x="157106" y="4356438"/>
          <a:ext cx="8829787" cy="2286000"/>
        </p:xfrm>
        <a:graphic>
          <a:graphicData uri="http://schemas.openxmlformats.org/drawingml/2006/table">
            <a:tbl>
              <a:tblPr firstRow="1" bandRow="1">
                <a:tableStyleId>{5C22544A-7EE6-4342-B048-85BDC9FD1C3A}</a:tableStyleId>
              </a:tblPr>
              <a:tblGrid>
                <a:gridCol w="2684003">
                  <a:extLst>
                    <a:ext uri="{9D8B030D-6E8A-4147-A177-3AD203B41FA5}">
                      <a16:colId xmlns:a16="http://schemas.microsoft.com/office/drawing/2014/main" val="1141998654"/>
                    </a:ext>
                  </a:extLst>
                </a:gridCol>
                <a:gridCol w="6145784">
                  <a:extLst>
                    <a:ext uri="{9D8B030D-6E8A-4147-A177-3AD203B41FA5}">
                      <a16:colId xmlns:a16="http://schemas.microsoft.com/office/drawing/2014/main" val="3539756459"/>
                    </a:ext>
                  </a:extLst>
                </a:gridCol>
              </a:tblGrid>
              <a:tr h="0">
                <a:tc>
                  <a:txBody>
                    <a:bodyPr/>
                    <a:lstStyle/>
                    <a:p>
                      <a:pPr algn="ctr"/>
                      <a:r>
                        <a:rPr lang="en-US" sz="1400" b="1" u="none" dirty="0">
                          <a:solidFill>
                            <a:schemeClr val="tx1"/>
                          </a:solidFill>
                          <a:latin typeface="Poppins" panose="00000500000000000000" pitchFamily="2" charset="0"/>
                          <a:cs typeface="Poppins" panose="00000500000000000000" pitchFamily="2" charset="0"/>
                        </a:rPr>
                        <a:t>Section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1400" b="1" u="none" dirty="0">
                          <a:solidFill>
                            <a:schemeClr val="tx1"/>
                          </a:solidFill>
                          <a:latin typeface="Poppins" panose="00000500000000000000" pitchFamily="2" charset="0"/>
                          <a:cs typeface="Poppins" panose="00000500000000000000" pitchFamily="2" charset="0"/>
                        </a:rPr>
                        <a:t>Definition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321324814"/>
                  </a:ext>
                </a:extLst>
              </a:tr>
              <a:tr h="0">
                <a:tc>
                  <a:txBody>
                    <a:bodyPr/>
                    <a:lstStyle/>
                    <a:p>
                      <a:r>
                        <a:rPr lang="en-US" sz="1400" b="0" dirty="0">
                          <a:solidFill>
                            <a:schemeClr val="tx1"/>
                          </a:solidFill>
                          <a:latin typeface="Poppins" panose="00000500000000000000" pitchFamily="2" charset="0"/>
                          <a:cs typeface="Poppins" panose="00000500000000000000" pitchFamily="2" charset="0"/>
                        </a:rPr>
                        <a:t>Cash flow from operating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b="0" dirty="0">
                          <a:solidFill>
                            <a:schemeClr val="tx1"/>
                          </a:solidFill>
                          <a:latin typeface="Poppins" panose="00000500000000000000" pitchFamily="2" charset="0"/>
                          <a:cs typeface="Poppins" panose="00000500000000000000" pitchFamily="2" charset="0"/>
                        </a:rPr>
                        <a:t>Inflows and outflows of cash in relation to the day-to-day operation of the business (for example, sales and payment for operating expenses)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938200271"/>
                  </a:ext>
                </a:extLst>
              </a:tr>
              <a:tr h="0">
                <a:tc>
                  <a:txBody>
                    <a:bodyPr/>
                    <a:lstStyle/>
                    <a:p>
                      <a:r>
                        <a:rPr lang="en-US" sz="1400" dirty="0">
                          <a:solidFill>
                            <a:schemeClr val="tx1"/>
                          </a:solidFill>
                          <a:latin typeface="Poppins" panose="00000500000000000000" pitchFamily="2" charset="0"/>
                          <a:cs typeface="Poppins" panose="00000500000000000000" pitchFamily="2" charset="0"/>
                        </a:rPr>
                        <a:t>Cash flow from investing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Poppins" panose="00000500000000000000" pitchFamily="2" charset="0"/>
                          <a:cs typeface="Poppins" panose="00000500000000000000" pitchFamily="2" charset="0"/>
                        </a:rPr>
                        <a:t>Inflows and outflows of cash in relation to investing activities including the purchase of physical assets and the purchase/sale of securities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5253756"/>
                  </a:ext>
                </a:extLst>
              </a:tr>
              <a:tr h="0">
                <a:tc>
                  <a:txBody>
                    <a:bodyPr/>
                    <a:lstStyle/>
                    <a:p>
                      <a:r>
                        <a:rPr lang="en-US" sz="1400" b="0" i="0" dirty="0">
                          <a:solidFill>
                            <a:schemeClr val="tx1"/>
                          </a:solidFill>
                          <a:latin typeface="Poppins" panose="00000500000000000000" pitchFamily="2" charset="0"/>
                          <a:cs typeface="Poppins" panose="00000500000000000000" pitchFamily="2" charset="0"/>
                        </a:rPr>
                        <a:t>Cash flow from financing activities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400" dirty="0">
                          <a:solidFill>
                            <a:schemeClr val="tx1"/>
                          </a:solidFill>
                          <a:latin typeface="Poppins" panose="00000500000000000000" pitchFamily="2" charset="0"/>
                          <a:cs typeface="Poppins" panose="00000500000000000000" pitchFamily="2" charset="0"/>
                        </a:rPr>
                        <a:t>Inflows and outflows of cash in relation to debt, equity, and dividends</a:t>
                      </a:r>
                      <a:endParaRPr lang="en-US" sz="1400" b="0" dirty="0">
                        <a:solidFill>
                          <a:schemeClr val="tx1"/>
                        </a:solidFill>
                        <a:latin typeface="Poppins" panose="00000500000000000000" pitchFamily="2" charset="0"/>
                        <a:cs typeface="Poppins" panose="000005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339020374"/>
                  </a:ext>
                </a:extLst>
              </a:tr>
            </a:tbl>
          </a:graphicData>
        </a:graphic>
      </p:graphicFrame>
      <p:pic>
        <p:nvPicPr>
          <p:cNvPr id="5" name="Picture 4">
            <a:extLst>
              <a:ext uri="{FF2B5EF4-FFF2-40B4-BE49-F238E27FC236}">
                <a16:creationId xmlns:a16="http://schemas.microsoft.com/office/drawing/2014/main" id="{C95332D0-848F-45F0-CF93-3C1AEC14C4CB}"/>
              </a:ext>
            </a:extLst>
          </p:cNvPr>
          <p:cNvPicPr>
            <a:picLocks noChangeAspect="1"/>
          </p:cNvPicPr>
          <p:nvPr/>
        </p:nvPicPr>
        <p:blipFill>
          <a:blip r:embed="rId2"/>
          <a:stretch>
            <a:fillRect/>
          </a:stretch>
        </p:blipFill>
        <p:spPr>
          <a:xfrm>
            <a:off x="7389979" y="640995"/>
            <a:ext cx="1566808" cy="1560711"/>
          </a:xfrm>
          <a:prstGeom prst="rect">
            <a:avLst/>
          </a:prstGeom>
        </p:spPr>
      </p:pic>
      <p:sp>
        <p:nvSpPr>
          <p:cNvPr id="7" name="TextBox 6">
            <a:extLst>
              <a:ext uri="{FF2B5EF4-FFF2-40B4-BE49-F238E27FC236}">
                <a16:creationId xmlns:a16="http://schemas.microsoft.com/office/drawing/2014/main" id="{A8FC53DD-1587-1A36-F1E9-C549C6FDFD09}"/>
              </a:ext>
            </a:extLst>
          </p:cNvPr>
          <p:cNvSpPr txBox="1"/>
          <p:nvPr/>
        </p:nvSpPr>
        <p:spPr>
          <a:xfrm>
            <a:off x="157106" y="2371131"/>
            <a:ext cx="8458200" cy="1815882"/>
          </a:xfrm>
          <a:prstGeom prst="rect">
            <a:avLst/>
          </a:prstGeom>
          <a:noFill/>
        </p:spPr>
        <p:txBody>
          <a:bodyPr wrap="square">
            <a:spAutoFit/>
          </a:bodyPr>
          <a:lstStyle/>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In contrast to the income statement, the cash statement operates on a cash accounting basis (which recognizes income/expenses when money moves in and out of an account);</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Often, the cash flow statement is analyzed on a more regular basis (weeks and months) in comparison to the income statement;</a:t>
            </a:r>
          </a:p>
          <a:p>
            <a:pPr marL="285750" indent="-285750">
              <a:buFont typeface="Arial" panose="020B0604020202020204" pitchFamily="34" charset="0"/>
              <a:buChar char="•"/>
            </a:pPr>
            <a:endParaRPr lang="en-US" sz="14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400" dirty="0">
                <a:latin typeface="Poppins" panose="00000500000000000000" pitchFamily="2" charset="0"/>
                <a:cs typeface="Poppins" panose="00000500000000000000" pitchFamily="2" charset="0"/>
              </a:rPr>
              <a:t>Typically, cash flow statements are broken down into at least three sections.</a:t>
            </a:r>
          </a:p>
        </p:txBody>
      </p:sp>
    </p:spTree>
    <p:extLst>
      <p:ext uri="{BB962C8B-B14F-4D97-AF65-F5344CB8AC3E}">
        <p14:creationId xmlns:p14="http://schemas.microsoft.com/office/powerpoint/2010/main" val="29739183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20654" y="580902"/>
            <a:ext cx="5902691"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Cash flow statement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TextBox 2">
            <a:extLst>
              <a:ext uri="{FF2B5EF4-FFF2-40B4-BE49-F238E27FC236}">
                <a16:creationId xmlns:a16="http://schemas.microsoft.com/office/drawing/2014/main" id="{B8C7E20A-0D76-4EBD-7918-0E3A15F7F3D7}"/>
              </a:ext>
            </a:extLst>
          </p:cNvPr>
          <p:cNvSpPr txBox="1"/>
          <p:nvPr/>
        </p:nvSpPr>
        <p:spPr>
          <a:xfrm>
            <a:off x="515618" y="914920"/>
            <a:ext cx="8261549" cy="584775"/>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The Reach Hub </a:t>
            </a:r>
            <a:r>
              <a:rPr lang="en-US" sz="1600" u="sng" dirty="0">
                <a:latin typeface="Poppins" panose="00000500000000000000" pitchFamily="2" charset="0"/>
                <a:cs typeface="Poppins" panose="00000500000000000000" pitchFamily="2" charset="0"/>
              </a:rPr>
              <a:t>Cash flow Statement Template</a:t>
            </a:r>
            <a:r>
              <a:rPr lang="en-US" sz="1600" dirty="0">
                <a:latin typeface="Poppins" panose="00000500000000000000" pitchFamily="2" charset="0"/>
                <a:cs typeface="Poppins" panose="00000500000000000000" pitchFamily="2" charset="0"/>
              </a:rPr>
              <a:t> is organized according to the categories just introduced.</a:t>
            </a:r>
          </a:p>
        </p:txBody>
      </p:sp>
      <p:pic>
        <p:nvPicPr>
          <p:cNvPr id="4" name="Picture 3">
            <a:extLst>
              <a:ext uri="{FF2B5EF4-FFF2-40B4-BE49-F238E27FC236}">
                <a16:creationId xmlns:a16="http://schemas.microsoft.com/office/drawing/2014/main" id="{7F624735-5719-B5EC-A4AD-223DFFE002DC}"/>
              </a:ext>
            </a:extLst>
          </p:cNvPr>
          <p:cNvPicPr>
            <a:picLocks noChangeAspect="1"/>
          </p:cNvPicPr>
          <p:nvPr/>
        </p:nvPicPr>
        <p:blipFill>
          <a:blip r:embed="rId2"/>
          <a:stretch>
            <a:fillRect/>
          </a:stretch>
        </p:blipFill>
        <p:spPr>
          <a:xfrm>
            <a:off x="422715" y="2728426"/>
            <a:ext cx="3690620" cy="1999086"/>
          </a:xfrm>
          <a:prstGeom prst="rect">
            <a:avLst/>
          </a:prstGeom>
        </p:spPr>
      </p:pic>
      <p:pic>
        <p:nvPicPr>
          <p:cNvPr id="5" name="Picture 4">
            <a:extLst>
              <a:ext uri="{FF2B5EF4-FFF2-40B4-BE49-F238E27FC236}">
                <a16:creationId xmlns:a16="http://schemas.microsoft.com/office/drawing/2014/main" id="{EDD920C9-5B80-D7B0-CBFF-C08922C4853E}"/>
              </a:ext>
            </a:extLst>
          </p:cNvPr>
          <p:cNvPicPr>
            <a:picLocks noChangeAspect="1"/>
          </p:cNvPicPr>
          <p:nvPr/>
        </p:nvPicPr>
        <p:blipFill>
          <a:blip r:embed="rId3"/>
          <a:stretch>
            <a:fillRect/>
          </a:stretch>
        </p:blipFill>
        <p:spPr>
          <a:xfrm>
            <a:off x="4646362" y="1566970"/>
            <a:ext cx="4243501" cy="4376110"/>
          </a:xfrm>
          <a:prstGeom prst="rect">
            <a:avLst/>
          </a:prstGeom>
        </p:spPr>
      </p:pic>
      <p:sp>
        <p:nvSpPr>
          <p:cNvPr id="6" name="Oval 5">
            <a:extLst>
              <a:ext uri="{FF2B5EF4-FFF2-40B4-BE49-F238E27FC236}">
                <a16:creationId xmlns:a16="http://schemas.microsoft.com/office/drawing/2014/main" id="{0B69077E-ABF5-1B4C-D448-78F677E27ADE}"/>
              </a:ext>
            </a:extLst>
          </p:cNvPr>
          <p:cNvSpPr/>
          <p:nvPr/>
        </p:nvSpPr>
        <p:spPr>
          <a:xfrm>
            <a:off x="2873817" y="2652575"/>
            <a:ext cx="863600"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C78D5002-0435-0C23-AE65-FBF12C1DB8C1}"/>
              </a:ext>
            </a:extLst>
          </p:cNvPr>
          <p:cNvSpPr/>
          <p:nvPr/>
        </p:nvSpPr>
        <p:spPr>
          <a:xfrm>
            <a:off x="2284342" y="2985836"/>
            <a:ext cx="1995558"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CB8BDDB7-E217-1C8D-6258-1A2C85894494}"/>
              </a:ext>
            </a:extLst>
          </p:cNvPr>
          <p:cNvSpPr/>
          <p:nvPr/>
        </p:nvSpPr>
        <p:spPr>
          <a:xfrm>
            <a:off x="4572000" y="2087784"/>
            <a:ext cx="304800" cy="3284316"/>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62FC8715-3D72-352C-5C9E-D81A4A19DED8}"/>
              </a:ext>
            </a:extLst>
          </p:cNvPr>
          <p:cNvCxnSpPr>
            <a:cxnSpLocks/>
            <a:stCxn id="10" idx="0"/>
            <a:endCxn id="7" idx="4"/>
          </p:cNvCxnSpPr>
          <p:nvPr/>
        </p:nvCxnSpPr>
        <p:spPr>
          <a:xfrm flipV="1">
            <a:off x="1497819" y="3295799"/>
            <a:ext cx="1784302" cy="1562794"/>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6AB33E42-FE10-5AE7-9015-765B0FDC4764}"/>
              </a:ext>
            </a:extLst>
          </p:cNvPr>
          <p:cNvSpPr txBox="1"/>
          <p:nvPr/>
        </p:nvSpPr>
        <p:spPr>
          <a:xfrm>
            <a:off x="267643" y="4858593"/>
            <a:ext cx="2460351" cy="1169551"/>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operates on a monthly basis, allowing for an estimate of cash on hand on a regular basis</a:t>
            </a:r>
          </a:p>
        </p:txBody>
      </p:sp>
      <p:sp>
        <p:nvSpPr>
          <p:cNvPr id="16" name="TextBox 15">
            <a:extLst>
              <a:ext uri="{FF2B5EF4-FFF2-40B4-BE49-F238E27FC236}">
                <a16:creationId xmlns:a16="http://schemas.microsoft.com/office/drawing/2014/main" id="{4B1B3033-DB07-7D52-7045-B552FEE8E0C3}"/>
              </a:ext>
            </a:extLst>
          </p:cNvPr>
          <p:cNvSpPr txBox="1"/>
          <p:nvPr/>
        </p:nvSpPr>
        <p:spPr>
          <a:xfrm>
            <a:off x="309974" y="1647149"/>
            <a:ext cx="2460351" cy="738664"/>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allows for a beginning amount of cash on hand</a:t>
            </a:r>
          </a:p>
        </p:txBody>
      </p:sp>
      <p:cxnSp>
        <p:nvCxnSpPr>
          <p:cNvPr id="17" name="Straight Arrow Connector 16">
            <a:extLst>
              <a:ext uri="{FF2B5EF4-FFF2-40B4-BE49-F238E27FC236}">
                <a16:creationId xmlns:a16="http://schemas.microsoft.com/office/drawing/2014/main" id="{B0A46ADD-71FD-8B89-2E92-4C5BDF818060}"/>
              </a:ext>
            </a:extLst>
          </p:cNvPr>
          <p:cNvCxnSpPr>
            <a:cxnSpLocks/>
            <a:stCxn id="16" idx="3"/>
            <a:endCxn id="6" idx="0"/>
          </p:cNvCxnSpPr>
          <p:nvPr/>
        </p:nvCxnSpPr>
        <p:spPr>
          <a:xfrm>
            <a:off x="2770325" y="2016481"/>
            <a:ext cx="535292" cy="636094"/>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
        <p:nvSpPr>
          <p:cNvPr id="21" name="TextBox 20">
            <a:extLst>
              <a:ext uri="{FF2B5EF4-FFF2-40B4-BE49-F238E27FC236}">
                <a16:creationId xmlns:a16="http://schemas.microsoft.com/office/drawing/2014/main" id="{7E871914-1CEE-5F56-6A81-394E71257347}"/>
              </a:ext>
            </a:extLst>
          </p:cNvPr>
          <p:cNvSpPr txBox="1"/>
          <p:nvPr/>
        </p:nvSpPr>
        <p:spPr>
          <a:xfrm>
            <a:off x="1497818" y="6242772"/>
            <a:ext cx="5116939" cy="523220"/>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Categories for cash outflows mirror the categories on the income statement template</a:t>
            </a:r>
          </a:p>
        </p:txBody>
      </p:sp>
      <p:cxnSp>
        <p:nvCxnSpPr>
          <p:cNvPr id="22" name="Straight Arrow Connector 21">
            <a:extLst>
              <a:ext uri="{FF2B5EF4-FFF2-40B4-BE49-F238E27FC236}">
                <a16:creationId xmlns:a16="http://schemas.microsoft.com/office/drawing/2014/main" id="{993C5336-2BE2-941B-7E74-5E6B5C0971F8}"/>
              </a:ext>
            </a:extLst>
          </p:cNvPr>
          <p:cNvCxnSpPr>
            <a:cxnSpLocks/>
            <a:stCxn id="21" idx="0"/>
            <a:endCxn id="8" idx="3"/>
          </p:cNvCxnSpPr>
          <p:nvPr/>
        </p:nvCxnSpPr>
        <p:spPr>
          <a:xfrm flipV="1">
            <a:off x="4056288" y="4891123"/>
            <a:ext cx="560349" cy="1351649"/>
          </a:xfrm>
          <a:prstGeom prst="straightConnector1">
            <a:avLst/>
          </a:prstGeom>
          <a:ln w="41275">
            <a:solidFill>
              <a:schemeClr val="tx1"/>
            </a:solidFill>
            <a:prstDash val="sysDot"/>
            <a:headEnd w="lg" len="lg"/>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5654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508000" y="691627"/>
            <a:ext cx="645654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Cash-flow statement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13" name="TextBox 12">
            <a:extLst>
              <a:ext uri="{FF2B5EF4-FFF2-40B4-BE49-F238E27FC236}">
                <a16:creationId xmlns:a16="http://schemas.microsoft.com/office/drawing/2014/main" id="{D89F0F38-186A-B6F1-7C18-E075306FA17A}"/>
              </a:ext>
            </a:extLst>
          </p:cNvPr>
          <p:cNvSpPr txBox="1"/>
          <p:nvPr/>
        </p:nvSpPr>
        <p:spPr>
          <a:xfrm>
            <a:off x="5843826" y="2708026"/>
            <a:ext cx="3090455" cy="3293209"/>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Here is an example cash-flow statement for Plantain &amp; Spice over three months of operation: because the business predominately has cash flow from operating activities, all cash flows are included in one section (instead of separating by three sections). We assume that Plantain &amp; Spice began the year with no cash on hand.</a:t>
            </a:r>
          </a:p>
        </p:txBody>
      </p:sp>
      <p:pic>
        <p:nvPicPr>
          <p:cNvPr id="8" name="Picture 7">
            <a:extLst>
              <a:ext uri="{FF2B5EF4-FFF2-40B4-BE49-F238E27FC236}">
                <a16:creationId xmlns:a16="http://schemas.microsoft.com/office/drawing/2014/main" id="{73869CA2-14FC-DE1B-BA79-0273CB6A0715}"/>
              </a:ext>
            </a:extLst>
          </p:cNvPr>
          <p:cNvPicPr>
            <a:picLocks noChangeAspect="1"/>
          </p:cNvPicPr>
          <p:nvPr/>
        </p:nvPicPr>
        <p:blipFill>
          <a:blip r:embed="rId3"/>
          <a:stretch>
            <a:fillRect/>
          </a:stretch>
        </p:blipFill>
        <p:spPr>
          <a:xfrm>
            <a:off x="308972" y="1693433"/>
            <a:ext cx="5356860" cy="4472940"/>
          </a:xfrm>
          <a:prstGeom prst="rect">
            <a:avLst/>
          </a:prstGeom>
        </p:spPr>
      </p:pic>
    </p:spTree>
    <p:extLst>
      <p:ext uri="{BB962C8B-B14F-4D97-AF65-F5344CB8AC3E}">
        <p14:creationId xmlns:p14="http://schemas.microsoft.com/office/powerpoint/2010/main" val="31666178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FB1EC7-B185-C839-52BB-199E8E65B380}"/>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CB5ADA7-F4B0-B3FC-A154-C8B41CDA7C5B}"/>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DF43F229-9CDE-0F22-5420-D72FA555B03E}"/>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9116600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5" y="577948"/>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Reading &amp; interpreting financial statements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CE36DB64-65FA-1D4C-A308-BE74A243980A}"/>
              </a:ext>
            </a:extLst>
          </p:cNvPr>
          <p:cNvSpPr txBox="1"/>
          <p:nvPr/>
        </p:nvSpPr>
        <p:spPr>
          <a:xfrm>
            <a:off x="598074" y="1765524"/>
            <a:ext cx="7947845" cy="4770537"/>
          </a:xfrm>
          <a:prstGeom prst="rect">
            <a:avLst/>
          </a:prstGeom>
          <a:noFill/>
        </p:spPr>
        <p:txBody>
          <a:bodyPr wrap="square">
            <a:spAutoFit/>
          </a:bodyPr>
          <a:lstStyle/>
          <a:p>
            <a:pPr marL="342900" indent="-342900">
              <a:buAutoNum type="arabicPeriod"/>
            </a:pPr>
            <a:r>
              <a:rPr lang="en-US" sz="1600" dirty="0">
                <a:latin typeface="Poppins" panose="00000500000000000000" pitchFamily="2" charset="0"/>
                <a:cs typeface="Poppins" panose="00000500000000000000" pitchFamily="2" charset="0"/>
              </a:rPr>
              <a:t>By comparing values in financial statements to industry standards (for example, whether your business is spending more on certain expenses than others);</a:t>
            </a:r>
          </a:p>
          <a:p>
            <a:pPr marL="342900" indent="-342900">
              <a:buAutoNum type="arabicPeriod"/>
            </a:pPr>
            <a:endParaRPr lang="en-US" sz="1600" dirty="0">
              <a:latin typeface="Poppins" panose="00000500000000000000" pitchFamily="2" charset="0"/>
              <a:cs typeface="Poppins" panose="00000500000000000000" pitchFamily="2" charset="0"/>
            </a:endParaRPr>
          </a:p>
          <a:p>
            <a:pPr marL="342900" indent="-342900">
              <a:buAutoNum type="arabicPeriod"/>
            </a:pPr>
            <a:r>
              <a:rPr lang="en-US" sz="1600" dirty="0">
                <a:latin typeface="Poppins" panose="00000500000000000000" pitchFamily="2" charset="0"/>
                <a:cs typeface="Poppins" panose="00000500000000000000" pitchFamily="2" charset="0"/>
              </a:rPr>
              <a:t>By looking at change over time (for example, comparing revenue from one year to another);</a:t>
            </a:r>
          </a:p>
          <a:p>
            <a:pPr marL="342900" indent="-342900">
              <a:buAutoNum type="arabicPeriod"/>
            </a:pPr>
            <a:endParaRPr lang="en-US" sz="1600" dirty="0">
              <a:latin typeface="Poppins" panose="00000500000000000000" pitchFamily="2" charset="0"/>
              <a:cs typeface="Poppins" panose="00000500000000000000" pitchFamily="2" charset="0"/>
            </a:endParaRPr>
          </a:p>
          <a:p>
            <a:pPr marL="342900" indent="-342900">
              <a:buAutoNum type="arabicPeriod"/>
            </a:pPr>
            <a:r>
              <a:rPr lang="en-US" sz="1600" dirty="0">
                <a:latin typeface="Poppins" panose="00000500000000000000" pitchFamily="2" charset="0"/>
                <a:cs typeface="Poppins" panose="00000500000000000000" pitchFamily="2" charset="0"/>
              </a:rPr>
              <a:t>By calculating ratios of key values (one value divided by another) and comparing those ratios to other businesses in the same industry or with businesses that have the same business model.</a:t>
            </a:r>
          </a:p>
          <a:p>
            <a:pPr marL="342900" indent="-342900">
              <a:buAutoNum type="arabicPeriod"/>
            </a:pPr>
            <a:endParaRPr lang="en-US" sz="1600" dirty="0">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1600" dirty="0">
                <a:latin typeface="Poppins" panose="00000500000000000000" pitchFamily="2" charset="0"/>
                <a:cs typeface="Poppins" panose="00000500000000000000" pitchFamily="2" charset="0"/>
              </a:rPr>
              <a:t>Financial ratios can help a small business to compare itself to larger businesses;</a:t>
            </a:r>
          </a:p>
          <a:p>
            <a:pPr marL="800100" lvl="1" indent="-34290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1600" dirty="0">
                <a:latin typeface="Poppins" panose="00000500000000000000" pitchFamily="2" charset="0"/>
                <a:cs typeface="Poppins" panose="00000500000000000000" pitchFamily="2" charset="0"/>
              </a:rPr>
              <a:t>There are often widely-recognized standards/norms for certain financial ratios;</a:t>
            </a:r>
          </a:p>
          <a:p>
            <a:pPr marL="800100" lvl="1" indent="-34290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800100" lvl="1" indent="-342900">
              <a:buFont typeface="Arial" panose="020B0604020202020204" pitchFamily="34" charset="0"/>
              <a:buChar char="•"/>
            </a:pPr>
            <a:r>
              <a:rPr lang="en-US" sz="1600" dirty="0">
                <a:latin typeface="Poppins" panose="00000500000000000000" pitchFamily="2" charset="0"/>
                <a:cs typeface="Poppins" panose="00000500000000000000" pitchFamily="2" charset="0"/>
              </a:rPr>
              <a:t>Financial ratios can provide insight into different aspects of a business.</a:t>
            </a:r>
          </a:p>
        </p:txBody>
      </p:sp>
      <p:sp>
        <p:nvSpPr>
          <p:cNvPr id="6" name="TextBox 5">
            <a:extLst>
              <a:ext uri="{FF2B5EF4-FFF2-40B4-BE49-F238E27FC236}">
                <a16:creationId xmlns:a16="http://schemas.microsoft.com/office/drawing/2014/main" id="{565B300E-DF17-3562-F4FE-523D0A73D4B4}"/>
              </a:ext>
            </a:extLst>
          </p:cNvPr>
          <p:cNvSpPr txBox="1"/>
          <p:nvPr/>
        </p:nvSpPr>
        <p:spPr>
          <a:xfrm>
            <a:off x="304800" y="1074253"/>
            <a:ext cx="8267700" cy="369332"/>
          </a:xfrm>
          <a:prstGeom prst="rect">
            <a:avLst/>
          </a:prstGeom>
          <a:noFill/>
        </p:spPr>
        <p:txBody>
          <a:bodyPr wrap="square">
            <a:spAutoFit/>
          </a:bodyPr>
          <a:lstStyle/>
          <a:p>
            <a:pPr algn="ctr"/>
            <a:r>
              <a:rPr lang="en-US" sz="1800" i="1" dirty="0">
                <a:latin typeface="Poppins" panose="00000500000000000000" pitchFamily="2" charset="0"/>
                <a:cs typeface="Poppins" panose="00000500000000000000" pitchFamily="2" charset="0"/>
              </a:rPr>
              <a:t>Financial statements can be “read” or interpreted in three major ways:</a:t>
            </a:r>
          </a:p>
        </p:txBody>
      </p:sp>
    </p:spTree>
    <p:extLst>
      <p:ext uri="{BB962C8B-B14F-4D97-AF65-F5344CB8AC3E}">
        <p14:creationId xmlns:p14="http://schemas.microsoft.com/office/powerpoint/2010/main" val="31613442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5" y="577948"/>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Reading &amp; interpreting financial statements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CE36DB64-65FA-1D4C-A308-BE74A243980A}"/>
              </a:ext>
            </a:extLst>
          </p:cNvPr>
          <p:cNvSpPr txBox="1"/>
          <p:nvPr/>
        </p:nvSpPr>
        <p:spPr>
          <a:xfrm>
            <a:off x="598074" y="1443840"/>
            <a:ext cx="7947845" cy="1754326"/>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There are many things that you can learn by reading and interpreting financial statements, there are at least four different types of things that are very important to successfully run a small business that is receiving, or hopes to receive, money from investors or lenders. Each one of these concepts is tied to different financial ratios listed on the next slide.</a:t>
            </a:r>
          </a:p>
        </p:txBody>
      </p:sp>
      <p:sp>
        <p:nvSpPr>
          <p:cNvPr id="4" name="TextBox 3">
            <a:extLst>
              <a:ext uri="{FF2B5EF4-FFF2-40B4-BE49-F238E27FC236}">
                <a16:creationId xmlns:a16="http://schemas.microsoft.com/office/drawing/2014/main" id="{E9C99BB1-EB89-E9DF-C009-F55DA1BBAFC5}"/>
              </a:ext>
            </a:extLst>
          </p:cNvPr>
          <p:cNvSpPr txBox="1"/>
          <p:nvPr/>
        </p:nvSpPr>
        <p:spPr>
          <a:xfrm>
            <a:off x="307091" y="3546716"/>
            <a:ext cx="2978740" cy="923330"/>
          </a:xfrm>
          <a:prstGeom prst="rect">
            <a:avLst/>
          </a:prstGeom>
          <a:noFill/>
        </p:spPr>
        <p:txBody>
          <a:bodyPr wrap="square">
            <a:spAutoFit/>
          </a:bodyPr>
          <a:lstStyle/>
          <a:p>
            <a:pPr algn="ctr"/>
            <a:r>
              <a:rPr lang="en-US" sz="1800" b="1" dirty="0">
                <a:solidFill>
                  <a:schemeClr val="tx1"/>
                </a:solidFill>
              </a:rPr>
              <a:t>Profitability</a:t>
            </a:r>
            <a:r>
              <a:rPr lang="en-US" sz="1800" dirty="0">
                <a:solidFill>
                  <a:schemeClr val="tx1"/>
                </a:solidFill>
              </a:rPr>
              <a:t>: how well a company can generate profit from its operations</a:t>
            </a:r>
          </a:p>
        </p:txBody>
      </p:sp>
      <p:sp>
        <p:nvSpPr>
          <p:cNvPr id="7" name="TextBox 6">
            <a:extLst>
              <a:ext uri="{FF2B5EF4-FFF2-40B4-BE49-F238E27FC236}">
                <a16:creationId xmlns:a16="http://schemas.microsoft.com/office/drawing/2014/main" id="{A33E7C60-5143-3BA8-DB97-8985342283AE}"/>
              </a:ext>
            </a:extLst>
          </p:cNvPr>
          <p:cNvSpPr txBox="1"/>
          <p:nvPr/>
        </p:nvSpPr>
        <p:spPr>
          <a:xfrm>
            <a:off x="1275758" y="5129756"/>
            <a:ext cx="2616200" cy="1200329"/>
          </a:xfrm>
          <a:prstGeom prst="rect">
            <a:avLst/>
          </a:prstGeom>
          <a:noFill/>
        </p:spPr>
        <p:txBody>
          <a:bodyPr wrap="square">
            <a:spAutoFit/>
          </a:bodyPr>
          <a:lstStyle/>
          <a:p>
            <a:pPr algn="ctr"/>
            <a:r>
              <a:rPr lang="en-US" sz="1800" b="1" dirty="0">
                <a:solidFill>
                  <a:schemeClr val="tx1"/>
                </a:solidFill>
              </a:rPr>
              <a:t>Liquidity</a:t>
            </a:r>
            <a:r>
              <a:rPr lang="en-US" sz="1800" dirty="0">
                <a:solidFill>
                  <a:schemeClr val="tx1"/>
                </a:solidFill>
              </a:rPr>
              <a:t>: a company’s ability to pay off short-term debts as they become due</a:t>
            </a:r>
          </a:p>
        </p:txBody>
      </p:sp>
      <p:sp>
        <p:nvSpPr>
          <p:cNvPr id="9" name="TextBox 8">
            <a:extLst>
              <a:ext uri="{FF2B5EF4-FFF2-40B4-BE49-F238E27FC236}">
                <a16:creationId xmlns:a16="http://schemas.microsoft.com/office/drawing/2014/main" id="{1720E5AC-EDBB-6DF0-AD41-331974EE77AE}"/>
              </a:ext>
            </a:extLst>
          </p:cNvPr>
          <p:cNvSpPr txBox="1"/>
          <p:nvPr/>
        </p:nvSpPr>
        <p:spPr>
          <a:xfrm>
            <a:off x="5047658" y="5129756"/>
            <a:ext cx="3086100" cy="1200329"/>
          </a:xfrm>
          <a:prstGeom prst="rect">
            <a:avLst/>
          </a:prstGeom>
          <a:noFill/>
        </p:spPr>
        <p:txBody>
          <a:bodyPr wrap="square">
            <a:spAutoFit/>
          </a:bodyPr>
          <a:lstStyle/>
          <a:p>
            <a:pPr algn="ctr"/>
            <a:r>
              <a:rPr lang="en-US" sz="1800" b="1" dirty="0">
                <a:solidFill>
                  <a:schemeClr val="tx1"/>
                </a:solidFill>
              </a:rPr>
              <a:t>Efficiency/activity</a:t>
            </a:r>
            <a:r>
              <a:rPr lang="en-US" sz="1800" dirty="0">
                <a:solidFill>
                  <a:schemeClr val="tx1"/>
                </a:solidFill>
              </a:rPr>
              <a:t>: how well a company uses its assets and liabilities to generate sales and profit </a:t>
            </a:r>
          </a:p>
        </p:txBody>
      </p:sp>
      <p:sp>
        <p:nvSpPr>
          <p:cNvPr id="13" name="TextBox 12">
            <a:extLst>
              <a:ext uri="{FF2B5EF4-FFF2-40B4-BE49-F238E27FC236}">
                <a16:creationId xmlns:a16="http://schemas.microsoft.com/office/drawing/2014/main" id="{6F2C1879-6298-D2BF-6093-A51A1E5F8C80}"/>
              </a:ext>
            </a:extLst>
          </p:cNvPr>
          <p:cNvSpPr txBox="1"/>
          <p:nvPr/>
        </p:nvSpPr>
        <p:spPr>
          <a:xfrm>
            <a:off x="5858170" y="3504589"/>
            <a:ext cx="3086100" cy="923330"/>
          </a:xfrm>
          <a:prstGeom prst="rect">
            <a:avLst/>
          </a:prstGeom>
          <a:noFill/>
        </p:spPr>
        <p:txBody>
          <a:bodyPr wrap="square">
            <a:spAutoFit/>
          </a:bodyPr>
          <a:lstStyle/>
          <a:p>
            <a:pPr algn="ctr"/>
            <a:r>
              <a:rPr lang="en-US" sz="1800" b="1" dirty="0">
                <a:solidFill>
                  <a:schemeClr val="tx1"/>
                </a:solidFill>
              </a:rPr>
              <a:t>Leverage/solvency</a:t>
            </a:r>
            <a:r>
              <a:rPr lang="en-US" sz="1800" dirty="0">
                <a:solidFill>
                  <a:schemeClr val="tx1"/>
                </a:solidFill>
              </a:rPr>
              <a:t>: used to evaluate how likely a company can continue</a:t>
            </a:r>
          </a:p>
        </p:txBody>
      </p:sp>
    </p:spTree>
    <p:extLst>
      <p:ext uri="{BB962C8B-B14F-4D97-AF65-F5344CB8AC3E}">
        <p14:creationId xmlns:p14="http://schemas.microsoft.com/office/powerpoint/2010/main" val="4317602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FA292-56B3-971F-BAC1-A73EB5578EA9}"/>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E211FE6E-FF7C-BE21-224D-E320AC4A18B0}"/>
              </a:ext>
            </a:extLst>
          </p:cNvPr>
          <p:cNvSpPr txBox="1"/>
          <p:nvPr/>
        </p:nvSpPr>
        <p:spPr>
          <a:xfrm>
            <a:off x="1458027" y="594052"/>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Traditional financial ratios</a:t>
            </a:r>
          </a:p>
        </p:txBody>
      </p:sp>
      <p:sp>
        <p:nvSpPr>
          <p:cNvPr id="11" name="TextBox 10">
            <a:extLst>
              <a:ext uri="{FF2B5EF4-FFF2-40B4-BE49-F238E27FC236}">
                <a16:creationId xmlns:a16="http://schemas.microsoft.com/office/drawing/2014/main" id="{76558067-8649-3CAD-8DDF-8DA9F7209775}"/>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E564B2ED-1534-4621-7E6E-EB21C365406D}"/>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9EB68A74-F033-C574-52FB-498CB53C773D}"/>
              </a:ext>
            </a:extLst>
          </p:cNvPr>
          <p:cNvGraphicFramePr>
            <a:graphicFrameLocks noGrp="1"/>
          </p:cNvGraphicFramePr>
          <p:nvPr/>
        </p:nvGraphicFramePr>
        <p:xfrm>
          <a:off x="135126" y="1126550"/>
          <a:ext cx="8873747" cy="5303520"/>
        </p:xfrm>
        <a:graphic>
          <a:graphicData uri="http://schemas.openxmlformats.org/drawingml/2006/table">
            <a:tbl>
              <a:tblPr firstRow="1" bandRow="1">
                <a:tableStyleId>{5C22544A-7EE6-4342-B048-85BDC9FD1C3A}</a:tableStyleId>
              </a:tblPr>
              <a:tblGrid>
                <a:gridCol w="2442974">
                  <a:extLst>
                    <a:ext uri="{9D8B030D-6E8A-4147-A177-3AD203B41FA5}">
                      <a16:colId xmlns:a16="http://schemas.microsoft.com/office/drawing/2014/main" val="3413747057"/>
                    </a:ext>
                  </a:extLst>
                </a:gridCol>
                <a:gridCol w="1866900">
                  <a:extLst>
                    <a:ext uri="{9D8B030D-6E8A-4147-A177-3AD203B41FA5}">
                      <a16:colId xmlns:a16="http://schemas.microsoft.com/office/drawing/2014/main" val="1125097289"/>
                    </a:ext>
                  </a:extLst>
                </a:gridCol>
                <a:gridCol w="2575791">
                  <a:extLst>
                    <a:ext uri="{9D8B030D-6E8A-4147-A177-3AD203B41FA5}">
                      <a16:colId xmlns:a16="http://schemas.microsoft.com/office/drawing/2014/main" val="26316031"/>
                    </a:ext>
                  </a:extLst>
                </a:gridCol>
                <a:gridCol w="1988082">
                  <a:extLst>
                    <a:ext uri="{9D8B030D-6E8A-4147-A177-3AD203B41FA5}">
                      <a16:colId xmlns:a16="http://schemas.microsoft.com/office/drawing/2014/main" val="293044729"/>
                    </a:ext>
                  </a:extLst>
                </a:gridCol>
              </a:tblGrid>
              <a:tr h="163503">
                <a:tc>
                  <a:txBody>
                    <a:bodyPr/>
                    <a:lstStyle/>
                    <a:p>
                      <a:pPr algn="ctr"/>
                      <a:r>
                        <a:rPr lang="en-US" sz="1200" dirty="0">
                          <a:solidFill>
                            <a:schemeClr val="tx1"/>
                          </a:solidFill>
                        </a:rPr>
                        <a:t>Insight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Ratio &amp; formula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Calculation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5574792"/>
                  </a:ext>
                </a:extLst>
              </a:tr>
              <a:tr h="277955">
                <a:tc rowSpan="4">
                  <a:txBody>
                    <a:bodyPr/>
                    <a:lstStyle/>
                    <a:p>
                      <a:pPr algn="ctr"/>
                      <a:r>
                        <a:rPr lang="en-US" sz="1200" b="1" dirty="0">
                          <a:solidFill>
                            <a:schemeClr val="tx1"/>
                          </a:solidFill>
                        </a:rPr>
                        <a:t>Profitability</a:t>
                      </a:r>
                      <a:r>
                        <a:rPr lang="en-US" sz="1200" dirty="0">
                          <a:solidFill>
                            <a:schemeClr val="tx1"/>
                          </a:solidFill>
                        </a:rPr>
                        <a:t>: how well a company can generate profit from its operations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Gross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Gross Profit / </a:t>
                      </a:r>
                    </a:p>
                    <a:p>
                      <a:pPr algn="ctr"/>
                      <a:r>
                        <a:rPr lang="en-US" sz="1200" dirty="0">
                          <a:solidFill>
                            <a:schemeClr val="tx1"/>
                          </a:solidFill>
                        </a:rPr>
                        <a:t>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7356594"/>
                  </a:ext>
                </a:extLst>
              </a:tr>
              <a:tr h="277955">
                <a:tc vMerge="1">
                  <a:txBody>
                    <a:bodyPr/>
                    <a:lstStyle/>
                    <a:p>
                      <a:endParaRPr lang="en-US" sz="1400" dirty="0"/>
                    </a:p>
                  </a:txBody>
                  <a:tcPr/>
                </a:tc>
                <a:tc>
                  <a:txBody>
                    <a:bodyPr/>
                    <a:lstStyle/>
                    <a:p>
                      <a:pPr algn="ctr"/>
                      <a:r>
                        <a:rPr lang="en-US" sz="1200" dirty="0">
                          <a:solidFill>
                            <a:schemeClr val="tx1"/>
                          </a:solidFill>
                        </a:rPr>
                        <a:t>Net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 </a:t>
                      </a:r>
                    </a:p>
                    <a:p>
                      <a:pPr algn="ctr"/>
                      <a:r>
                        <a:rPr lang="en-US" sz="1200" dirty="0">
                          <a:solidFill>
                            <a:schemeClr val="tx1"/>
                          </a:solidFill>
                        </a:rPr>
                        <a:t>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973538"/>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Return on assets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 </a:t>
                      </a:r>
                    </a:p>
                    <a:p>
                      <a:pPr algn="ctr"/>
                      <a:r>
                        <a:rPr lang="en-US" sz="1200" dirty="0">
                          <a:solidFill>
                            <a:schemeClr val="tx1"/>
                          </a:solidFill>
                        </a:rPr>
                        <a:t>Total Assets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8730289"/>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Return on 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a:t>
                      </a:r>
                    </a:p>
                    <a:p>
                      <a:pPr algn="ctr"/>
                      <a:r>
                        <a:rPr lang="en-US" sz="1200" dirty="0">
                          <a:solidFill>
                            <a:schemeClr val="tx1"/>
                          </a:solidFill>
                        </a:rPr>
                        <a:t>Net Worth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852543"/>
                  </a:ext>
                </a:extLst>
              </a:tr>
              <a:tr h="277955">
                <a:tc rowSpan="2">
                  <a:txBody>
                    <a:bodyPr/>
                    <a:lstStyle/>
                    <a:p>
                      <a:pPr algn="ctr"/>
                      <a:r>
                        <a:rPr lang="en-US" sz="1200" b="1" dirty="0">
                          <a:solidFill>
                            <a:schemeClr val="tx1"/>
                          </a:solidFill>
                        </a:rPr>
                        <a:t>Liquidity</a:t>
                      </a:r>
                      <a:r>
                        <a:rPr lang="en-US" sz="1200" dirty="0">
                          <a:solidFill>
                            <a:schemeClr val="tx1"/>
                          </a:solidFill>
                        </a:rPr>
                        <a:t>: a company’s ability to pay off short-term debts as they become due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Current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Current Assets /</a:t>
                      </a:r>
                    </a:p>
                    <a:p>
                      <a:pPr algn="ctr"/>
                      <a:r>
                        <a:rPr lang="en-US" sz="1200" dirty="0">
                          <a:solidFill>
                            <a:schemeClr val="tx1"/>
                          </a:solidFill>
                        </a:rPr>
                        <a:t>Current Liabilities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055550"/>
                  </a:ext>
                </a:extLst>
              </a:tr>
              <a:tr h="392407">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Quick ratio </a:t>
                      </a:r>
                    </a:p>
                    <a:p>
                      <a:pPr algn="ctr"/>
                      <a:r>
                        <a:rPr lang="en-US" sz="1200" dirty="0">
                          <a:solidFill>
                            <a:schemeClr val="tx1"/>
                          </a:solidFill>
                        </a:rPr>
                        <a:t>(acid-test)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Cash + Accounts Receivable /</a:t>
                      </a:r>
                    </a:p>
                    <a:p>
                      <a:pPr algn="ctr"/>
                      <a:r>
                        <a:rPr lang="en-US" sz="1200" dirty="0">
                          <a:solidFill>
                            <a:schemeClr val="tx1"/>
                          </a:solidFill>
                        </a:rPr>
                        <a:t>Current Liabilities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9031049"/>
                  </a:ext>
                </a:extLst>
              </a:tr>
              <a:tr h="277955">
                <a:tc rowSpan="2">
                  <a:txBody>
                    <a:bodyPr/>
                    <a:lstStyle/>
                    <a:p>
                      <a:pPr algn="ctr"/>
                      <a:r>
                        <a:rPr lang="en-US" sz="1200" b="1" dirty="0">
                          <a:solidFill>
                            <a:schemeClr val="tx1"/>
                          </a:solidFill>
                        </a:rPr>
                        <a:t>Efficiency/activity</a:t>
                      </a:r>
                      <a:r>
                        <a:rPr lang="en-US" sz="1200" dirty="0">
                          <a:solidFill>
                            <a:schemeClr val="tx1"/>
                          </a:solidFill>
                        </a:rPr>
                        <a:t>: how well a company uses its assets and liabilities to generate sales and profit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Inventory </a:t>
                      </a:r>
                    </a:p>
                    <a:p>
                      <a:pPr algn="ctr"/>
                      <a:r>
                        <a:rPr lang="en-US" sz="1200" dirty="0">
                          <a:solidFill>
                            <a:schemeClr val="tx1"/>
                          </a:solidFill>
                        </a:rPr>
                        <a:t>turnover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Cost of Good Sold /</a:t>
                      </a:r>
                    </a:p>
                    <a:p>
                      <a:pPr algn="ctr"/>
                      <a:r>
                        <a:rPr lang="en-US" sz="1200" dirty="0">
                          <a:solidFill>
                            <a:schemeClr val="tx1"/>
                          </a:solidFill>
                        </a:rPr>
                        <a:t>Inventory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760813"/>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Accounts receivable turnover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Sales /</a:t>
                      </a:r>
                    </a:p>
                    <a:p>
                      <a:pPr algn="ctr"/>
                      <a:r>
                        <a:rPr lang="en-US" sz="1200" dirty="0">
                          <a:solidFill>
                            <a:schemeClr val="tx1"/>
                          </a:solidFill>
                        </a:rPr>
                        <a:t>Accounts Receivable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5743099"/>
                  </a:ext>
                </a:extLst>
              </a:tr>
              <a:tr h="277955">
                <a:tc rowSpan="3">
                  <a:txBody>
                    <a:bodyPr/>
                    <a:lstStyle/>
                    <a:p>
                      <a:pPr algn="ctr"/>
                      <a:r>
                        <a:rPr lang="en-US" sz="1200" b="1" dirty="0">
                          <a:solidFill>
                            <a:schemeClr val="tx1"/>
                          </a:solidFill>
                        </a:rPr>
                        <a:t>Leverage/solvency</a:t>
                      </a:r>
                      <a:r>
                        <a:rPr lang="en-US" sz="1200" dirty="0">
                          <a:solidFill>
                            <a:schemeClr val="tx1"/>
                          </a:solidFill>
                        </a:rPr>
                        <a:t>: used to evaluate how likely a company can 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Debt to </a:t>
                      </a:r>
                    </a:p>
                    <a:p>
                      <a:pPr algn="ctr"/>
                      <a:r>
                        <a:rPr lang="en-US" sz="1200" dirty="0">
                          <a:solidFill>
                            <a:schemeClr val="tx1"/>
                          </a:solidFill>
                        </a:rPr>
                        <a:t>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Outstanding debt /</a:t>
                      </a:r>
                    </a:p>
                    <a:p>
                      <a:pPr algn="ctr"/>
                      <a:r>
                        <a:rPr lang="en-US" sz="1200" dirty="0">
                          <a:solidFill>
                            <a:schemeClr val="tx1"/>
                          </a:solidFill>
                        </a:rPr>
                        <a:t>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7002949"/>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Interest coverage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EBIT /</a:t>
                      </a:r>
                    </a:p>
                    <a:p>
                      <a:pPr algn="ctr"/>
                      <a:r>
                        <a:rPr lang="en-US" sz="1200" dirty="0">
                          <a:solidFill>
                            <a:schemeClr val="tx1"/>
                          </a:solidFill>
                        </a:rPr>
                        <a:t>Interest Expense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433466"/>
                  </a:ext>
                </a:extLst>
              </a:tr>
              <a:tr h="392407">
                <a:tc vMerge="1">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Burn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Cash / </a:t>
                      </a:r>
                    </a:p>
                    <a:p>
                      <a:pPr algn="ctr"/>
                      <a:r>
                        <a:rPr lang="en-US" sz="1200" dirty="0">
                          <a:solidFill>
                            <a:schemeClr val="tx1"/>
                          </a:solidFill>
                        </a:rPr>
                        <a:t>Monthly Operating Expenses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117125"/>
                  </a:ext>
                </a:extLst>
              </a:tr>
            </a:tbl>
          </a:graphicData>
        </a:graphic>
      </p:graphicFrame>
    </p:spTree>
    <p:extLst>
      <p:ext uri="{BB962C8B-B14F-4D97-AF65-F5344CB8AC3E}">
        <p14:creationId xmlns:p14="http://schemas.microsoft.com/office/powerpoint/2010/main" val="358815213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7" y="594052"/>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Traditional financial ratios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3" name="Table 2">
            <a:extLst>
              <a:ext uri="{FF2B5EF4-FFF2-40B4-BE49-F238E27FC236}">
                <a16:creationId xmlns:a16="http://schemas.microsoft.com/office/drawing/2014/main" id="{1F7E0D84-632F-F4F2-3ADA-D407AB3E01DD}"/>
              </a:ext>
            </a:extLst>
          </p:cNvPr>
          <p:cNvGraphicFramePr>
            <a:graphicFrameLocks noGrp="1"/>
          </p:cNvGraphicFramePr>
          <p:nvPr>
            <p:extLst>
              <p:ext uri="{D42A27DB-BD31-4B8C-83A1-F6EECF244321}">
                <p14:modId xmlns:p14="http://schemas.microsoft.com/office/powerpoint/2010/main" val="1222280332"/>
              </p:ext>
            </p:extLst>
          </p:nvPr>
        </p:nvGraphicFramePr>
        <p:xfrm>
          <a:off x="135126" y="1126550"/>
          <a:ext cx="8873747" cy="5303520"/>
        </p:xfrm>
        <a:graphic>
          <a:graphicData uri="http://schemas.openxmlformats.org/drawingml/2006/table">
            <a:tbl>
              <a:tblPr firstRow="1" bandRow="1">
                <a:tableStyleId>{5C22544A-7EE6-4342-B048-85BDC9FD1C3A}</a:tableStyleId>
              </a:tblPr>
              <a:tblGrid>
                <a:gridCol w="2442974">
                  <a:extLst>
                    <a:ext uri="{9D8B030D-6E8A-4147-A177-3AD203B41FA5}">
                      <a16:colId xmlns:a16="http://schemas.microsoft.com/office/drawing/2014/main" val="3413747057"/>
                    </a:ext>
                  </a:extLst>
                </a:gridCol>
                <a:gridCol w="1866900">
                  <a:extLst>
                    <a:ext uri="{9D8B030D-6E8A-4147-A177-3AD203B41FA5}">
                      <a16:colId xmlns:a16="http://schemas.microsoft.com/office/drawing/2014/main" val="1125097289"/>
                    </a:ext>
                  </a:extLst>
                </a:gridCol>
                <a:gridCol w="2575791">
                  <a:extLst>
                    <a:ext uri="{9D8B030D-6E8A-4147-A177-3AD203B41FA5}">
                      <a16:colId xmlns:a16="http://schemas.microsoft.com/office/drawing/2014/main" val="26316031"/>
                    </a:ext>
                  </a:extLst>
                </a:gridCol>
                <a:gridCol w="1988082">
                  <a:extLst>
                    <a:ext uri="{9D8B030D-6E8A-4147-A177-3AD203B41FA5}">
                      <a16:colId xmlns:a16="http://schemas.microsoft.com/office/drawing/2014/main" val="293044729"/>
                    </a:ext>
                  </a:extLst>
                </a:gridCol>
              </a:tblGrid>
              <a:tr h="163503">
                <a:tc>
                  <a:txBody>
                    <a:bodyPr/>
                    <a:lstStyle/>
                    <a:p>
                      <a:pPr algn="ctr"/>
                      <a:r>
                        <a:rPr lang="en-US" sz="1200" dirty="0">
                          <a:solidFill>
                            <a:schemeClr val="tx1"/>
                          </a:solidFill>
                        </a:rPr>
                        <a:t>Insight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Ratio &amp; formula</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Calculation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45574792"/>
                  </a:ext>
                </a:extLst>
              </a:tr>
              <a:tr h="277955">
                <a:tc rowSpan="4">
                  <a:txBody>
                    <a:bodyPr/>
                    <a:lstStyle/>
                    <a:p>
                      <a:pPr algn="ctr"/>
                      <a:r>
                        <a:rPr lang="en-US" sz="1200" b="1" dirty="0">
                          <a:solidFill>
                            <a:schemeClr val="tx1"/>
                          </a:solidFill>
                        </a:rPr>
                        <a:t>Profitability</a:t>
                      </a:r>
                      <a:r>
                        <a:rPr lang="en-US" sz="1200" dirty="0">
                          <a:solidFill>
                            <a:schemeClr val="tx1"/>
                          </a:solidFill>
                        </a:rPr>
                        <a:t>: how well a company can generate profit from its operations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Gross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Gross Profit / </a:t>
                      </a:r>
                    </a:p>
                    <a:p>
                      <a:pPr algn="ctr"/>
                      <a:r>
                        <a:rPr lang="en-US" sz="1200" dirty="0">
                          <a:solidFill>
                            <a:schemeClr val="tx1"/>
                          </a:solidFill>
                        </a:rPr>
                        <a:t>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167356594"/>
                  </a:ext>
                </a:extLst>
              </a:tr>
              <a:tr h="277955">
                <a:tc vMerge="1">
                  <a:txBody>
                    <a:bodyPr/>
                    <a:lstStyle/>
                    <a:p>
                      <a:endParaRPr lang="en-US" sz="1400" dirty="0"/>
                    </a:p>
                  </a:txBody>
                  <a:tcPr/>
                </a:tc>
                <a:tc>
                  <a:txBody>
                    <a:bodyPr/>
                    <a:lstStyle/>
                    <a:p>
                      <a:pPr algn="ctr"/>
                      <a:r>
                        <a:rPr lang="en-US" sz="1200" dirty="0">
                          <a:solidFill>
                            <a:schemeClr val="tx1"/>
                          </a:solidFill>
                        </a:rPr>
                        <a:t>Net margin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 </a:t>
                      </a:r>
                    </a:p>
                    <a:p>
                      <a:pPr algn="ctr"/>
                      <a:r>
                        <a:rPr lang="en-US" sz="1200" dirty="0">
                          <a:solidFill>
                            <a:schemeClr val="tx1"/>
                          </a:solidFill>
                        </a:rPr>
                        <a:t>Sales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54973538"/>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Return on assets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 </a:t>
                      </a:r>
                    </a:p>
                    <a:p>
                      <a:pPr algn="ctr"/>
                      <a:r>
                        <a:rPr lang="en-US" sz="1200" dirty="0">
                          <a:solidFill>
                            <a:schemeClr val="tx1"/>
                          </a:solidFill>
                        </a:rPr>
                        <a:t>Total Assets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18730289"/>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Return on 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Net Profit Before Tax /</a:t>
                      </a:r>
                    </a:p>
                    <a:p>
                      <a:pPr algn="ctr"/>
                      <a:r>
                        <a:rPr lang="en-US" sz="1200" dirty="0">
                          <a:solidFill>
                            <a:schemeClr val="tx1"/>
                          </a:solidFill>
                        </a:rPr>
                        <a:t>Net Worth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67852543"/>
                  </a:ext>
                </a:extLst>
              </a:tr>
              <a:tr h="277955">
                <a:tc rowSpan="2">
                  <a:txBody>
                    <a:bodyPr/>
                    <a:lstStyle/>
                    <a:p>
                      <a:pPr algn="ctr"/>
                      <a:r>
                        <a:rPr lang="en-US" sz="1200" b="1" dirty="0">
                          <a:solidFill>
                            <a:schemeClr val="tx1"/>
                          </a:solidFill>
                        </a:rPr>
                        <a:t>Liquidity</a:t>
                      </a:r>
                      <a:r>
                        <a:rPr lang="en-US" sz="1200" dirty="0">
                          <a:solidFill>
                            <a:schemeClr val="tx1"/>
                          </a:solidFill>
                        </a:rPr>
                        <a:t>: a company’s ability to pay off short-term debts as they become due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Current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Current Assets /</a:t>
                      </a:r>
                    </a:p>
                    <a:p>
                      <a:pPr algn="ctr"/>
                      <a:r>
                        <a:rPr lang="en-US" sz="1200" dirty="0">
                          <a:solidFill>
                            <a:schemeClr val="tx1"/>
                          </a:solidFill>
                        </a:rPr>
                        <a:t>Current Liabilities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281055550"/>
                  </a:ext>
                </a:extLst>
              </a:tr>
              <a:tr h="392407">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Quick ratio </a:t>
                      </a:r>
                    </a:p>
                    <a:p>
                      <a:pPr algn="ctr"/>
                      <a:r>
                        <a:rPr lang="en-US" sz="1200" dirty="0">
                          <a:solidFill>
                            <a:schemeClr val="tx1"/>
                          </a:solidFill>
                        </a:rPr>
                        <a:t>(acid-test)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Cash + Accounts Receivable /</a:t>
                      </a:r>
                    </a:p>
                    <a:p>
                      <a:pPr algn="ctr"/>
                      <a:r>
                        <a:rPr lang="en-US" sz="1200" dirty="0">
                          <a:solidFill>
                            <a:schemeClr val="tx1"/>
                          </a:solidFill>
                        </a:rPr>
                        <a:t>Current Liabilities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889031049"/>
                  </a:ext>
                </a:extLst>
              </a:tr>
              <a:tr h="277955">
                <a:tc rowSpan="2">
                  <a:txBody>
                    <a:bodyPr/>
                    <a:lstStyle/>
                    <a:p>
                      <a:pPr algn="ctr"/>
                      <a:r>
                        <a:rPr lang="en-US" sz="1200" b="1" dirty="0">
                          <a:solidFill>
                            <a:schemeClr val="tx1"/>
                          </a:solidFill>
                        </a:rPr>
                        <a:t>Efficiency/activity</a:t>
                      </a:r>
                      <a:r>
                        <a:rPr lang="en-US" sz="1200" dirty="0">
                          <a:solidFill>
                            <a:schemeClr val="tx1"/>
                          </a:solidFill>
                        </a:rPr>
                        <a:t>: how well a company uses its assets and liabilities to generate sales and profit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Inventory </a:t>
                      </a:r>
                    </a:p>
                    <a:p>
                      <a:pPr algn="ctr"/>
                      <a:r>
                        <a:rPr lang="en-US" sz="1200" dirty="0">
                          <a:solidFill>
                            <a:schemeClr val="tx1"/>
                          </a:solidFill>
                        </a:rPr>
                        <a:t>turnover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Cost of Good Sold /</a:t>
                      </a:r>
                    </a:p>
                    <a:p>
                      <a:pPr algn="ctr"/>
                      <a:r>
                        <a:rPr lang="en-US" sz="1200" dirty="0">
                          <a:solidFill>
                            <a:schemeClr val="tx1"/>
                          </a:solidFill>
                        </a:rPr>
                        <a:t>Inventory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721760813"/>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Accounts receivable turnover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Sales /</a:t>
                      </a:r>
                    </a:p>
                    <a:p>
                      <a:pPr algn="ctr"/>
                      <a:r>
                        <a:rPr lang="en-US" sz="1200" dirty="0">
                          <a:solidFill>
                            <a:schemeClr val="tx1"/>
                          </a:solidFill>
                        </a:rPr>
                        <a:t>Accounts Receivable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25743099"/>
                  </a:ext>
                </a:extLst>
              </a:tr>
              <a:tr h="277955">
                <a:tc rowSpan="3">
                  <a:txBody>
                    <a:bodyPr/>
                    <a:lstStyle/>
                    <a:p>
                      <a:pPr algn="ctr"/>
                      <a:r>
                        <a:rPr lang="en-US" sz="1200" b="1" dirty="0">
                          <a:solidFill>
                            <a:schemeClr val="tx1"/>
                          </a:solidFill>
                        </a:rPr>
                        <a:t>Leverage/solvency</a:t>
                      </a:r>
                      <a:r>
                        <a:rPr lang="en-US" sz="1200" dirty="0">
                          <a:solidFill>
                            <a:schemeClr val="tx1"/>
                          </a:solidFill>
                        </a:rPr>
                        <a:t>: used to evaluate how likely a company can continue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Debt to </a:t>
                      </a:r>
                    </a:p>
                    <a:p>
                      <a:pPr algn="ctr"/>
                      <a:r>
                        <a:rPr lang="en-US" sz="1200" dirty="0">
                          <a:solidFill>
                            <a:schemeClr val="tx1"/>
                          </a:solidFill>
                        </a:rPr>
                        <a:t>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Outstanding debt /</a:t>
                      </a:r>
                    </a:p>
                    <a:p>
                      <a:pPr algn="ctr"/>
                      <a:r>
                        <a:rPr lang="en-US" sz="1200" dirty="0">
                          <a:solidFill>
                            <a:schemeClr val="tx1"/>
                          </a:solidFill>
                        </a:rPr>
                        <a:t>Equity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257002949"/>
                  </a:ext>
                </a:extLst>
              </a:tr>
              <a:tr h="277955">
                <a:tc vMerge="1">
                  <a:txBody>
                    <a:bodyPr/>
                    <a:lstStyle/>
                    <a:p>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Interest coverage ratio</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EBIT /</a:t>
                      </a:r>
                    </a:p>
                    <a:p>
                      <a:pPr algn="ctr"/>
                      <a:r>
                        <a:rPr lang="en-US" sz="1200" dirty="0">
                          <a:solidFill>
                            <a:schemeClr val="tx1"/>
                          </a:solidFill>
                        </a:rPr>
                        <a:t>Interest Expense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479433466"/>
                  </a:ext>
                </a:extLst>
              </a:tr>
              <a:tr h="392407">
                <a:tc vMerge="1">
                  <a:txBody>
                    <a:bodyPr/>
                    <a:lstStyle/>
                    <a:p>
                      <a:pPr algn="ctr"/>
                      <a:endParaRPr lang="en-US" sz="1200" dirty="0">
                        <a:solidFill>
                          <a:schemeClr val="tx1"/>
                        </a:solidFill>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Burn rate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Cash / </a:t>
                      </a:r>
                    </a:p>
                    <a:p>
                      <a:pPr algn="ctr"/>
                      <a:r>
                        <a:rPr lang="en-US" sz="1200" dirty="0">
                          <a:solidFill>
                            <a:schemeClr val="tx1"/>
                          </a:solidFill>
                        </a:rPr>
                        <a:t>Monthly Operating Expenses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1200" dirty="0">
                          <a:solidFill>
                            <a:schemeClr val="tx1"/>
                          </a:solidFill>
                        </a:rPr>
                        <a:t>Income statement + balance sheet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2117125"/>
                  </a:ext>
                </a:extLst>
              </a:tr>
            </a:tbl>
          </a:graphicData>
        </a:graphic>
      </p:graphicFrame>
      <p:sp>
        <p:nvSpPr>
          <p:cNvPr id="4" name="Rectangle 3">
            <a:extLst>
              <a:ext uri="{FF2B5EF4-FFF2-40B4-BE49-F238E27FC236}">
                <a16:creationId xmlns:a16="http://schemas.microsoft.com/office/drawing/2014/main" id="{5AD635C6-B096-575F-EA19-9126A05179C3}"/>
              </a:ext>
            </a:extLst>
          </p:cNvPr>
          <p:cNvSpPr/>
          <p:nvPr/>
        </p:nvSpPr>
        <p:spPr>
          <a:xfrm>
            <a:off x="0" y="0"/>
            <a:ext cx="9144000"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526E89AA-1295-988A-FB90-D6A8C85B3952}"/>
              </a:ext>
            </a:extLst>
          </p:cNvPr>
          <p:cNvSpPr/>
          <p:nvPr/>
        </p:nvSpPr>
        <p:spPr>
          <a:xfrm>
            <a:off x="1783281" y="2146417"/>
            <a:ext cx="5902690" cy="31851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EA8AE92A-5421-36F6-ACCE-BD394CF422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33841" y="2350819"/>
            <a:ext cx="1574829" cy="1258754"/>
          </a:xfrm>
          <a:prstGeom prst="rect">
            <a:avLst/>
          </a:prstGeom>
        </p:spPr>
      </p:pic>
      <p:sp>
        <p:nvSpPr>
          <p:cNvPr id="7" name="TextBox 6">
            <a:extLst>
              <a:ext uri="{FF2B5EF4-FFF2-40B4-BE49-F238E27FC236}">
                <a16:creationId xmlns:a16="http://schemas.microsoft.com/office/drawing/2014/main" id="{E48F6E6F-7206-9F5D-91A8-169E86B1A8D7}"/>
              </a:ext>
            </a:extLst>
          </p:cNvPr>
          <p:cNvSpPr txBox="1"/>
          <p:nvPr/>
        </p:nvSpPr>
        <p:spPr>
          <a:xfrm>
            <a:off x="1964256" y="3759688"/>
            <a:ext cx="5542145" cy="1323439"/>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What ratios are most important for lenders or investors?</a:t>
            </a:r>
            <a:endParaRPr lang="en-US" sz="1600" b="1" dirty="0">
              <a:solidFill>
                <a:schemeClr val="tx1"/>
              </a:solidFill>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We discuss financial ratios that are most important to debt-based lenders and equity-based investors in the </a:t>
            </a:r>
            <a:r>
              <a:rPr lang="en-US" sz="1600" u="sng" dirty="0">
                <a:latin typeface="Poppins" panose="00000500000000000000" pitchFamily="2" charset="0"/>
                <a:cs typeface="Poppins" panose="00000500000000000000" pitchFamily="2" charset="0"/>
              </a:rPr>
              <a:t>Introduction to Financing</a:t>
            </a:r>
            <a:r>
              <a:rPr lang="en-US" sz="1600" dirty="0">
                <a:latin typeface="Poppins" panose="00000500000000000000" pitchFamily="2" charset="0"/>
                <a:cs typeface="Poppins" panose="00000500000000000000" pitchFamily="2" charset="0"/>
              </a:rPr>
              <a:t> module. </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8268478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0" y="632506"/>
            <a:ext cx="728980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Example of financial ratios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9" name="TextBox 8">
            <a:extLst>
              <a:ext uri="{FF2B5EF4-FFF2-40B4-BE49-F238E27FC236}">
                <a16:creationId xmlns:a16="http://schemas.microsoft.com/office/drawing/2014/main" id="{85A5AAD1-8C3E-306E-52C8-6287B44C8DC2}"/>
              </a:ext>
            </a:extLst>
          </p:cNvPr>
          <p:cNvSpPr txBox="1"/>
          <p:nvPr/>
        </p:nvSpPr>
        <p:spPr>
          <a:xfrm>
            <a:off x="2480204" y="1219212"/>
            <a:ext cx="4111096" cy="646331"/>
          </a:xfrm>
          <a:prstGeom prst="rect">
            <a:avLst/>
          </a:prstGeom>
          <a:noFill/>
        </p:spPr>
        <p:txBody>
          <a:bodyPr wrap="square">
            <a:spAutoFit/>
          </a:bodyPr>
          <a:lstStyle/>
          <a:p>
            <a:pPr algn="ctr"/>
            <a:r>
              <a:rPr lang="en-US" sz="1800" i="1" dirty="0">
                <a:solidFill>
                  <a:schemeClr val="tx1"/>
                </a:solidFill>
              </a:rPr>
              <a:t>A key measure of profitability is the ratio return on assets (ROA)</a:t>
            </a:r>
          </a:p>
        </p:txBody>
      </p:sp>
      <p:pic>
        <p:nvPicPr>
          <p:cNvPr id="10" name="Picture 9">
            <a:extLst>
              <a:ext uri="{FF2B5EF4-FFF2-40B4-BE49-F238E27FC236}">
                <a16:creationId xmlns:a16="http://schemas.microsoft.com/office/drawing/2014/main" id="{76605436-D5F7-D458-4740-01973BC56108}"/>
              </a:ext>
            </a:extLst>
          </p:cNvPr>
          <p:cNvPicPr>
            <a:picLocks noChangeAspect="1"/>
          </p:cNvPicPr>
          <p:nvPr/>
        </p:nvPicPr>
        <p:blipFill>
          <a:blip r:embed="rId3"/>
          <a:stretch>
            <a:fillRect/>
          </a:stretch>
        </p:blipFill>
        <p:spPr>
          <a:xfrm>
            <a:off x="508000" y="4336430"/>
            <a:ext cx="3147770" cy="2334116"/>
          </a:xfrm>
          <a:prstGeom prst="rect">
            <a:avLst/>
          </a:prstGeom>
        </p:spPr>
      </p:pic>
      <p:pic>
        <p:nvPicPr>
          <p:cNvPr id="12" name="Picture 11">
            <a:extLst>
              <a:ext uri="{FF2B5EF4-FFF2-40B4-BE49-F238E27FC236}">
                <a16:creationId xmlns:a16="http://schemas.microsoft.com/office/drawing/2014/main" id="{A747AA75-FBF4-DA74-E84B-C54BCEE8526D}"/>
              </a:ext>
            </a:extLst>
          </p:cNvPr>
          <p:cNvPicPr>
            <a:picLocks noChangeAspect="1"/>
          </p:cNvPicPr>
          <p:nvPr/>
        </p:nvPicPr>
        <p:blipFill>
          <a:blip r:embed="rId4"/>
          <a:stretch>
            <a:fillRect/>
          </a:stretch>
        </p:blipFill>
        <p:spPr>
          <a:xfrm>
            <a:off x="4015865" y="4227177"/>
            <a:ext cx="4789165" cy="2443369"/>
          </a:xfrm>
          <a:prstGeom prst="rect">
            <a:avLst/>
          </a:prstGeom>
        </p:spPr>
      </p:pic>
      <p:sp>
        <p:nvSpPr>
          <p:cNvPr id="15" name="TextBox 14">
            <a:extLst>
              <a:ext uri="{FF2B5EF4-FFF2-40B4-BE49-F238E27FC236}">
                <a16:creationId xmlns:a16="http://schemas.microsoft.com/office/drawing/2014/main" id="{488B18F0-5AFC-D940-2706-D00DC71E4E65}"/>
              </a:ext>
            </a:extLst>
          </p:cNvPr>
          <p:cNvSpPr txBox="1"/>
          <p:nvPr/>
        </p:nvSpPr>
        <p:spPr>
          <a:xfrm>
            <a:off x="3116275" y="2237900"/>
            <a:ext cx="2673932" cy="646331"/>
          </a:xfrm>
          <a:prstGeom prst="rect">
            <a:avLst/>
          </a:prstGeom>
          <a:noFill/>
        </p:spPr>
        <p:txBody>
          <a:bodyPr wrap="square">
            <a:spAutoFit/>
          </a:bodyPr>
          <a:lstStyle/>
          <a:p>
            <a:pPr algn="ctr"/>
            <a:r>
              <a:rPr lang="en-US" sz="1800" dirty="0">
                <a:solidFill>
                  <a:schemeClr val="tx1"/>
                </a:solidFill>
              </a:rPr>
              <a:t>Net Profit Before Tax / </a:t>
            </a:r>
          </a:p>
          <a:p>
            <a:pPr algn="ctr"/>
            <a:r>
              <a:rPr lang="en-US" sz="1800" dirty="0">
                <a:solidFill>
                  <a:schemeClr val="tx1"/>
                </a:solidFill>
              </a:rPr>
              <a:t>Total Assets</a:t>
            </a:r>
          </a:p>
        </p:txBody>
      </p:sp>
      <p:sp>
        <p:nvSpPr>
          <p:cNvPr id="16" name="Oval 15">
            <a:extLst>
              <a:ext uri="{FF2B5EF4-FFF2-40B4-BE49-F238E27FC236}">
                <a16:creationId xmlns:a16="http://schemas.microsoft.com/office/drawing/2014/main" id="{E106137C-D8BD-9BCF-9F08-C65D597E7C6A}"/>
              </a:ext>
            </a:extLst>
          </p:cNvPr>
          <p:cNvSpPr/>
          <p:nvPr/>
        </p:nvSpPr>
        <p:spPr>
          <a:xfrm>
            <a:off x="2480205" y="6335182"/>
            <a:ext cx="1041928"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6DB04C0-41CB-6828-8856-AA477C017220}"/>
              </a:ext>
            </a:extLst>
          </p:cNvPr>
          <p:cNvSpPr/>
          <p:nvPr/>
        </p:nvSpPr>
        <p:spPr>
          <a:xfrm>
            <a:off x="5729577" y="6394451"/>
            <a:ext cx="1041928"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21">
            <a:extLst>
              <a:ext uri="{FF2B5EF4-FFF2-40B4-BE49-F238E27FC236}">
                <a16:creationId xmlns:a16="http://schemas.microsoft.com/office/drawing/2014/main" id="{F4AA31D7-0B24-47E2-1CFC-FEEA9FF26A0C}"/>
              </a:ext>
            </a:extLst>
          </p:cNvPr>
          <p:cNvCxnSpPr>
            <a:cxnSpLocks/>
            <a:stCxn id="16" idx="2"/>
            <a:endCxn id="15" idx="1"/>
          </p:cNvCxnSpPr>
          <p:nvPr/>
        </p:nvCxnSpPr>
        <p:spPr>
          <a:xfrm rot="10800000" flipH="1">
            <a:off x="2480205" y="2561066"/>
            <a:ext cx="636070" cy="3929098"/>
          </a:xfrm>
          <a:prstGeom prst="bentConnector3">
            <a:avLst>
              <a:gd name="adj1" fmla="val -35939"/>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F690E5D0-71DD-2143-A8F8-8A59EC4014FC}"/>
              </a:ext>
            </a:extLst>
          </p:cNvPr>
          <p:cNvCxnSpPr>
            <a:cxnSpLocks/>
            <a:endCxn id="15" idx="3"/>
          </p:cNvCxnSpPr>
          <p:nvPr/>
        </p:nvCxnSpPr>
        <p:spPr>
          <a:xfrm rot="16200000" flipV="1">
            <a:off x="4286673" y="4064600"/>
            <a:ext cx="3988366" cy="981298"/>
          </a:xfrm>
          <a:prstGeom prst="bentConnector2">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833CF2EE-7773-01FF-98B1-9A0F330E07BB}"/>
              </a:ext>
            </a:extLst>
          </p:cNvPr>
          <p:cNvSpPr txBox="1"/>
          <p:nvPr/>
        </p:nvSpPr>
        <p:spPr>
          <a:xfrm>
            <a:off x="3116275" y="3000699"/>
            <a:ext cx="2673932" cy="923330"/>
          </a:xfrm>
          <a:prstGeom prst="rect">
            <a:avLst/>
          </a:prstGeom>
          <a:noFill/>
        </p:spPr>
        <p:txBody>
          <a:bodyPr wrap="square">
            <a:spAutoFit/>
          </a:bodyPr>
          <a:lstStyle/>
          <a:p>
            <a:pPr algn="ctr"/>
            <a:r>
              <a:rPr lang="en-US" sz="1800" dirty="0">
                <a:solidFill>
                  <a:schemeClr val="tx1"/>
                </a:solidFill>
              </a:rPr>
              <a:t>$60,760 /</a:t>
            </a:r>
          </a:p>
          <a:p>
            <a:pPr algn="ctr"/>
            <a:r>
              <a:rPr lang="en-US" dirty="0"/>
              <a:t>$115,141</a:t>
            </a:r>
          </a:p>
          <a:p>
            <a:pPr algn="ctr"/>
            <a:r>
              <a:rPr lang="en-US" sz="1800" b="1" dirty="0">
                <a:solidFill>
                  <a:schemeClr val="tx1"/>
                </a:solidFill>
              </a:rPr>
              <a:t>= .53 or 53%</a:t>
            </a:r>
          </a:p>
        </p:txBody>
      </p:sp>
      <p:cxnSp>
        <p:nvCxnSpPr>
          <p:cNvPr id="41" name="Straight Arrow Connector 40">
            <a:extLst>
              <a:ext uri="{FF2B5EF4-FFF2-40B4-BE49-F238E27FC236}">
                <a16:creationId xmlns:a16="http://schemas.microsoft.com/office/drawing/2014/main" id="{0229C6D8-051F-CF66-F072-7A1CB2E8A686}"/>
              </a:ext>
            </a:extLst>
          </p:cNvPr>
          <p:cNvCxnSpPr>
            <a:cxnSpLocks/>
          </p:cNvCxnSpPr>
          <p:nvPr/>
        </p:nvCxnSpPr>
        <p:spPr>
          <a:xfrm flipH="1">
            <a:off x="5325533" y="3429000"/>
            <a:ext cx="2074334" cy="2345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0FB4463B-7366-791A-CECA-E6FC9F555D7F}"/>
              </a:ext>
            </a:extLst>
          </p:cNvPr>
          <p:cNvSpPr txBox="1"/>
          <p:nvPr/>
        </p:nvSpPr>
        <p:spPr>
          <a:xfrm>
            <a:off x="7207195" y="2657628"/>
            <a:ext cx="1854198" cy="1323439"/>
          </a:xfrm>
          <a:prstGeom prst="rect">
            <a:avLst/>
          </a:prstGeom>
          <a:noFill/>
        </p:spPr>
        <p:txBody>
          <a:bodyPr wrap="square">
            <a:spAutoFit/>
          </a:bodyPr>
          <a:lstStyle/>
          <a:p>
            <a:pPr algn="ctr"/>
            <a:r>
              <a:rPr lang="en-US" sz="1600" i="1" dirty="0">
                <a:solidFill>
                  <a:schemeClr val="tx1"/>
                </a:solidFill>
              </a:rPr>
              <a:t>This is well above the restaurant industry average of ~10%</a:t>
            </a:r>
          </a:p>
        </p:txBody>
      </p:sp>
      <p:sp>
        <p:nvSpPr>
          <p:cNvPr id="45" name="TextBox 44">
            <a:extLst>
              <a:ext uri="{FF2B5EF4-FFF2-40B4-BE49-F238E27FC236}">
                <a16:creationId xmlns:a16="http://schemas.microsoft.com/office/drawing/2014/main" id="{05F660E1-9E4D-DE7F-EA80-E165F000258E}"/>
              </a:ext>
            </a:extLst>
          </p:cNvPr>
          <p:cNvSpPr txBox="1"/>
          <p:nvPr/>
        </p:nvSpPr>
        <p:spPr>
          <a:xfrm>
            <a:off x="189106" y="1736740"/>
            <a:ext cx="1854198" cy="1569660"/>
          </a:xfrm>
          <a:prstGeom prst="rect">
            <a:avLst/>
          </a:prstGeom>
          <a:noFill/>
        </p:spPr>
        <p:txBody>
          <a:bodyPr wrap="square">
            <a:spAutoFit/>
          </a:bodyPr>
          <a:lstStyle/>
          <a:p>
            <a:pPr algn="ctr"/>
            <a:r>
              <a:rPr lang="en-US" sz="1600" i="1" dirty="0">
                <a:solidFill>
                  <a:schemeClr val="tx1"/>
                </a:solidFill>
              </a:rPr>
              <a:t>The values for ROA come from both the income statement and balance sheet</a:t>
            </a:r>
          </a:p>
        </p:txBody>
      </p:sp>
    </p:spTree>
    <p:extLst>
      <p:ext uri="{BB962C8B-B14F-4D97-AF65-F5344CB8AC3E}">
        <p14:creationId xmlns:p14="http://schemas.microsoft.com/office/powerpoint/2010/main" val="269855335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A94E3-1589-E018-37B8-F1A585055A0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5FE5F58-8F96-41E6-8E91-41DD2D113770}"/>
              </a:ext>
            </a:extLst>
          </p:cNvPr>
          <p:cNvSpPr txBox="1"/>
          <p:nvPr/>
        </p:nvSpPr>
        <p:spPr>
          <a:xfrm>
            <a:off x="0" y="632506"/>
            <a:ext cx="728980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Example of financial ratios – Plantain &amp; Spice</a:t>
            </a:r>
          </a:p>
        </p:txBody>
      </p:sp>
      <p:sp>
        <p:nvSpPr>
          <p:cNvPr id="11" name="TextBox 10">
            <a:extLst>
              <a:ext uri="{FF2B5EF4-FFF2-40B4-BE49-F238E27FC236}">
                <a16:creationId xmlns:a16="http://schemas.microsoft.com/office/drawing/2014/main" id="{3C4C6F24-AF68-FF20-1668-FBE07EB487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C07EFBCB-F2E1-CF93-54B5-CE34DBADFCF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9" name="TextBox 8">
            <a:extLst>
              <a:ext uri="{FF2B5EF4-FFF2-40B4-BE49-F238E27FC236}">
                <a16:creationId xmlns:a16="http://schemas.microsoft.com/office/drawing/2014/main" id="{232DCB53-EEA5-AF81-B956-AAA9713635D0}"/>
              </a:ext>
            </a:extLst>
          </p:cNvPr>
          <p:cNvSpPr txBox="1"/>
          <p:nvPr/>
        </p:nvSpPr>
        <p:spPr>
          <a:xfrm>
            <a:off x="2480204" y="1219212"/>
            <a:ext cx="4111096" cy="646331"/>
          </a:xfrm>
          <a:prstGeom prst="rect">
            <a:avLst/>
          </a:prstGeom>
          <a:noFill/>
        </p:spPr>
        <p:txBody>
          <a:bodyPr wrap="square">
            <a:spAutoFit/>
          </a:bodyPr>
          <a:lstStyle/>
          <a:p>
            <a:pPr algn="ctr"/>
            <a:r>
              <a:rPr lang="en-US" sz="1800" i="1" dirty="0">
                <a:solidFill>
                  <a:schemeClr val="tx1"/>
                </a:solidFill>
              </a:rPr>
              <a:t>A key measure of profitability is the ratio return on assets (ROA)</a:t>
            </a:r>
          </a:p>
        </p:txBody>
      </p:sp>
      <p:pic>
        <p:nvPicPr>
          <p:cNvPr id="10" name="Picture 9">
            <a:extLst>
              <a:ext uri="{FF2B5EF4-FFF2-40B4-BE49-F238E27FC236}">
                <a16:creationId xmlns:a16="http://schemas.microsoft.com/office/drawing/2014/main" id="{972964B0-C92E-A65E-ED61-E13851B3DECC}"/>
              </a:ext>
            </a:extLst>
          </p:cNvPr>
          <p:cNvPicPr>
            <a:picLocks noChangeAspect="1"/>
          </p:cNvPicPr>
          <p:nvPr/>
        </p:nvPicPr>
        <p:blipFill>
          <a:blip r:embed="rId3"/>
          <a:stretch>
            <a:fillRect/>
          </a:stretch>
        </p:blipFill>
        <p:spPr>
          <a:xfrm>
            <a:off x="508000" y="4336430"/>
            <a:ext cx="3147770" cy="2334116"/>
          </a:xfrm>
          <a:prstGeom prst="rect">
            <a:avLst/>
          </a:prstGeom>
        </p:spPr>
      </p:pic>
      <p:pic>
        <p:nvPicPr>
          <p:cNvPr id="12" name="Picture 11">
            <a:extLst>
              <a:ext uri="{FF2B5EF4-FFF2-40B4-BE49-F238E27FC236}">
                <a16:creationId xmlns:a16="http://schemas.microsoft.com/office/drawing/2014/main" id="{6B037A6B-357E-7EE8-21F7-A5F3EF6A48AD}"/>
              </a:ext>
            </a:extLst>
          </p:cNvPr>
          <p:cNvPicPr>
            <a:picLocks noChangeAspect="1"/>
          </p:cNvPicPr>
          <p:nvPr/>
        </p:nvPicPr>
        <p:blipFill>
          <a:blip r:embed="rId4"/>
          <a:stretch>
            <a:fillRect/>
          </a:stretch>
        </p:blipFill>
        <p:spPr>
          <a:xfrm>
            <a:off x="4015865" y="4227177"/>
            <a:ext cx="4789165" cy="2443369"/>
          </a:xfrm>
          <a:prstGeom prst="rect">
            <a:avLst/>
          </a:prstGeom>
        </p:spPr>
      </p:pic>
      <p:sp>
        <p:nvSpPr>
          <p:cNvPr id="15" name="TextBox 14">
            <a:extLst>
              <a:ext uri="{FF2B5EF4-FFF2-40B4-BE49-F238E27FC236}">
                <a16:creationId xmlns:a16="http://schemas.microsoft.com/office/drawing/2014/main" id="{B107781F-EFF9-4111-B52F-B2DECD806704}"/>
              </a:ext>
            </a:extLst>
          </p:cNvPr>
          <p:cNvSpPr txBox="1"/>
          <p:nvPr/>
        </p:nvSpPr>
        <p:spPr>
          <a:xfrm>
            <a:off x="3116275" y="2237900"/>
            <a:ext cx="2673932" cy="646331"/>
          </a:xfrm>
          <a:prstGeom prst="rect">
            <a:avLst/>
          </a:prstGeom>
          <a:noFill/>
        </p:spPr>
        <p:txBody>
          <a:bodyPr wrap="square">
            <a:spAutoFit/>
          </a:bodyPr>
          <a:lstStyle/>
          <a:p>
            <a:pPr algn="ctr"/>
            <a:r>
              <a:rPr lang="en-US" sz="1800" dirty="0">
                <a:solidFill>
                  <a:schemeClr val="tx1"/>
                </a:solidFill>
              </a:rPr>
              <a:t>Net Profit Before Tax / </a:t>
            </a:r>
          </a:p>
          <a:p>
            <a:pPr algn="ctr"/>
            <a:r>
              <a:rPr lang="en-US" sz="1800" dirty="0">
                <a:solidFill>
                  <a:schemeClr val="tx1"/>
                </a:solidFill>
              </a:rPr>
              <a:t>Total Assets</a:t>
            </a:r>
          </a:p>
        </p:txBody>
      </p:sp>
      <p:sp>
        <p:nvSpPr>
          <p:cNvPr id="16" name="Oval 15">
            <a:extLst>
              <a:ext uri="{FF2B5EF4-FFF2-40B4-BE49-F238E27FC236}">
                <a16:creationId xmlns:a16="http://schemas.microsoft.com/office/drawing/2014/main" id="{829FE9FE-CD86-9D3C-8C84-587AD575FC96}"/>
              </a:ext>
            </a:extLst>
          </p:cNvPr>
          <p:cNvSpPr/>
          <p:nvPr/>
        </p:nvSpPr>
        <p:spPr>
          <a:xfrm>
            <a:off x="2480205" y="6335182"/>
            <a:ext cx="1041928"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4CCE9B0-E5E8-37A8-0957-EB0F41213247}"/>
              </a:ext>
            </a:extLst>
          </p:cNvPr>
          <p:cNvSpPr/>
          <p:nvPr/>
        </p:nvSpPr>
        <p:spPr>
          <a:xfrm>
            <a:off x="5729577" y="6394451"/>
            <a:ext cx="1041928" cy="309963"/>
          </a:xfrm>
          <a:prstGeom prst="ellipse">
            <a:avLst/>
          </a:prstGeom>
          <a:noFill/>
          <a:ln w="38100">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Connector: Elbow 21">
            <a:extLst>
              <a:ext uri="{FF2B5EF4-FFF2-40B4-BE49-F238E27FC236}">
                <a16:creationId xmlns:a16="http://schemas.microsoft.com/office/drawing/2014/main" id="{8898DB64-1701-1249-067B-4730438E17C7}"/>
              </a:ext>
            </a:extLst>
          </p:cNvPr>
          <p:cNvCxnSpPr>
            <a:cxnSpLocks/>
            <a:stCxn id="16" idx="2"/>
            <a:endCxn id="15" idx="1"/>
          </p:cNvCxnSpPr>
          <p:nvPr/>
        </p:nvCxnSpPr>
        <p:spPr>
          <a:xfrm rot="10800000" flipH="1">
            <a:off x="2480205" y="2561066"/>
            <a:ext cx="636070" cy="3929098"/>
          </a:xfrm>
          <a:prstGeom prst="bentConnector3">
            <a:avLst>
              <a:gd name="adj1" fmla="val -35939"/>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6" name="Connector: Elbow 25">
            <a:extLst>
              <a:ext uri="{FF2B5EF4-FFF2-40B4-BE49-F238E27FC236}">
                <a16:creationId xmlns:a16="http://schemas.microsoft.com/office/drawing/2014/main" id="{5D298906-F7D7-D7B7-E796-B7861768FF53}"/>
              </a:ext>
            </a:extLst>
          </p:cNvPr>
          <p:cNvCxnSpPr>
            <a:cxnSpLocks/>
            <a:endCxn id="15" idx="3"/>
          </p:cNvCxnSpPr>
          <p:nvPr/>
        </p:nvCxnSpPr>
        <p:spPr>
          <a:xfrm rot="16200000" flipV="1">
            <a:off x="4286673" y="4064600"/>
            <a:ext cx="3988366" cy="981298"/>
          </a:xfrm>
          <a:prstGeom prst="bentConnector2">
            <a:avLst/>
          </a:prstGeom>
          <a:ln>
            <a:solidFill>
              <a:schemeClr val="tx1"/>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38" name="TextBox 37">
            <a:extLst>
              <a:ext uri="{FF2B5EF4-FFF2-40B4-BE49-F238E27FC236}">
                <a16:creationId xmlns:a16="http://schemas.microsoft.com/office/drawing/2014/main" id="{795B4DFA-4A84-65D4-AC2F-0017AE80A56A}"/>
              </a:ext>
            </a:extLst>
          </p:cNvPr>
          <p:cNvSpPr txBox="1"/>
          <p:nvPr/>
        </p:nvSpPr>
        <p:spPr>
          <a:xfrm>
            <a:off x="3116275" y="3000699"/>
            <a:ext cx="2673932" cy="923330"/>
          </a:xfrm>
          <a:prstGeom prst="rect">
            <a:avLst/>
          </a:prstGeom>
          <a:noFill/>
        </p:spPr>
        <p:txBody>
          <a:bodyPr wrap="square">
            <a:spAutoFit/>
          </a:bodyPr>
          <a:lstStyle/>
          <a:p>
            <a:pPr algn="ctr"/>
            <a:r>
              <a:rPr lang="en-US" sz="1800" dirty="0">
                <a:solidFill>
                  <a:schemeClr val="tx1"/>
                </a:solidFill>
              </a:rPr>
              <a:t>$60,760 /</a:t>
            </a:r>
          </a:p>
          <a:p>
            <a:pPr algn="ctr"/>
            <a:r>
              <a:rPr lang="en-US" dirty="0"/>
              <a:t>$115,141</a:t>
            </a:r>
          </a:p>
          <a:p>
            <a:pPr algn="ctr"/>
            <a:r>
              <a:rPr lang="en-US" sz="1800" b="1" dirty="0">
                <a:solidFill>
                  <a:schemeClr val="tx1"/>
                </a:solidFill>
              </a:rPr>
              <a:t>= .53 or 53%</a:t>
            </a:r>
          </a:p>
        </p:txBody>
      </p:sp>
      <p:cxnSp>
        <p:nvCxnSpPr>
          <p:cNvPr id="41" name="Straight Arrow Connector 40">
            <a:extLst>
              <a:ext uri="{FF2B5EF4-FFF2-40B4-BE49-F238E27FC236}">
                <a16:creationId xmlns:a16="http://schemas.microsoft.com/office/drawing/2014/main" id="{7CDAF345-3E20-8AC3-A966-D448DD6CCDF6}"/>
              </a:ext>
            </a:extLst>
          </p:cNvPr>
          <p:cNvCxnSpPr>
            <a:cxnSpLocks/>
          </p:cNvCxnSpPr>
          <p:nvPr/>
        </p:nvCxnSpPr>
        <p:spPr>
          <a:xfrm flipH="1">
            <a:off x="5325533" y="3429000"/>
            <a:ext cx="2074334" cy="234595"/>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3" name="TextBox 42">
            <a:extLst>
              <a:ext uri="{FF2B5EF4-FFF2-40B4-BE49-F238E27FC236}">
                <a16:creationId xmlns:a16="http://schemas.microsoft.com/office/drawing/2014/main" id="{BBEEA1C0-E7F2-53C2-278D-5418AFA5334C}"/>
              </a:ext>
            </a:extLst>
          </p:cNvPr>
          <p:cNvSpPr txBox="1"/>
          <p:nvPr/>
        </p:nvSpPr>
        <p:spPr>
          <a:xfrm>
            <a:off x="7207195" y="2657628"/>
            <a:ext cx="1854198" cy="1323439"/>
          </a:xfrm>
          <a:prstGeom prst="rect">
            <a:avLst/>
          </a:prstGeom>
          <a:noFill/>
        </p:spPr>
        <p:txBody>
          <a:bodyPr wrap="square">
            <a:spAutoFit/>
          </a:bodyPr>
          <a:lstStyle/>
          <a:p>
            <a:pPr algn="ctr"/>
            <a:r>
              <a:rPr lang="en-US" sz="1600" i="1" dirty="0">
                <a:solidFill>
                  <a:schemeClr val="tx1"/>
                </a:solidFill>
              </a:rPr>
              <a:t>This is well above the restaurant industry average of ~10%</a:t>
            </a:r>
          </a:p>
        </p:txBody>
      </p:sp>
      <p:sp>
        <p:nvSpPr>
          <p:cNvPr id="45" name="TextBox 44">
            <a:extLst>
              <a:ext uri="{FF2B5EF4-FFF2-40B4-BE49-F238E27FC236}">
                <a16:creationId xmlns:a16="http://schemas.microsoft.com/office/drawing/2014/main" id="{576A981A-CA89-52DD-06A8-9F90EC6B64E6}"/>
              </a:ext>
            </a:extLst>
          </p:cNvPr>
          <p:cNvSpPr txBox="1"/>
          <p:nvPr/>
        </p:nvSpPr>
        <p:spPr>
          <a:xfrm>
            <a:off x="189106" y="1736740"/>
            <a:ext cx="1854198" cy="1569660"/>
          </a:xfrm>
          <a:prstGeom prst="rect">
            <a:avLst/>
          </a:prstGeom>
          <a:noFill/>
        </p:spPr>
        <p:txBody>
          <a:bodyPr wrap="square">
            <a:spAutoFit/>
          </a:bodyPr>
          <a:lstStyle/>
          <a:p>
            <a:pPr algn="ctr"/>
            <a:r>
              <a:rPr lang="en-US" sz="1600" i="1" dirty="0">
                <a:solidFill>
                  <a:schemeClr val="tx1"/>
                </a:solidFill>
              </a:rPr>
              <a:t>The values for ROA come from both the income statement and balance sheet</a:t>
            </a:r>
          </a:p>
        </p:txBody>
      </p:sp>
      <p:sp>
        <p:nvSpPr>
          <p:cNvPr id="3" name="Rectangle 2">
            <a:extLst>
              <a:ext uri="{FF2B5EF4-FFF2-40B4-BE49-F238E27FC236}">
                <a16:creationId xmlns:a16="http://schemas.microsoft.com/office/drawing/2014/main" id="{31B04C29-8228-692B-6037-C90DBEDE0613}"/>
              </a:ext>
            </a:extLst>
          </p:cNvPr>
          <p:cNvSpPr/>
          <p:nvPr/>
        </p:nvSpPr>
        <p:spPr>
          <a:xfrm>
            <a:off x="0" y="0"/>
            <a:ext cx="9144000" cy="6858000"/>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C8F76F95-29B2-C218-1C4C-91E05B813D5E}"/>
              </a:ext>
            </a:extLst>
          </p:cNvPr>
          <p:cNvSpPr/>
          <p:nvPr/>
        </p:nvSpPr>
        <p:spPr>
          <a:xfrm>
            <a:off x="1783281" y="2146417"/>
            <a:ext cx="5902690" cy="3185185"/>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EA23AC02-320C-8988-B1FE-2FACD85682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33841" y="2350819"/>
            <a:ext cx="1574829" cy="1258754"/>
          </a:xfrm>
          <a:prstGeom prst="rect">
            <a:avLst/>
          </a:prstGeom>
        </p:spPr>
      </p:pic>
      <p:sp>
        <p:nvSpPr>
          <p:cNvPr id="7" name="TextBox 6">
            <a:extLst>
              <a:ext uri="{FF2B5EF4-FFF2-40B4-BE49-F238E27FC236}">
                <a16:creationId xmlns:a16="http://schemas.microsoft.com/office/drawing/2014/main" id="{63A6352D-A8E6-497D-3E5F-A65E34AEF353}"/>
              </a:ext>
            </a:extLst>
          </p:cNvPr>
          <p:cNvSpPr txBox="1"/>
          <p:nvPr/>
        </p:nvSpPr>
        <p:spPr>
          <a:xfrm>
            <a:off x="1964256" y="3759688"/>
            <a:ext cx="5542145" cy="1323439"/>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What is a good ratio?</a:t>
            </a:r>
            <a:endParaRPr lang="en-US" sz="1600" b="1" dirty="0">
              <a:solidFill>
                <a:schemeClr val="tx1"/>
              </a:solidFill>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Understanding what “good” ratio values are will depend on multiple factors including the industry the business is operating in and other aspects of its context (for example regional variation). </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059783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CE8135D8-DA06-1A47-4A4E-A7A475C8D8C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2" name="TextBox 1">
            <a:extLst>
              <a:ext uri="{FF2B5EF4-FFF2-40B4-BE49-F238E27FC236}">
                <a16:creationId xmlns:a16="http://schemas.microsoft.com/office/drawing/2014/main" id="{3F4E3C94-9D8A-29E5-02B9-4AE894ACF4B0}"/>
              </a:ext>
            </a:extLst>
          </p:cNvPr>
          <p:cNvSpPr txBox="1"/>
          <p:nvPr/>
        </p:nvSpPr>
        <p:spPr>
          <a:xfrm>
            <a:off x="206619" y="701156"/>
            <a:ext cx="8730762" cy="365843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Purpose</a:t>
            </a:r>
            <a:endParaRPr lang="en-US" dirty="0">
              <a:latin typeface="Poppins" panose="00000500000000000000" pitchFamily="2" charset="0"/>
              <a:cs typeface="Poppins" panose="00000500000000000000" pitchFamily="2" charset="0"/>
            </a:endParaRPr>
          </a:p>
          <a:p>
            <a:endParaRPr lang="en-US" dirty="0">
              <a:latin typeface="Poppins" panose="00000500000000000000" pitchFamily="2" charset="0"/>
              <a:cs typeface="Poppins" panose="00000500000000000000" pitchFamily="2" charset="0"/>
            </a:endParaRPr>
          </a:p>
          <a:p>
            <a:pPr algn="ctr">
              <a:lnSpc>
                <a:spcPct val="150000"/>
              </a:lnSpc>
            </a:pPr>
            <a:r>
              <a:rPr lang="en-US" sz="1600" dirty="0">
                <a:latin typeface="Poppins" panose="00000500000000000000" pitchFamily="2" charset="0"/>
                <a:cs typeface="Poppins" panose="00000500000000000000" pitchFamily="2" charset="0"/>
              </a:rPr>
              <a:t>The purpose of this presentation is to provide an introduction to financial statements and their role in financial projections and management. In addition, this presentation focuses on empowering entrepreneurs to prepare financial statements for potential lenders or investors. We focus on financial management by emphasizing how entrepreneurs can manage their firms through financial ratio and variance analysis. As seen on the next slide, this presentation is best viewed following engagement with the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 </a:t>
            </a:r>
            <a:r>
              <a:rPr lang="en-US" sz="1600" u="sng" dirty="0">
                <a:latin typeface="Poppins" panose="00000500000000000000" pitchFamily="2" charset="0"/>
                <a:cs typeface="Poppins" panose="00000500000000000000" pitchFamily="2" charset="0"/>
              </a:rPr>
              <a:t>Business Pitch</a:t>
            </a:r>
            <a:r>
              <a:rPr lang="en-US" sz="1600" dirty="0">
                <a:latin typeface="Poppins" panose="00000500000000000000" pitchFamily="2" charset="0"/>
                <a:cs typeface="Poppins" panose="00000500000000000000" pitchFamily="2" charset="0"/>
              </a:rPr>
              <a:t>, and/or </a:t>
            </a:r>
            <a:r>
              <a:rPr lang="en-US" sz="1600" u="sng" dirty="0">
                <a:latin typeface="Poppins" panose="00000500000000000000" pitchFamily="2" charset="0"/>
                <a:cs typeface="Poppins" panose="00000500000000000000" pitchFamily="2" charset="0"/>
              </a:rPr>
              <a:t>Business Plan</a:t>
            </a:r>
            <a:r>
              <a:rPr lang="en-US" sz="1600" dirty="0">
                <a:latin typeface="Poppins" panose="00000500000000000000" pitchFamily="2" charset="0"/>
                <a:cs typeface="Poppins" panose="00000500000000000000" pitchFamily="2" charset="0"/>
              </a:rPr>
              <a:t> presentations.</a:t>
            </a:r>
          </a:p>
        </p:txBody>
      </p:sp>
      <p:sp>
        <p:nvSpPr>
          <p:cNvPr id="3" name="TextBox 2">
            <a:extLst>
              <a:ext uri="{FF2B5EF4-FFF2-40B4-BE49-F238E27FC236}">
                <a16:creationId xmlns:a16="http://schemas.microsoft.com/office/drawing/2014/main" id="{813BA49B-A9D0-C925-0C2A-5607CD3D911B}"/>
              </a:ext>
            </a:extLst>
          </p:cNvPr>
          <p:cNvSpPr txBox="1"/>
          <p:nvPr/>
        </p:nvSpPr>
        <p:spPr>
          <a:xfrm>
            <a:off x="558863" y="4477216"/>
            <a:ext cx="8026273" cy="2246769"/>
          </a:xfrm>
          <a:prstGeom prst="rect">
            <a:avLst/>
          </a:prstGeom>
          <a:noFill/>
        </p:spPr>
        <p:txBody>
          <a:bodyPr wrap="square">
            <a:spAutoFit/>
          </a:bodyPr>
          <a:lstStyle/>
          <a:p>
            <a:pPr algn="ctr"/>
            <a:r>
              <a:rPr lang="en-US" sz="1400" b="1" dirty="0"/>
              <a:t>Disclaimer: </a:t>
            </a:r>
          </a:p>
          <a:p>
            <a:pPr algn="ctr"/>
            <a:r>
              <a:rPr lang="en-US" sz="1400" dirty="0"/>
              <a:t>The information provided in this content does not, and is not intended to constitute: legal advice, accounting, tax, financial advice, an offer to buy or sell securities, nor is it intended as financial or investment advice; instead, all information, content, and materials available in this content are for general educational purposes only. Information in this content may not constitute the most up-to-date legal, financial, accounting, financial, or investment information.  The content may contain links to other third-party websites and to content generated by third parties.  Such links and content are only for the convenience of the user; the authors of this content do not recommend or endorse the content of any third-party sites or content.</a:t>
            </a:r>
          </a:p>
        </p:txBody>
      </p:sp>
    </p:spTree>
    <p:extLst>
      <p:ext uri="{BB962C8B-B14F-4D97-AF65-F5344CB8AC3E}">
        <p14:creationId xmlns:p14="http://schemas.microsoft.com/office/powerpoint/2010/main" val="11125823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A57918-D6DF-5529-7C76-ED91F57D8A76}"/>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A08E4E8F-D22A-7322-1435-67D2410EE6AB}"/>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6BB5086F-42F8-6772-5B1E-93F56035D0D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26708512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4" y="624056"/>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Financial models: projections and scenarios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TextBox 9">
            <a:extLst>
              <a:ext uri="{FF2B5EF4-FFF2-40B4-BE49-F238E27FC236}">
                <a16:creationId xmlns:a16="http://schemas.microsoft.com/office/drawing/2014/main" id="{CE36DB64-65FA-1D4C-A308-BE74A243980A}"/>
              </a:ext>
            </a:extLst>
          </p:cNvPr>
          <p:cNvSpPr txBox="1"/>
          <p:nvPr/>
        </p:nvSpPr>
        <p:spPr>
          <a:xfrm>
            <a:off x="524921" y="2740622"/>
            <a:ext cx="4979767" cy="3539430"/>
          </a:xfrm>
          <a:prstGeom prst="rect">
            <a:avLst/>
          </a:prstGeom>
          <a:noFill/>
        </p:spPr>
        <p:txBody>
          <a:bodyPr wrap="square">
            <a:spAutoFit/>
          </a:bodyPr>
          <a:lstStyle/>
          <a:p>
            <a:pPr marL="342900" indent="-342900">
              <a:buAutoNum type="arabicPeriod"/>
            </a:pPr>
            <a:r>
              <a:rPr lang="en-US" sz="1600" dirty="0">
                <a:latin typeface="Poppins" panose="00000500000000000000" pitchFamily="2" charset="0"/>
                <a:cs typeface="Poppins" panose="00000500000000000000" pitchFamily="2" charset="0"/>
              </a:rPr>
              <a:t>Financial models use “pro forma” financial statements – that is financial statements that use estimations to predict what might happen in the future (also known as a financial projection);</a:t>
            </a:r>
          </a:p>
          <a:p>
            <a:pPr marL="342900" indent="-342900">
              <a:buAutoNum type="arabicPeriod"/>
            </a:pPr>
            <a:endParaRPr lang="en-US" sz="1600" dirty="0">
              <a:latin typeface="Poppins" panose="00000500000000000000" pitchFamily="2" charset="0"/>
              <a:cs typeface="Poppins" panose="00000500000000000000" pitchFamily="2" charset="0"/>
            </a:endParaRPr>
          </a:p>
          <a:p>
            <a:pPr marL="342900" indent="-342900">
              <a:buAutoNum type="arabicPeriod"/>
            </a:pPr>
            <a:r>
              <a:rPr lang="en-US" sz="1600" dirty="0">
                <a:latin typeface="Poppins" panose="00000500000000000000" pitchFamily="2" charset="0"/>
                <a:cs typeface="Poppins" panose="00000500000000000000" pitchFamily="2" charset="0"/>
              </a:rPr>
              <a:t>Financial projections are often made assuming different scenarios – that is, beliefs about what is likely to happen in the future;</a:t>
            </a:r>
          </a:p>
          <a:p>
            <a:pPr marL="342900" indent="-342900">
              <a:buAutoNum type="arabicPeriod"/>
            </a:pPr>
            <a:endParaRPr lang="en-US" sz="1600" dirty="0">
              <a:latin typeface="Poppins" panose="00000500000000000000" pitchFamily="2" charset="0"/>
              <a:cs typeface="Poppins" panose="00000500000000000000" pitchFamily="2" charset="0"/>
            </a:endParaRPr>
          </a:p>
          <a:p>
            <a:pPr marL="342900" indent="-342900">
              <a:buAutoNum type="arabicPeriod"/>
            </a:pPr>
            <a:r>
              <a:rPr lang="en-US" sz="1600" dirty="0">
                <a:latin typeface="Poppins" panose="00000500000000000000" pitchFamily="2" charset="0"/>
                <a:cs typeface="Poppins" panose="00000500000000000000" pitchFamily="2" charset="0"/>
              </a:rPr>
              <a:t>A “break-even analysis” is one example of a financial projection – a topic is covered in the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 module.</a:t>
            </a:r>
          </a:p>
        </p:txBody>
      </p:sp>
      <p:sp>
        <p:nvSpPr>
          <p:cNvPr id="6" name="TextBox 5">
            <a:extLst>
              <a:ext uri="{FF2B5EF4-FFF2-40B4-BE49-F238E27FC236}">
                <a16:creationId xmlns:a16="http://schemas.microsoft.com/office/drawing/2014/main" id="{565B300E-DF17-3562-F4FE-523D0A73D4B4}"/>
              </a:ext>
            </a:extLst>
          </p:cNvPr>
          <p:cNvSpPr txBox="1"/>
          <p:nvPr/>
        </p:nvSpPr>
        <p:spPr>
          <a:xfrm>
            <a:off x="438146" y="1165693"/>
            <a:ext cx="8267700" cy="1200329"/>
          </a:xfrm>
          <a:prstGeom prst="rect">
            <a:avLst/>
          </a:prstGeom>
          <a:noFill/>
        </p:spPr>
        <p:txBody>
          <a:bodyPr wrap="square">
            <a:spAutoFit/>
          </a:bodyPr>
          <a:lstStyle/>
          <a:p>
            <a:pPr algn="ctr"/>
            <a:r>
              <a:rPr lang="en-US" sz="1800" i="1" dirty="0">
                <a:latin typeface="Poppins" panose="00000500000000000000" pitchFamily="2" charset="0"/>
                <a:cs typeface="Poppins" panose="00000500000000000000" pitchFamily="2" charset="0"/>
              </a:rPr>
              <a:t>While financial statements typically record actual (past) activity in a business, they can also be used to </a:t>
            </a:r>
            <a:r>
              <a:rPr lang="en-US" i="1" dirty="0">
                <a:latin typeface="Poppins" panose="00000500000000000000" pitchFamily="2" charset="0"/>
                <a:cs typeface="Poppins" panose="00000500000000000000" pitchFamily="2" charset="0"/>
              </a:rPr>
              <a:t>create “financial models” – a number-based estimate of what might happen in a business under different assumptions about the future</a:t>
            </a:r>
            <a:endParaRPr lang="en-US" sz="1800" i="1" dirty="0">
              <a:latin typeface="Poppins" panose="00000500000000000000" pitchFamily="2" charset="0"/>
              <a:cs typeface="Poppins" panose="00000500000000000000" pitchFamily="2" charset="0"/>
            </a:endParaRPr>
          </a:p>
        </p:txBody>
      </p:sp>
      <p:pic>
        <p:nvPicPr>
          <p:cNvPr id="3" name="Picture 2">
            <a:extLst>
              <a:ext uri="{FF2B5EF4-FFF2-40B4-BE49-F238E27FC236}">
                <a16:creationId xmlns:a16="http://schemas.microsoft.com/office/drawing/2014/main" id="{4D5D2C24-1B3B-D64D-0122-90EB073D3846}"/>
              </a:ext>
            </a:extLst>
          </p:cNvPr>
          <p:cNvPicPr>
            <a:picLocks noChangeAspect="1"/>
          </p:cNvPicPr>
          <p:nvPr/>
        </p:nvPicPr>
        <p:blipFill rotWithShape="1">
          <a:blip r:embed="rId2"/>
          <a:srcRect l="18577" r="17654"/>
          <a:stretch/>
        </p:blipFill>
        <p:spPr>
          <a:xfrm>
            <a:off x="6287823" y="2907659"/>
            <a:ext cx="2065600" cy="2885441"/>
          </a:xfrm>
          <a:prstGeom prst="rect">
            <a:avLst/>
          </a:prstGeom>
        </p:spPr>
      </p:pic>
    </p:spTree>
    <p:extLst>
      <p:ext uri="{BB962C8B-B14F-4D97-AF65-F5344CB8AC3E}">
        <p14:creationId xmlns:p14="http://schemas.microsoft.com/office/powerpoint/2010/main" val="4064746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5" y="814792"/>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Why financial models?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a:extLst>
              <a:ext uri="{FF2B5EF4-FFF2-40B4-BE49-F238E27FC236}">
                <a16:creationId xmlns:a16="http://schemas.microsoft.com/office/drawing/2014/main" id="{565B300E-DF17-3562-F4FE-523D0A73D4B4}"/>
              </a:ext>
            </a:extLst>
          </p:cNvPr>
          <p:cNvSpPr txBox="1"/>
          <p:nvPr/>
        </p:nvSpPr>
        <p:spPr>
          <a:xfrm>
            <a:off x="438147" y="1568029"/>
            <a:ext cx="8267700" cy="4524315"/>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Financial models </a:t>
            </a:r>
            <a:r>
              <a:rPr lang="en-US" dirty="0">
                <a:latin typeface="Poppins" panose="00000500000000000000" pitchFamily="2" charset="0"/>
                <a:cs typeface="Poppins" panose="00000500000000000000" pitchFamily="2" charset="0"/>
              </a:rPr>
              <a:t>are important tools for both new and existing businesses, they help to:</a:t>
            </a:r>
          </a:p>
          <a:p>
            <a:pPr algn="ct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Plan</a:t>
            </a:r>
            <a:r>
              <a:rPr lang="en-US" dirty="0">
                <a:latin typeface="Poppins" panose="00000500000000000000" pitchFamily="2" charset="0"/>
                <a:cs typeface="Poppins" panose="00000500000000000000" pitchFamily="2" charset="0"/>
              </a:rPr>
              <a:t>: financial models allow a business to set goals and milestones – providing a roadmap for growth;</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Form strategy</a:t>
            </a:r>
            <a:r>
              <a:rPr lang="en-US" dirty="0">
                <a:latin typeface="Poppins" panose="00000500000000000000" pitchFamily="2" charset="0"/>
                <a:cs typeface="Poppins" panose="00000500000000000000" pitchFamily="2" charset="0"/>
              </a:rPr>
              <a:t>:</a:t>
            </a:r>
            <a:r>
              <a:rPr lang="en-US" b="1" dirty="0">
                <a:latin typeface="Poppins" panose="00000500000000000000" pitchFamily="2" charset="0"/>
                <a:cs typeface="Poppins" panose="00000500000000000000" pitchFamily="2" charset="0"/>
              </a:rPr>
              <a:t> </a:t>
            </a:r>
            <a:r>
              <a:rPr lang="en-US" dirty="0">
                <a:latin typeface="Poppins" panose="00000500000000000000" pitchFamily="2" charset="0"/>
                <a:cs typeface="Poppins" panose="00000500000000000000" pitchFamily="2" charset="0"/>
              </a:rPr>
              <a:t>financial models allow a business to make informed decisions about how to be successful (strategy) – including decisions about pricing and using resources;</a:t>
            </a:r>
            <a:endParaRPr lang="en-US"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Manage the business</a:t>
            </a:r>
            <a:r>
              <a:rPr lang="en-US" dirty="0">
                <a:latin typeface="Poppins" panose="00000500000000000000" pitchFamily="2" charset="0"/>
                <a:cs typeface="Poppins" panose="00000500000000000000" pitchFamily="2" charset="0"/>
              </a:rPr>
              <a:t>: financial models allow a business to ensure they have enough money, especially cash, to operate;</a:t>
            </a:r>
          </a:p>
          <a:p>
            <a:pPr marL="285750" indent="-285750">
              <a:buFont typeface="Arial" panose="020B0604020202020204" pitchFamily="34" charset="0"/>
              <a:buChar char="•"/>
            </a:pPr>
            <a:endParaRPr lang="en-US"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Attract lenders and investors</a:t>
            </a:r>
            <a:r>
              <a:rPr lang="en-US" dirty="0">
                <a:latin typeface="Poppins" panose="00000500000000000000" pitchFamily="2" charset="0"/>
                <a:cs typeface="Poppins" panose="00000500000000000000" pitchFamily="2" charset="0"/>
              </a:rPr>
              <a:t>: financial models make the case for how the business will grow and generate revenue – giving confidence to those who would give you money to grow.</a:t>
            </a:r>
            <a:endParaRPr lang="en-US" sz="1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42187370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049976" y="581261"/>
            <a:ext cx="727017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financial projections are important?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8ACF0D5-F680-CFAF-0912-774827CE3535}"/>
              </a:ext>
            </a:extLst>
          </p:cNvPr>
          <p:cNvPicPr>
            <a:picLocks noChangeAspect="1"/>
          </p:cNvPicPr>
          <p:nvPr/>
        </p:nvPicPr>
        <p:blipFill>
          <a:blip r:embed="rId2"/>
          <a:stretch>
            <a:fillRect/>
          </a:stretch>
        </p:blipFill>
        <p:spPr>
          <a:xfrm>
            <a:off x="361625" y="5011823"/>
            <a:ext cx="1562748" cy="1562748"/>
          </a:xfrm>
          <a:prstGeom prst="rect">
            <a:avLst/>
          </a:prstGeom>
        </p:spPr>
      </p:pic>
      <p:pic>
        <p:nvPicPr>
          <p:cNvPr id="4" name="Picture 3">
            <a:extLst>
              <a:ext uri="{FF2B5EF4-FFF2-40B4-BE49-F238E27FC236}">
                <a16:creationId xmlns:a16="http://schemas.microsoft.com/office/drawing/2014/main" id="{56664784-F75D-837F-21BD-41BF85B0D9C9}"/>
              </a:ext>
            </a:extLst>
          </p:cNvPr>
          <p:cNvPicPr>
            <a:picLocks noChangeAspect="1"/>
          </p:cNvPicPr>
          <p:nvPr/>
        </p:nvPicPr>
        <p:blipFill>
          <a:blip r:embed="rId3"/>
          <a:stretch>
            <a:fillRect/>
          </a:stretch>
        </p:blipFill>
        <p:spPr>
          <a:xfrm>
            <a:off x="361625" y="3152777"/>
            <a:ext cx="1562749" cy="1562749"/>
          </a:xfrm>
          <a:prstGeom prst="rect">
            <a:avLst/>
          </a:prstGeom>
        </p:spPr>
      </p:pic>
      <p:pic>
        <p:nvPicPr>
          <p:cNvPr id="5" name="Picture 4">
            <a:extLst>
              <a:ext uri="{FF2B5EF4-FFF2-40B4-BE49-F238E27FC236}">
                <a16:creationId xmlns:a16="http://schemas.microsoft.com/office/drawing/2014/main" id="{34EF96B5-F797-965E-4194-1786430FDE02}"/>
              </a:ext>
            </a:extLst>
          </p:cNvPr>
          <p:cNvPicPr>
            <a:picLocks noChangeAspect="1"/>
          </p:cNvPicPr>
          <p:nvPr/>
        </p:nvPicPr>
        <p:blipFill>
          <a:blip r:embed="rId4"/>
          <a:stretch>
            <a:fillRect/>
          </a:stretch>
        </p:blipFill>
        <p:spPr>
          <a:xfrm>
            <a:off x="361625" y="1282185"/>
            <a:ext cx="1562749" cy="1562749"/>
          </a:xfrm>
          <a:prstGeom prst="rect">
            <a:avLst/>
          </a:prstGeom>
        </p:spPr>
      </p:pic>
      <p:sp>
        <p:nvSpPr>
          <p:cNvPr id="7" name="TextBox 6">
            <a:extLst>
              <a:ext uri="{FF2B5EF4-FFF2-40B4-BE49-F238E27FC236}">
                <a16:creationId xmlns:a16="http://schemas.microsoft.com/office/drawing/2014/main" id="{07596629-617D-554E-1466-100E5C24CE37}"/>
              </a:ext>
            </a:extLst>
          </p:cNvPr>
          <p:cNvSpPr txBox="1"/>
          <p:nvPr/>
        </p:nvSpPr>
        <p:spPr>
          <a:xfrm>
            <a:off x="2705749" y="1282185"/>
            <a:ext cx="5527988" cy="1200329"/>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Each of the three main financial statements, the income statement, cash flow statement,</a:t>
            </a:r>
            <a:r>
              <a:rPr lang="en-US" dirty="0">
                <a:latin typeface="Poppins" panose="00000500000000000000" pitchFamily="2" charset="0"/>
                <a:cs typeface="Poppins" panose="00000500000000000000" pitchFamily="2" charset="0"/>
              </a:rPr>
              <a:t> and balance sheet are important parts of many financial projections</a:t>
            </a:r>
            <a:endParaRPr lang="en-US" sz="1800" dirty="0">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1C13B86B-73BA-E3D0-6B67-D4CB806C449D}"/>
              </a:ext>
            </a:extLst>
          </p:cNvPr>
          <p:cNvSpPr txBox="1"/>
          <p:nvPr/>
        </p:nvSpPr>
        <p:spPr>
          <a:xfrm>
            <a:off x="2675563" y="2668205"/>
            <a:ext cx="5896937"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There are typically two future timeframes that are important </a:t>
            </a:r>
          </a:p>
          <a:p>
            <a:pPr algn="ctr"/>
            <a:r>
              <a:rPr lang="en-US" dirty="0">
                <a:latin typeface="Poppins" panose="00000500000000000000" pitchFamily="2" charset="0"/>
                <a:cs typeface="Poppins" panose="00000500000000000000" pitchFamily="2" charset="0"/>
              </a:rPr>
              <a:t>(investors and lenders will often require both):</a:t>
            </a:r>
            <a:endParaRPr lang="en-US" sz="18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DEB5FA88-7140-4A65-FE17-1C41268E6BB7}"/>
              </a:ext>
            </a:extLst>
          </p:cNvPr>
          <p:cNvSpPr txBox="1"/>
          <p:nvPr/>
        </p:nvSpPr>
        <p:spPr>
          <a:xfrm>
            <a:off x="2321376" y="3941964"/>
            <a:ext cx="2882899" cy="2585323"/>
          </a:xfrm>
          <a:prstGeom prst="rect">
            <a:avLst/>
          </a:prstGeom>
          <a:noFill/>
        </p:spPr>
        <p:txBody>
          <a:bodyPr wrap="square">
            <a:spAutoFit/>
          </a:bodyPr>
          <a:lstStyle/>
          <a:p>
            <a:pPr algn="ctr"/>
            <a:r>
              <a:rPr lang="en-US" sz="1800" b="1" dirty="0">
                <a:latin typeface="Poppins" panose="00000500000000000000" pitchFamily="2" charset="0"/>
                <a:cs typeface="Poppins" panose="00000500000000000000" pitchFamily="2" charset="0"/>
              </a:rPr>
              <a:t>12-month projections</a:t>
            </a:r>
            <a:endParaRPr lang="en-US" sz="1800" dirty="0">
              <a:latin typeface="Poppins" panose="00000500000000000000" pitchFamily="2" charset="0"/>
              <a:cs typeface="Poppins" panose="00000500000000000000" pitchFamily="2" charset="0"/>
            </a:endParaRP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These shorter, and often more accurate, projections help entrepreneurs to manage their businesses and monitor progress</a:t>
            </a:r>
            <a:endParaRPr lang="en-US" sz="18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21F1D484-9513-ADF0-5DF1-6EEE381C026A}"/>
              </a:ext>
            </a:extLst>
          </p:cNvPr>
          <p:cNvSpPr txBox="1"/>
          <p:nvPr/>
        </p:nvSpPr>
        <p:spPr>
          <a:xfrm>
            <a:off x="6083879" y="3934151"/>
            <a:ext cx="2555424" cy="2585323"/>
          </a:xfrm>
          <a:prstGeom prst="rect">
            <a:avLst/>
          </a:prstGeom>
          <a:noFill/>
        </p:spPr>
        <p:txBody>
          <a:bodyPr wrap="square">
            <a:spAutoFit/>
          </a:bodyPr>
          <a:lstStyle/>
          <a:p>
            <a:pPr algn="ctr"/>
            <a:r>
              <a:rPr lang="en-US" sz="1800" b="1" dirty="0">
                <a:latin typeface="Poppins" panose="00000500000000000000" pitchFamily="2" charset="0"/>
                <a:cs typeface="Poppins" panose="00000500000000000000" pitchFamily="2" charset="0"/>
              </a:rPr>
              <a:t>3-5 year projections</a:t>
            </a:r>
            <a:endParaRPr lang="en-US" sz="1800" dirty="0">
              <a:latin typeface="Poppins" panose="00000500000000000000" pitchFamily="2" charset="0"/>
              <a:cs typeface="Poppins" panose="00000500000000000000" pitchFamily="2" charset="0"/>
            </a:endParaRP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These longer, and often less accurate, projections allow entrepreneurs to demonstrate future potential</a:t>
            </a:r>
            <a:endParaRPr lang="en-US" sz="1800"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7703514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640773"/>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What financial projections are important?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78ACF0D5-F680-CFAF-0912-774827CE3535}"/>
              </a:ext>
            </a:extLst>
          </p:cNvPr>
          <p:cNvPicPr>
            <a:picLocks noChangeAspect="1"/>
          </p:cNvPicPr>
          <p:nvPr/>
        </p:nvPicPr>
        <p:blipFill>
          <a:blip r:embed="rId2"/>
          <a:stretch>
            <a:fillRect/>
          </a:stretch>
        </p:blipFill>
        <p:spPr>
          <a:xfrm>
            <a:off x="361625" y="5011823"/>
            <a:ext cx="1562748" cy="1562748"/>
          </a:xfrm>
          <a:prstGeom prst="rect">
            <a:avLst/>
          </a:prstGeom>
        </p:spPr>
      </p:pic>
      <p:pic>
        <p:nvPicPr>
          <p:cNvPr id="4" name="Picture 3">
            <a:extLst>
              <a:ext uri="{FF2B5EF4-FFF2-40B4-BE49-F238E27FC236}">
                <a16:creationId xmlns:a16="http://schemas.microsoft.com/office/drawing/2014/main" id="{56664784-F75D-837F-21BD-41BF85B0D9C9}"/>
              </a:ext>
            </a:extLst>
          </p:cNvPr>
          <p:cNvPicPr>
            <a:picLocks noChangeAspect="1"/>
          </p:cNvPicPr>
          <p:nvPr/>
        </p:nvPicPr>
        <p:blipFill>
          <a:blip r:embed="rId3"/>
          <a:stretch>
            <a:fillRect/>
          </a:stretch>
        </p:blipFill>
        <p:spPr>
          <a:xfrm>
            <a:off x="361625" y="3152777"/>
            <a:ext cx="1562749" cy="1562749"/>
          </a:xfrm>
          <a:prstGeom prst="rect">
            <a:avLst/>
          </a:prstGeom>
        </p:spPr>
      </p:pic>
      <p:pic>
        <p:nvPicPr>
          <p:cNvPr id="5" name="Picture 4">
            <a:extLst>
              <a:ext uri="{FF2B5EF4-FFF2-40B4-BE49-F238E27FC236}">
                <a16:creationId xmlns:a16="http://schemas.microsoft.com/office/drawing/2014/main" id="{34EF96B5-F797-965E-4194-1786430FDE02}"/>
              </a:ext>
            </a:extLst>
          </p:cNvPr>
          <p:cNvPicPr>
            <a:picLocks noChangeAspect="1"/>
          </p:cNvPicPr>
          <p:nvPr/>
        </p:nvPicPr>
        <p:blipFill>
          <a:blip r:embed="rId4"/>
          <a:stretch>
            <a:fillRect/>
          </a:stretch>
        </p:blipFill>
        <p:spPr>
          <a:xfrm>
            <a:off x="361625" y="1282185"/>
            <a:ext cx="1562749" cy="1562749"/>
          </a:xfrm>
          <a:prstGeom prst="rect">
            <a:avLst/>
          </a:prstGeom>
        </p:spPr>
      </p:pic>
      <p:sp>
        <p:nvSpPr>
          <p:cNvPr id="7" name="TextBox 6">
            <a:extLst>
              <a:ext uri="{FF2B5EF4-FFF2-40B4-BE49-F238E27FC236}">
                <a16:creationId xmlns:a16="http://schemas.microsoft.com/office/drawing/2014/main" id="{07596629-617D-554E-1466-100E5C24CE37}"/>
              </a:ext>
            </a:extLst>
          </p:cNvPr>
          <p:cNvSpPr txBox="1"/>
          <p:nvPr/>
        </p:nvSpPr>
        <p:spPr>
          <a:xfrm>
            <a:off x="2705749" y="1282185"/>
            <a:ext cx="5527988" cy="1200329"/>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Each of the three main financial statements, the income statement, cash flow statement,</a:t>
            </a:r>
            <a:r>
              <a:rPr lang="en-US" dirty="0">
                <a:latin typeface="Poppins" panose="00000500000000000000" pitchFamily="2" charset="0"/>
                <a:cs typeface="Poppins" panose="00000500000000000000" pitchFamily="2" charset="0"/>
              </a:rPr>
              <a:t> and balance sheet are important parts of many financial projections</a:t>
            </a:r>
            <a:endParaRPr lang="en-US" sz="1800" dirty="0">
              <a:latin typeface="Poppins" panose="00000500000000000000" pitchFamily="2" charset="0"/>
              <a:cs typeface="Poppins" panose="00000500000000000000" pitchFamily="2" charset="0"/>
            </a:endParaRPr>
          </a:p>
        </p:txBody>
      </p:sp>
      <p:sp>
        <p:nvSpPr>
          <p:cNvPr id="8" name="TextBox 7">
            <a:extLst>
              <a:ext uri="{FF2B5EF4-FFF2-40B4-BE49-F238E27FC236}">
                <a16:creationId xmlns:a16="http://schemas.microsoft.com/office/drawing/2014/main" id="{1C13B86B-73BA-E3D0-6B67-D4CB806C449D}"/>
              </a:ext>
            </a:extLst>
          </p:cNvPr>
          <p:cNvSpPr txBox="1"/>
          <p:nvPr/>
        </p:nvSpPr>
        <p:spPr>
          <a:xfrm>
            <a:off x="2675563" y="2668205"/>
            <a:ext cx="5896937"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There are typically two future timeframes that are important </a:t>
            </a:r>
          </a:p>
          <a:p>
            <a:pPr algn="ctr"/>
            <a:r>
              <a:rPr lang="en-US" dirty="0">
                <a:latin typeface="Poppins" panose="00000500000000000000" pitchFamily="2" charset="0"/>
                <a:cs typeface="Poppins" panose="00000500000000000000" pitchFamily="2" charset="0"/>
              </a:rPr>
              <a:t>(investors and lenders will often require both):</a:t>
            </a:r>
            <a:endParaRPr lang="en-US" sz="1800" dirty="0">
              <a:latin typeface="Poppins" panose="00000500000000000000" pitchFamily="2" charset="0"/>
              <a:cs typeface="Poppins" panose="00000500000000000000" pitchFamily="2" charset="0"/>
            </a:endParaRPr>
          </a:p>
        </p:txBody>
      </p:sp>
      <p:sp>
        <p:nvSpPr>
          <p:cNvPr id="9" name="TextBox 8">
            <a:extLst>
              <a:ext uri="{FF2B5EF4-FFF2-40B4-BE49-F238E27FC236}">
                <a16:creationId xmlns:a16="http://schemas.microsoft.com/office/drawing/2014/main" id="{DEB5FA88-7140-4A65-FE17-1C41268E6BB7}"/>
              </a:ext>
            </a:extLst>
          </p:cNvPr>
          <p:cNvSpPr txBox="1"/>
          <p:nvPr/>
        </p:nvSpPr>
        <p:spPr>
          <a:xfrm>
            <a:off x="2321376" y="3941964"/>
            <a:ext cx="2882899" cy="2585323"/>
          </a:xfrm>
          <a:prstGeom prst="rect">
            <a:avLst/>
          </a:prstGeom>
          <a:noFill/>
        </p:spPr>
        <p:txBody>
          <a:bodyPr wrap="square">
            <a:spAutoFit/>
          </a:bodyPr>
          <a:lstStyle/>
          <a:p>
            <a:pPr algn="ctr"/>
            <a:r>
              <a:rPr lang="en-US" sz="1800" b="1" dirty="0">
                <a:latin typeface="Poppins" panose="00000500000000000000" pitchFamily="2" charset="0"/>
                <a:cs typeface="Poppins" panose="00000500000000000000" pitchFamily="2" charset="0"/>
              </a:rPr>
              <a:t>12-month projections</a:t>
            </a:r>
            <a:endParaRPr lang="en-US" sz="1800" dirty="0">
              <a:latin typeface="Poppins" panose="00000500000000000000" pitchFamily="2" charset="0"/>
              <a:cs typeface="Poppins" panose="00000500000000000000" pitchFamily="2" charset="0"/>
            </a:endParaRP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These shorter, and often more accurate, projections help entrepreneurs to manage their businesses and monitor progress</a:t>
            </a:r>
            <a:endParaRPr lang="en-US" sz="1800" dirty="0">
              <a:latin typeface="Poppins" panose="00000500000000000000" pitchFamily="2" charset="0"/>
              <a:cs typeface="Poppins" panose="00000500000000000000" pitchFamily="2" charset="0"/>
            </a:endParaRPr>
          </a:p>
        </p:txBody>
      </p:sp>
      <p:sp>
        <p:nvSpPr>
          <p:cNvPr id="12" name="TextBox 11">
            <a:extLst>
              <a:ext uri="{FF2B5EF4-FFF2-40B4-BE49-F238E27FC236}">
                <a16:creationId xmlns:a16="http://schemas.microsoft.com/office/drawing/2014/main" id="{21F1D484-9513-ADF0-5DF1-6EEE381C026A}"/>
              </a:ext>
            </a:extLst>
          </p:cNvPr>
          <p:cNvSpPr txBox="1"/>
          <p:nvPr/>
        </p:nvSpPr>
        <p:spPr>
          <a:xfrm>
            <a:off x="6083879" y="3934151"/>
            <a:ext cx="2555424" cy="2585323"/>
          </a:xfrm>
          <a:prstGeom prst="rect">
            <a:avLst/>
          </a:prstGeom>
          <a:noFill/>
        </p:spPr>
        <p:txBody>
          <a:bodyPr wrap="square">
            <a:spAutoFit/>
          </a:bodyPr>
          <a:lstStyle/>
          <a:p>
            <a:pPr algn="ctr"/>
            <a:r>
              <a:rPr lang="en-US" sz="1800" b="1" dirty="0">
                <a:latin typeface="Poppins" panose="00000500000000000000" pitchFamily="2" charset="0"/>
                <a:cs typeface="Poppins" panose="00000500000000000000" pitchFamily="2" charset="0"/>
              </a:rPr>
              <a:t>3-5 year projections</a:t>
            </a:r>
            <a:endParaRPr lang="en-US" sz="1800" dirty="0">
              <a:latin typeface="Poppins" panose="00000500000000000000" pitchFamily="2" charset="0"/>
              <a:cs typeface="Poppins" panose="00000500000000000000" pitchFamily="2" charset="0"/>
            </a:endParaRPr>
          </a:p>
          <a:p>
            <a:pPr algn="ctr"/>
            <a:endParaRPr lang="en-US" b="1"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These longer, and often less accurate, projections allow entrepreneurs to demonstrate future potential</a:t>
            </a:r>
            <a:endParaRPr lang="en-US" sz="1800" dirty="0">
              <a:latin typeface="Poppins" panose="00000500000000000000" pitchFamily="2" charset="0"/>
              <a:cs typeface="Poppins" panose="00000500000000000000" pitchFamily="2" charset="0"/>
            </a:endParaRPr>
          </a:p>
        </p:txBody>
      </p:sp>
      <p:sp>
        <p:nvSpPr>
          <p:cNvPr id="6" name="Rectangle 5">
            <a:extLst>
              <a:ext uri="{FF2B5EF4-FFF2-40B4-BE49-F238E27FC236}">
                <a16:creationId xmlns:a16="http://schemas.microsoft.com/office/drawing/2014/main" id="{76E89A2C-9457-7B68-C122-E164C265F005}"/>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a:extLst>
              <a:ext uri="{FF2B5EF4-FFF2-40B4-BE49-F238E27FC236}">
                <a16:creationId xmlns:a16="http://schemas.microsoft.com/office/drawing/2014/main" id="{CBD3F020-BDD7-46B7-7AED-16277B320FF3}"/>
              </a:ext>
            </a:extLst>
          </p:cNvPr>
          <p:cNvSpPr/>
          <p:nvPr/>
        </p:nvSpPr>
        <p:spPr>
          <a:xfrm>
            <a:off x="2429921" y="1243940"/>
            <a:ext cx="4229100" cy="4589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ue logo with a couple of people climbing a mountain&#10;&#10;Description automatically generated">
            <a:extLst>
              <a:ext uri="{FF2B5EF4-FFF2-40B4-BE49-F238E27FC236}">
                <a16:creationId xmlns:a16="http://schemas.microsoft.com/office/drawing/2014/main" id="{1494C835-77C2-FA40-F724-A49788B94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0785" y="1448342"/>
            <a:ext cx="1574829" cy="1258754"/>
          </a:xfrm>
          <a:prstGeom prst="rect">
            <a:avLst/>
          </a:prstGeom>
        </p:spPr>
      </p:pic>
      <p:sp>
        <p:nvSpPr>
          <p:cNvPr id="14" name="TextBox 13">
            <a:extLst>
              <a:ext uri="{FF2B5EF4-FFF2-40B4-BE49-F238E27FC236}">
                <a16:creationId xmlns:a16="http://schemas.microsoft.com/office/drawing/2014/main" id="{310CE237-7697-5B23-7671-A61AFF94533A}"/>
              </a:ext>
            </a:extLst>
          </p:cNvPr>
          <p:cNvSpPr txBox="1"/>
          <p:nvPr/>
        </p:nvSpPr>
        <p:spPr>
          <a:xfrm>
            <a:off x="2592846" y="3006411"/>
            <a:ext cx="3958307" cy="2554545"/>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“Guestimates</a:t>
            </a:r>
            <a:r>
              <a:rPr lang="en-US" sz="1600" b="1" dirty="0">
                <a:latin typeface="Poppins" panose="00000500000000000000" pitchFamily="2" charset="0"/>
                <a:cs typeface="Poppins" panose="00000500000000000000" pitchFamily="2" charset="0"/>
              </a:rPr>
              <a:t>”</a:t>
            </a:r>
            <a:endParaRPr lang="en-US" sz="1600" b="1" dirty="0">
              <a:solidFill>
                <a:schemeClr val="tx1"/>
              </a:solidFill>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Especially when putting together initial financial models, entrepreneurs will often be far from correct and have to rely upon educated guesses/estimates “guestimates”; help them to get comfortable being inexact and then making their estimates more exact as they practice and learn.</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7382248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7596629-617D-554E-1466-100E5C24CE37}"/>
              </a:ext>
            </a:extLst>
          </p:cNvPr>
          <p:cNvSpPr txBox="1"/>
          <p:nvPr/>
        </p:nvSpPr>
        <p:spPr>
          <a:xfrm>
            <a:off x="621481" y="1162522"/>
            <a:ext cx="7901038" cy="646331"/>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Financial projections should be made using different methods – and then comparing the results to see differences in the estimates. </a:t>
            </a:r>
            <a:endParaRPr lang="en-US" sz="1800" u="sng"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6557E4EA-64C5-DC23-F58F-70083E75BECE}"/>
              </a:ext>
            </a:extLst>
          </p:cNvPr>
          <p:cNvSpPr txBox="1"/>
          <p:nvPr/>
        </p:nvSpPr>
        <p:spPr>
          <a:xfrm>
            <a:off x="1049976" y="581261"/>
            <a:ext cx="727017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How can I make financial projections?</a:t>
            </a:r>
          </a:p>
        </p:txBody>
      </p:sp>
      <p:sp>
        <p:nvSpPr>
          <p:cNvPr id="16" name="TextBox 15">
            <a:extLst>
              <a:ext uri="{FF2B5EF4-FFF2-40B4-BE49-F238E27FC236}">
                <a16:creationId xmlns:a16="http://schemas.microsoft.com/office/drawing/2014/main" id="{A5C50DCA-0851-AEB7-0450-E3D7DFB6C49A}"/>
              </a:ext>
            </a:extLst>
          </p:cNvPr>
          <p:cNvSpPr txBox="1"/>
          <p:nvPr/>
        </p:nvSpPr>
        <p:spPr>
          <a:xfrm>
            <a:off x="292100" y="1955018"/>
            <a:ext cx="5994400" cy="4524315"/>
          </a:xfrm>
          <a:prstGeom prst="rect">
            <a:avLst/>
          </a:prstGeom>
          <a:noFill/>
        </p:spPr>
        <p:txBody>
          <a:bodyPr wrap="square">
            <a:spAutoFit/>
          </a:bodyPr>
          <a:lstStyle/>
          <a:p>
            <a:r>
              <a:rPr lang="en-US" sz="1600" dirty="0">
                <a:latin typeface="Poppins" panose="00000500000000000000" pitchFamily="2" charset="0"/>
                <a:cs typeface="Poppins" panose="00000500000000000000" pitchFamily="2" charset="0"/>
              </a:rPr>
              <a:t>As explained in the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 presentation, revenue can be estimated using three methods – and then compared using an approach known as triangulation.</a:t>
            </a:r>
          </a:p>
          <a:p>
            <a:endParaRPr lang="en-US" sz="1600"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Top-down: </a:t>
            </a:r>
            <a:r>
              <a:rPr lang="en-US" sz="1600" dirty="0">
                <a:latin typeface="Poppins" panose="00000500000000000000" pitchFamily="2" charset="0"/>
                <a:cs typeface="Poppins" panose="00000500000000000000" pitchFamily="2" charset="0"/>
              </a:rPr>
              <a:t>using estimates from larger companies or overall markets and then assuming your sales or costs will be a portion of those figures (for example, getting 20% of the market);</a:t>
            </a:r>
          </a:p>
          <a:p>
            <a:pPr marL="285750" indent="-285750">
              <a:buFontTx/>
              <a:buChar char="-"/>
            </a:pPr>
            <a:endParaRPr lang="en-US" sz="1600" b="1"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Bottom-up:</a:t>
            </a:r>
            <a:r>
              <a:rPr lang="en-US" sz="1600" dirty="0">
                <a:latin typeface="Poppins" panose="00000500000000000000" pitchFamily="2" charset="0"/>
                <a:cs typeface="Poppins" panose="00000500000000000000" pitchFamily="2" charset="0"/>
              </a:rPr>
              <a:t> using estimates from the basic drivers of sales or costs (for example, thinking of how many customers you might be able to serve per day);</a:t>
            </a:r>
            <a:endParaRPr lang="en-US" sz="1600" b="1" dirty="0">
              <a:latin typeface="Poppins" panose="00000500000000000000" pitchFamily="2" charset="0"/>
              <a:cs typeface="Poppins" panose="00000500000000000000" pitchFamily="2" charset="0"/>
            </a:endParaRPr>
          </a:p>
          <a:p>
            <a:pPr marL="285750" indent="-285750">
              <a:buFontTx/>
              <a:buChar char="-"/>
            </a:pPr>
            <a:endParaRPr lang="en-US" sz="1600" b="1"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Yardstick: </a:t>
            </a:r>
            <a:r>
              <a:rPr lang="en-US" sz="1600" dirty="0">
                <a:latin typeface="Poppins" panose="00000500000000000000" pitchFamily="2" charset="0"/>
                <a:cs typeface="Poppins" panose="00000500000000000000" pitchFamily="2" charset="0"/>
              </a:rPr>
              <a:t>using estimates from similar companies or from prior experience (for example, seeing the number of customers per day come to a nearby competitor).</a:t>
            </a:r>
            <a:endParaRPr lang="en-US" sz="1600" b="1" dirty="0"/>
          </a:p>
        </p:txBody>
      </p:sp>
      <p:sp>
        <p:nvSpPr>
          <p:cNvPr id="17" name="TextBox 16">
            <a:extLst>
              <a:ext uri="{FF2B5EF4-FFF2-40B4-BE49-F238E27FC236}">
                <a16:creationId xmlns:a16="http://schemas.microsoft.com/office/drawing/2014/main" id="{63B0448C-1BF1-2075-3BED-E15DB40959E2}"/>
              </a:ext>
            </a:extLst>
          </p:cNvPr>
          <p:cNvSpPr txBox="1"/>
          <p:nvPr/>
        </p:nvSpPr>
        <p:spPr>
          <a:xfrm>
            <a:off x="6769919" y="2879003"/>
            <a:ext cx="2006600" cy="1815882"/>
          </a:xfrm>
          <a:prstGeom prst="rect">
            <a:avLst/>
          </a:prstGeom>
          <a:noFill/>
        </p:spPr>
        <p:txBody>
          <a:bodyPr wrap="square">
            <a:spAutoFit/>
          </a:bodyPr>
          <a:lstStyle/>
          <a:p>
            <a:r>
              <a:rPr lang="en-US" sz="1600" i="1" dirty="0">
                <a:latin typeface="Poppins" panose="00000500000000000000" pitchFamily="2" charset="0"/>
                <a:cs typeface="Poppins" panose="00000500000000000000" pitchFamily="2" charset="0"/>
              </a:rPr>
              <a:t>NOTE: Bottom-up and yardstick approaches can often be less misleading than top-down approaches.</a:t>
            </a:r>
            <a:endParaRPr lang="en-US" sz="1600" i="1" dirty="0"/>
          </a:p>
        </p:txBody>
      </p:sp>
    </p:spTree>
    <p:extLst>
      <p:ext uri="{BB962C8B-B14F-4D97-AF65-F5344CB8AC3E}">
        <p14:creationId xmlns:p14="http://schemas.microsoft.com/office/powerpoint/2010/main" val="5781823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29E295-58FB-62AA-E926-AD7159C2480F}"/>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9529A25-A9DA-5FDE-4A53-7EF2AE9E515D}"/>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CB1AF1E1-8D82-B853-A060-212562D5F22A}"/>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40F4D0E1-5FDA-D2D4-606B-AF5210A55196}"/>
              </a:ext>
            </a:extLst>
          </p:cNvPr>
          <p:cNvSpPr txBox="1"/>
          <p:nvPr/>
        </p:nvSpPr>
        <p:spPr>
          <a:xfrm>
            <a:off x="621481" y="1162522"/>
            <a:ext cx="7901038" cy="646331"/>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Financial projections should be made using different methods – and then comparing the results to see differences in the estimates. </a:t>
            </a:r>
            <a:endParaRPr lang="en-US" sz="1800" u="sng" dirty="0">
              <a:latin typeface="Poppins" panose="00000500000000000000" pitchFamily="2" charset="0"/>
              <a:cs typeface="Poppins" panose="00000500000000000000" pitchFamily="2" charset="0"/>
            </a:endParaRPr>
          </a:p>
        </p:txBody>
      </p:sp>
      <p:sp>
        <p:nvSpPr>
          <p:cNvPr id="13" name="TextBox 12">
            <a:extLst>
              <a:ext uri="{FF2B5EF4-FFF2-40B4-BE49-F238E27FC236}">
                <a16:creationId xmlns:a16="http://schemas.microsoft.com/office/drawing/2014/main" id="{19944A98-B6C5-C860-E015-4289F5FBC697}"/>
              </a:ext>
            </a:extLst>
          </p:cNvPr>
          <p:cNvSpPr txBox="1"/>
          <p:nvPr/>
        </p:nvSpPr>
        <p:spPr>
          <a:xfrm>
            <a:off x="1049976" y="581261"/>
            <a:ext cx="7270175"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How can I make financial projections?</a:t>
            </a:r>
          </a:p>
        </p:txBody>
      </p:sp>
      <p:sp>
        <p:nvSpPr>
          <p:cNvPr id="16" name="TextBox 15">
            <a:extLst>
              <a:ext uri="{FF2B5EF4-FFF2-40B4-BE49-F238E27FC236}">
                <a16:creationId xmlns:a16="http://schemas.microsoft.com/office/drawing/2014/main" id="{D47F1224-550E-EF43-7A5D-286688C2FD0C}"/>
              </a:ext>
            </a:extLst>
          </p:cNvPr>
          <p:cNvSpPr txBox="1"/>
          <p:nvPr/>
        </p:nvSpPr>
        <p:spPr>
          <a:xfrm>
            <a:off x="292100" y="1955018"/>
            <a:ext cx="5994400" cy="4524315"/>
          </a:xfrm>
          <a:prstGeom prst="rect">
            <a:avLst/>
          </a:prstGeom>
          <a:noFill/>
        </p:spPr>
        <p:txBody>
          <a:bodyPr wrap="square">
            <a:spAutoFit/>
          </a:bodyPr>
          <a:lstStyle/>
          <a:p>
            <a:r>
              <a:rPr lang="en-US" sz="1600" dirty="0">
                <a:latin typeface="Poppins" panose="00000500000000000000" pitchFamily="2" charset="0"/>
                <a:cs typeface="Poppins" panose="00000500000000000000" pitchFamily="2" charset="0"/>
              </a:rPr>
              <a:t>As explained in the </a:t>
            </a:r>
            <a:r>
              <a:rPr lang="en-US" sz="1600" u="sng" dirty="0">
                <a:latin typeface="Poppins" panose="00000500000000000000" pitchFamily="2" charset="0"/>
                <a:cs typeface="Poppins" panose="00000500000000000000" pitchFamily="2" charset="0"/>
              </a:rPr>
              <a:t>Business Idea Sketch</a:t>
            </a:r>
            <a:r>
              <a:rPr lang="en-US" sz="1600" dirty="0">
                <a:latin typeface="Poppins" panose="00000500000000000000" pitchFamily="2" charset="0"/>
                <a:cs typeface="Poppins" panose="00000500000000000000" pitchFamily="2" charset="0"/>
              </a:rPr>
              <a:t> presentation, revenue can be estimated using three methods – and then compared using an approach known as triangulation.</a:t>
            </a:r>
          </a:p>
          <a:p>
            <a:endParaRPr lang="en-US" sz="1600"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Top-down: </a:t>
            </a:r>
            <a:r>
              <a:rPr lang="en-US" sz="1600" dirty="0">
                <a:latin typeface="Poppins" panose="00000500000000000000" pitchFamily="2" charset="0"/>
                <a:cs typeface="Poppins" panose="00000500000000000000" pitchFamily="2" charset="0"/>
              </a:rPr>
              <a:t>using estimates from larger companies or overall markets and then assuming your sales or costs will be a portion of those figures (for example, getting 20% of the market);</a:t>
            </a:r>
          </a:p>
          <a:p>
            <a:pPr marL="285750" indent="-285750">
              <a:buFontTx/>
              <a:buChar char="-"/>
            </a:pPr>
            <a:endParaRPr lang="en-US" sz="1600" b="1"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Bottom-up:</a:t>
            </a:r>
            <a:r>
              <a:rPr lang="en-US" sz="1600" dirty="0">
                <a:latin typeface="Poppins" panose="00000500000000000000" pitchFamily="2" charset="0"/>
                <a:cs typeface="Poppins" panose="00000500000000000000" pitchFamily="2" charset="0"/>
              </a:rPr>
              <a:t> using estimates from the basic drivers of sales or costs (for example, thinking of how many customers you might be able to serve per day);</a:t>
            </a:r>
            <a:endParaRPr lang="en-US" sz="1600" b="1" dirty="0">
              <a:latin typeface="Poppins" panose="00000500000000000000" pitchFamily="2" charset="0"/>
              <a:cs typeface="Poppins" panose="00000500000000000000" pitchFamily="2" charset="0"/>
            </a:endParaRPr>
          </a:p>
          <a:p>
            <a:pPr marL="285750" indent="-285750">
              <a:buFontTx/>
              <a:buChar char="-"/>
            </a:pPr>
            <a:endParaRPr lang="en-US" sz="1600" b="1" dirty="0">
              <a:latin typeface="Poppins" panose="00000500000000000000" pitchFamily="2" charset="0"/>
              <a:cs typeface="Poppins" panose="00000500000000000000" pitchFamily="2" charset="0"/>
            </a:endParaRPr>
          </a:p>
          <a:p>
            <a:pPr marL="285750" indent="-285750">
              <a:buFontTx/>
              <a:buChar char="-"/>
            </a:pPr>
            <a:r>
              <a:rPr lang="en-US" sz="1600" b="1" dirty="0">
                <a:latin typeface="Poppins" panose="00000500000000000000" pitchFamily="2" charset="0"/>
                <a:cs typeface="Poppins" panose="00000500000000000000" pitchFamily="2" charset="0"/>
              </a:rPr>
              <a:t>Yardstick: </a:t>
            </a:r>
            <a:r>
              <a:rPr lang="en-US" sz="1600" dirty="0">
                <a:latin typeface="Poppins" panose="00000500000000000000" pitchFamily="2" charset="0"/>
                <a:cs typeface="Poppins" panose="00000500000000000000" pitchFamily="2" charset="0"/>
              </a:rPr>
              <a:t>using estimates from similar companies or from prior experience (for example, seeing the number of customers per day come to a nearby competitor).</a:t>
            </a:r>
            <a:endParaRPr lang="en-US" sz="1600" b="1" dirty="0"/>
          </a:p>
        </p:txBody>
      </p:sp>
      <p:sp>
        <p:nvSpPr>
          <p:cNvPr id="17" name="TextBox 16">
            <a:extLst>
              <a:ext uri="{FF2B5EF4-FFF2-40B4-BE49-F238E27FC236}">
                <a16:creationId xmlns:a16="http://schemas.microsoft.com/office/drawing/2014/main" id="{807DBDAC-6C49-5EBF-B1EE-992380FC843A}"/>
              </a:ext>
            </a:extLst>
          </p:cNvPr>
          <p:cNvSpPr txBox="1"/>
          <p:nvPr/>
        </p:nvSpPr>
        <p:spPr>
          <a:xfrm>
            <a:off x="6769919" y="2879003"/>
            <a:ext cx="2006600" cy="1815882"/>
          </a:xfrm>
          <a:prstGeom prst="rect">
            <a:avLst/>
          </a:prstGeom>
          <a:noFill/>
        </p:spPr>
        <p:txBody>
          <a:bodyPr wrap="square">
            <a:spAutoFit/>
          </a:bodyPr>
          <a:lstStyle/>
          <a:p>
            <a:r>
              <a:rPr lang="en-US" sz="1600" i="1" dirty="0">
                <a:latin typeface="Poppins" panose="00000500000000000000" pitchFamily="2" charset="0"/>
                <a:cs typeface="Poppins" panose="00000500000000000000" pitchFamily="2" charset="0"/>
              </a:rPr>
              <a:t>NOTE: Bottom-up and yardstick approaches can often be less misleading than top-down approaches.</a:t>
            </a:r>
            <a:endParaRPr lang="en-US" sz="1600" i="1" dirty="0"/>
          </a:p>
        </p:txBody>
      </p:sp>
      <p:sp>
        <p:nvSpPr>
          <p:cNvPr id="4" name="Rectangle 3">
            <a:extLst>
              <a:ext uri="{FF2B5EF4-FFF2-40B4-BE49-F238E27FC236}">
                <a16:creationId xmlns:a16="http://schemas.microsoft.com/office/drawing/2014/main" id="{4CF569C0-B5AA-52C7-5C54-BC0121998019}"/>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F842973E-BE8B-8F8D-167C-C98E42068437}"/>
              </a:ext>
            </a:extLst>
          </p:cNvPr>
          <p:cNvSpPr/>
          <p:nvPr/>
        </p:nvSpPr>
        <p:spPr>
          <a:xfrm>
            <a:off x="1244600" y="1243940"/>
            <a:ext cx="6858000" cy="4589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CF41EBA5-6059-86BD-BCB8-98FDD9F8E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785" y="1448342"/>
            <a:ext cx="1574829" cy="1258754"/>
          </a:xfrm>
          <a:prstGeom prst="rect">
            <a:avLst/>
          </a:prstGeom>
        </p:spPr>
      </p:pic>
      <p:sp>
        <p:nvSpPr>
          <p:cNvPr id="8" name="TextBox 7">
            <a:extLst>
              <a:ext uri="{FF2B5EF4-FFF2-40B4-BE49-F238E27FC236}">
                <a16:creationId xmlns:a16="http://schemas.microsoft.com/office/drawing/2014/main" id="{040226E3-EF21-F4D2-A8D8-85BAB6EA68A2}"/>
              </a:ext>
            </a:extLst>
          </p:cNvPr>
          <p:cNvSpPr txBox="1"/>
          <p:nvPr/>
        </p:nvSpPr>
        <p:spPr>
          <a:xfrm>
            <a:off x="1422400" y="3006411"/>
            <a:ext cx="6299200" cy="2554545"/>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For existing businesses</a:t>
            </a:r>
          </a:p>
          <a:p>
            <a:pPr algn="ctr"/>
            <a:r>
              <a:rPr lang="en-US" sz="1600" dirty="0">
                <a:solidFill>
                  <a:schemeClr val="tx1"/>
                </a:solidFill>
                <a:latin typeface="Poppins" panose="00000500000000000000" pitchFamily="2" charset="0"/>
                <a:cs typeface="Poppins" panose="00000500000000000000" pitchFamily="2" charset="0"/>
              </a:rPr>
              <a:t>If the business is already operating it is important for entrepreneurs to look at their financial statements and make realistic/conversative assumptions for their projections. Typical businesses, for example, do not see 10%+ growth in revenue or profitability unless they are focusing on specific growth strategies (i.e., a new marketing campaign, new product/business line launch etc.). Unrealistic projections can be warning signs to lenders and potential investors.</a:t>
            </a:r>
          </a:p>
        </p:txBody>
      </p:sp>
    </p:spTree>
    <p:extLst>
      <p:ext uri="{BB962C8B-B14F-4D97-AF65-F5344CB8AC3E}">
        <p14:creationId xmlns:p14="http://schemas.microsoft.com/office/powerpoint/2010/main" val="3329107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640773"/>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Financial projection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7596629-617D-554E-1466-100E5C24CE37}"/>
              </a:ext>
            </a:extLst>
          </p:cNvPr>
          <p:cNvSpPr txBox="1"/>
          <p:nvPr/>
        </p:nvSpPr>
        <p:spPr>
          <a:xfrm>
            <a:off x="173736" y="1208212"/>
            <a:ext cx="8750808"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The REACH Hub </a:t>
            </a:r>
            <a:r>
              <a:rPr lang="en-US" u="sng" dirty="0">
                <a:latin typeface="Poppins" panose="00000500000000000000" pitchFamily="2" charset="0"/>
                <a:cs typeface="Poppins" panose="00000500000000000000" pitchFamily="2" charset="0"/>
              </a:rPr>
              <a:t>Financial Projections Template</a:t>
            </a:r>
            <a:r>
              <a:rPr lang="en-US" dirty="0">
                <a:latin typeface="Poppins" panose="00000500000000000000" pitchFamily="2" charset="0"/>
                <a:cs typeface="Poppins" panose="00000500000000000000" pitchFamily="2" charset="0"/>
              </a:rPr>
              <a:t> creates a financial model for the 12-month and 3-year future of a new or existing business. This model is built upon inputting:</a:t>
            </a:r>
          </a:p>
        </p:txBody>
      </p:sp>
      <p:sp>
        <p:nvSpPr>
          <p:cNvPr id="10" name="TextBox 9">
            <a:extLst>
              <a:ext uri="{FF2B5EF4-FFF2-40B4-BE49-F238E27FC236}">
                <a16:creationId xmlns:a16="http://schemas.microsoft.com/office/drawing/2014/main" id="{476D2C6D-6CF0-6B3E-9298-7F165CD17669}"/>
              </a:ext>
            </a:extLst>
          </p:cNvPr>
          <p:cNvSpPr txBox="1"/>
          <p:nvPr/>
        </p:nvSpPr>
        <p:spPr>
          <a:xfrm>
            <a:off x="425196" y="2215045"/>
            <a:ext cx="4617720" cy="2308324"/>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An estimate for startup costs &amp; sources of funding;</a:t>
            </a:r>
          </a:p>
          <a:p>
            <a:pPr marL="285750" indent="-28575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 three-year sales forecast (how much revenue you will generate across the next three years);</a:t>
            </a:r>
          </a:p>
          <a:p>
            <a:pPr marL="285750" indent="-28575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 three-year estimate of COGS and operating expenses.</a:t>
            </a:r>
          </a:p>
        </p:txBody>
      </p:sp>
      <p:sp>
        <p:nvSpPr>
          <p:cNvPr id="13" name="Right Brace 12">
            <a:extLst>
              <a:ext uri="{FF2B5EF4-FFF2-40B4-BE49-F238E27FC236}">
                <a16:creationId xmlns:a16="http://schemas.microsoft.com/office/drawing/2014/main" id="{1FBE6973-2E26-4040-AD1F-056354782232}"/>
              </a:ext>
            </a:extLst>
          </p:cNvPr>
          <p:cNvSpPr/>
          <p:nvPr/>
        </p:nvSpPr>
        <p:spPr>
          <a:xfrm>
            <a:off x="5047488" y="2377440"/>
            <a:ext cx="713232" cy="198353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4" name="TextBox 13">
            <a:extLst>
              <a:ext uri="{FF2B5EF4-FFF2-40B4-BE49-F238E27FC236}">
                <a16:creationId xmlns:a16="http://schemas.microsoft.com/office/drawing/2014/main" id="{423B1A4D-3F87-9A0A-5DEB-85EA843CBAEA}"/>
              </a:ext>
            </a:extLst>
          </p:cNvPr>
          <p:cNvSpPr txBox="1"/>
          <p:nvPr/>
        </p:nvSpPr>
        <p:spPr>
          <a:xfrm>
            <a:off x="6012180" y="2830598"/>
            <a:ext cx="2843784" cy="1077218"/>
          </a:xfrm>
          <a:prstGeom prst="rect">
            <a:avLst/>
          </a:prstGeom>
          <a:noFill/>
        </p:spPr>
        <p:txBody>
          <a:bodyPr wrap="square">
            <a:spAutoFit/>
          </a:bodyPr>
          <a:lstStyle/>
          <a:p>
            <a:r>
              <a:rPr lang="en-US" sz="1600" i="1" dirty="0">
                <a:latin typeface="Poppins" panose="00000500000000000000" pitchFamily="2" charset="0"/>
                <a:cs typeface="Poppins" panose="00000500000000000000" pitchFamily="2" charset="0"/>
              </a:rPr>
              <a:t>The basis for these estimates are discussed in the </a:t>
            </a:r>
            <a:r>
              <a:rPr lang="en-US" sz="1600" i="1" u="sng" dirty="0">
                <a:latin typeface="Poppins" panose="00000500000000000000" pitchFamily="2" charset="0"/>
                <a:cs typeface="Poppins" panose="00000500000000000000" pitchFamily="2" charset="0"/>
              </a:rPr>
              <a:t>Business Idea Sketch</a:t>
            </a:r>
            <a:r>
              <a:rPr lang="en-US" sz="1600" i="1" dirty="0">
                <a:latin typeface="Poppins" panose="00000500000000000000" pitchFamily="2" charset="0"/>
                <a:cs typeface="Poppins" panose="00000500000000000000" pitchFamily="2" charset="0"/>
              </a:rPr>
              <a:t> presentation.</a:t>
            </a:r>
          </a:p>
        </p:txBody>
      </p:sp>
      <p:sp>
        <p:nvSpPr>
          <p:cNvPr id="16" name="TextBox 15">
            <a:extLst>
              <a:ext uri="{FF2B5EF4-FFF2-40B4-BE49-F238E27FC236}">
                <a16:creationId xmlns:a16="http://schemas.microsoft.com/office/drawing/2014/main" id="{D751739D-1CCA-DE06-7E2D-F06D92F8783E}"/>
              </a:ext>
            </a:extLst>
          </p:cNvPr>
          <p:cNvSpPr txBox="1"/>
          <p:nvPr/>
        </p:nvSpPr>
        <p:spPr>
          <a:xfrm>
            <a:off x="425196" y="4726459"/>
            <a:ext cx="8078724" cy="369332"/>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With these inputs, the Financial Projections Template provides:</a:t>
            </a:r>
          </a:p>
        </p:txBody>
      </p:sp>
      <p:sp>
        <p:nvSpPr>
          <p:cNvPr id="17" name="TextBox 16">
            <a:extLst>
              <a:ext uri="{FF2B5EF4-FFF2-40B4-BE49-F238E27FC236}">
                <a16:creationId xmlns:a16="http://schemas.microsoft.com/office/drawing/2014/main" id="{E321C703-25B4-06C1-248C-AD31CBB5D996}"/>
              </a:ext>
            </a:extLst>
          </p:cNvPr>
          <p:cNvSpPr txBox="1"/>
          <p:nvPr/>
        </p:nvSpPr>
        <p:spPr>
          <a:xfrm>
            <a:off x="921766" y="5293897"/>
            <a:ext cx="7478268"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monthly cash-flow projection for the next three years;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balance sheet at four points in time;</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Key financial ratios; and</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break-even analysis graph.</a:t>
            </a:r>
          </a:p>
        </p:txBody>
      </p:sp>
    </p:spTree>
    <p:extLst>
      <p:ext uri="{BB962C8B-B14F-4D97-AF65-F5344CB8AC3E}">
        <p14:creationId xmlns:p14="http://schemas.microsoft.com/office/powerpoint/2010/main" val="21318804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640773"/>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Financial projection template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7596629-617D-554E-1466-100E5C24CE37}"/>
              </a:ext>
            </a:extLst>
          </p:cNvPr>
          <p:cNvSpPr txBox="1"/>
          <p:nvPr/>
        </p:nvSpPr>
        <p:spPr>
          <a:xfrm>
            <a:off x="173736" y="1208212"/>
            <a:ext cx="8750808"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The REACH Hub </a:t>
            </a:r>
            <a:r>
              <a:rPr lang="en-US" u="sng" dirty="0">
                <a:latin typeface="Poppins" panose="00000500000000000000" pitchFamily="2" charset="0"/>
                <a:cs typeface="Poppins" panose="00000500000000000000" pitchFamily="2" charset="0"/>
              </a:rPr>
              <a:t>Financial Projections Template</a:t>
            </a:r>
            <a:r>
              <a:rPr lang="en-US" dirty="0">
                <a:latin typeface="Poppins" panose="00000500000000000000" pitchFamily="2" charset="0"/>
                <a:cs typeface="Poppins" panose="00000500000000000000" pitchFamily="2" charset="0"/>
              </a:rPr>
              <a:t> creates a financial model for the 12-month and 3-year future of a new or existing business. This model is built upon inputting:</a:t>
            </a:r>
          </a:p>
        </p:txBody>
      </p:sp>
      <p:sp>
        <p:nvSpPr>
          <p:cNvPr id="10" name="TextBox 9">
            <a:extLst>
              <a:ext uri="{FF2B5EF4-FFF2-40B4-BE49-F238E27FC236}">
                <a16:creationId xmlns:a16="http://schemas.microsoft.com/office/drawing/2014/main" id="{476D2C6D-6CF0-6B3E-9298-7F165CD17669}"/>
              </a:ext>
            </a:extLst>
          </p:cNvPr>
          <p:cNvSpPr txBox="1"/>
          <p:nvPr/>
        </p:nvSpPr>
        <p:spPr>
          <a:xfrm>
            <a:off x="425196" y="2215045"/>
            <a:ext cx="4617720" cy="2308324"/>
          </a:xfrm>
          <a:prstGeom prst="rect">
            <a:avLst/>
          </a:prstGeom>
          <a:noFill/>
        </p:spPr>
        <p:txBody>
          <a:bodyPr wrap="square">
            <a:spAutoFit/>
          </a:bodyPr>
          <a:lstStyle/>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An estimate for startup costs &amp; sources of funding;</a:t>
            </a:r>
          </a:p>
          <a:p>
            <a:pPr marL="285750" indent="-28575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 three-year sales forecast (how much revenue you will generate across the next three years);</a:t>
            </a:r>
          </a:p>
          <a:p>
            <a:pPr marL="285750" indent="-285750">
              <a:buFont typeface="Arial" panose="020B0604020202020204" pitchFamily="34" charset="0"/>
              <a:buChar char="•"/>
            </a:pPr>
            <a:endParaRPr lang="en-US" sz="16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600" dirty="0">
                <a:latin typeface="Poppins" panose="00000500000000000000" pitchFamily="2" charset="0"/>
                <a:cs typeface="Poppins" panose="00000500000000000000" pitchFamily="2" charset="0"/>
              </a:rPr>
              <a:t>A three-year estimate of COGS and operating expenses.</a:t>
            </a:r>
          </a:p>
        </p:txBody>
      </p:sp>
      <p:sp>
        <p:nvSpPr>
          <p:cNvPr id="13" name="Right Brace 12">
            <a:extLst>
              <a:ext uri="{FF2B5EF4-FFF2-40B4-BE49-F238E27FC236}">
                <a16:creationId xmlns:a16="http://schemas.microsoft.com/office/drawing/2014/main" id="{1FBE6973-2E26-4040-AD1F-056354782232}"/>
              </a:ext>
            </a:extLst>
          </p:cNvPr>
          <p:cNvSpPr/>
          <p:nvPr/>
        </p:nvSpPr>
        <p:spPr>
          <a:xfrm>
            <a:off x="4972744" y="2174383"/>
            <a:ext cx="713232" cy="198353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600"/>
          </a:p>
        </p:txBody>
      </p:sp>
      <p:sp>
        <p:nvSpPr>
          <p:cNvPr id="14" name="TextBox 13">
            <a:extLst>
              <a:ext uri="{FF2B5EF4-FFF2-40B4-BE49-F238E27FC236}">
                <a16:creationId xmlns:a16="http://schemas.microsoft.com/office/drawing/2014/main" id="{423B1A4D-3F87-9A0A-5DEB-85EA843CBAEA}"/>
              </a:ext>
            </a:extLst>
          </p:cNvPr>
          <p:cNvSpPr txBox="1"/>
          <p:nvPr/>
        </p:nvSpPr>
        <p:spPr>
          <a:xfrm>
            <a:off x="6012180" y="2830598"/>
            <a:ext cx="2843784" cy="1077218"/>
          </a:xfrm>
          <a:prstGeom prst="rect">
            <a:avLst/>
          </a:prstGeom>
          <a:noFill/>
        </p:spPr>
        <p:txBody>
          <a:bodyPr wrap="square">
            <a:spAutoFit/>
          </a:bodyPr>
          <a:lstStyle/>
          <a:p>
            <a:r>
              <a:rPr lang="en-US" sz="1600" i="1" dirty="0">
                <a:latin typeface="Poppins" panose="00000500000000000000" pitchFamily="2" charset="0"/>
                <a:cs typeface="Poppins" panose="00000500000000000000" pitchFamily="2" charset="0"/>
              </a:rPr>
              <a:t>The basis for these estimates are discussed in the </a:t>
            </a:r>
            <a:r>
              <a:rPr lang="en-US" sz="1600" i="1" u="sng" dirty="0">
                <a:latin typeface="Poppins" panose="00000500000000000000" pitchFamily="2" charset="0"/>
                <a:cs typeface="Poppins" panose="00000500000000000000" pitchFamily="2" charset="0"/>
              </a:rPr>
              <a:t>Business Idea Sketch</a:t>
            </a:r>
            <a:r>
              <a:rPr lang="en-US" sz="1600" i="1" dirty="0">
                <a:latin typeface="Poppins" panose="00000500000000000000" pitchFamily="2" charset="0"/>
                <a:cs typeface="Poppins" panose="00000500000000000000" pitchFamily="2" charset="0"/>
              </a:rPr>
              <a:t> presentation.</a:t>
            </a:r>
          </a:p>
        </p:txBody>
      </p:sp>
      <p:sp>
        <p:nvSpPr>
          <p:cNvPr id="16" name="TextBox 15">
            <a:extLst>
              <a:ext uri="{FF2B5EF4-FFF2-40B4-BE49-F238E27FC236}">
                <a16:creationId xmlns:a16="http://schemas.microsoft.com/office/drawing/2014/main" id="{D751739D-1CCA-DE06-7E2D-F06D92F8783E}"/>
              </a:ext>
            </a:extLst>
          </p:cNvPr>
          <p:cNvSpPr txBox="1"/>
          <p:nvPr/>
        </p:nvSpPr>
        <p:spPr>
          <a:xfrm>
            <a:off x="425196" y="4726459"/>
            <a:ext cx="8078724" cy="369332"/>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With these inputs, the Financial Projections Template provides:</a:t>
            </a:r>
          </a:p>
        </p:txBody>
      </p:sp>
      <p:sp>
        <p:nvSpPr>
          <p:cNvPr id="17" name="TextBox 16">
            <a:extLst>
              <a:ext uri="{FF2B5EF4-FFF2-40B4-BE49-F238E27FC236}">
                <a16:creationId xmlns:a16="http://schemas.microsoft.com/office/drawing/2014/main" id="{E321C703-25B4-06C1-248C-AD31CBB5D996}"/>
              </a:ext>
            </a:extLst>
          </p:cNvPr>
          <p:cNvSpPr txBox="1"/>
          <p:nvPr/>
        </p:nvSpPr>
        <p:spPr>
          <a:xfrm>
            <a:off x="921766" y="5293897"/>
            <a:ext cx="7478268" cy="1200329"/>
          </a:xfrm>
          <a:prstGeom prst="rect">
            <a:avLst/>
          </a:prstGeom>
          <a:noFill/>
        </p:spPr>
        <p:txBody>
          <a:bodyPr wrap="square">
            <a:spAutoFit/>
          </a:bodyPr>
          <a:lstStyle/>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monthly cash-flow projection for the next three years;</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balance sheet at four points in time;</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Key financial ratios; and</a:t>
            </a:r>
          </a:p>
          <a:p>
            <a:pPr marL="285750" indent="-285750">
              <a:buFont typeface="Arial" panose="020B0604020202020204" pitchFamily="34" charset="0"/>
              <a:buChar char="•"/>
            </a:pPr>
            <a:r>
              <a:rPr lang="en-US" dirty="0">
                <a:latin typeface="Poppins" panose="00000500000000000000" pitchFamily="2" charset="0"/>
                <a:cs typeface="Poppins" panose="00000500000000000000" pitchFamily="2" charset="0"/>
              </a:rPr>
              <a:t>A break-even analysis graph.</a:t>
            </a:r>
          </a:p>
        </p:txBody>
      </p:sp>
      <p:sp>
        <p:nvSpPr>
          <p:cNvPr id="3" name="Rectangle 2">
            <a:extLst>
              <a:ext uri="{FF2B5EF4-FFF2-40B4-BE49-F238E27FC236}">
                <a16:creationId xmlns:a16="http://schemas.microsoft.com/office/drawing/2014/main" id="{9270C88D-3F09-C963-9CDE-D8EE61418307}"/>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A82D4F04-9772-D12C-5836-5301D9ADB517}"/>
              </a:ext>
            </a:extLst>
          </p:cNvPr>
          <p:cNvSpPr/>
          <p:nvPr/>
        </p:nvSpPr>
        <p:spPr>
          <a:xfrm>
            <a:off x="1646868" y="1040883"/>
            <a:ext cx="5950204" cy="4781956"/>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logo with a couple of people climbing a mountain&#10;&#10;Description automatically generated">
            <a:extLst>
              <a:ext uri="{FF2B5EF4-FFF2-40B4-BE49-F238E27FC236}">
                <a16:creationId xmlns:a16="http://schemas.microsoft.com/office/drawing/2014/main" id="{AB88BDC9-5B78-8266-EF64-640E0969BD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63901" y="1135685"/>
            <a:ext cx="1574829" cy="1258754"/>
          </a:xfrm>
          <a:prstGeom prst="rect">
            <a:avLst/>
          </a:prstGeom>
        </p:spPr>
      </p:pic>
      <p:sp>
        <p:nvSpPr>
          <p:cNvPr id="6" name="TextBox 5">
            <a:extLst>
              <a:ext uri="{FF2B5EF4-FFF2-40B4-BE49-F238E27FC236}">
                <a16:creationId xmlns:a16="http://schemas.microsoft.com/office/drawing/2014/main" id="{B1E54631-42F0-E96D-B786-8B2C0908B76F}"/>
              </a:ext>
            </a:extLst>
          </p:cNvPr>
          <p:cNvSpPr txBox="1"/>
          <p:nvPr/>
        </p:nvSpPr>
        <p:spPr>
          <a:xfrm>
            <a:off x="1824668" y="2462553"/>
            <a:ext cx="5522976" cy="3293209"/>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Cash-flow positive</a:t>
            </a:r>
          </a:p>
          <a:p>
            <a:pPr algn="ctr"/>
            <a:endParaRPr lang="en-US" sz="1600" b="1" dirty="0">
              <a:solidFill>
                <a:schemeClr val="tx1"/>
              </a:solidFill>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The financial projections template provides lots of information about the estimated performance of a business. Helpful concepts to focus on is when a business will be cash flow positive: that is, what month cash on hand begins to increase instead of decrease. This can be seen on the Monthly Cash Flow statement.</a:t>
            </a:r>
          </a:p>
          <a:p>
            <a:pPr algn="ctr"/>
            <a:endParaRPr lang="en-US" sz="1600" dirty="0">
              <a:solidFill>
                <a:schemeClr val="tx1"/>
              </a:solidFill>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IMPORTANT: You should also help an entrepreneur to make sure that they do not have negative cash on hand for any given month.</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82380006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0" y="632506"/>
            <a:ext cx="7289801"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Financial Projection – Plantain &amp; Spice</a:t>
            </a:r>
          </a:p>
          <a:p>
            <a:pPr algn="ctr"/>
            <a:r>
              <a:rPr lang="en-US" sz="2400" b="1" dirty="0">
                <a:latin typeface="Poppins" panose="00000500000000000000" pitchFamily="2" charset="0"/>
                <a:cs typeface="Poppins" panose="00000500000000000000" pitchFamily="2" charset="0"/>
              </a:rPr>
              <a:t>Part 1</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pic>
        <p:nvPicPr>
          <p:cNvPr id="3" name="Picture 2">
            <a:extLst>
              <a:ext uri="{FF2B5EF4-FFF2-40B4-BE49-F238E27FC236}">
                <a16:creationId xmlns:a16="http://schemas.microsoft.com/office/drawing/2014/main" id="{DC592932-66FF-DAC3-528E-38E97C98C57D}"/>
              </a:ext>
            </a:extLst>
          </p:cNvPr>
          <p:cNvPicPr>
            <a:picLocks noChangeAspect="1"/>
          </p:cNvPicPr>
          <p:nvPr/>
        </p:nvPicPr>
        <p:blipFill>
          <a:blip r:embed="rId3"/>
          <a:stretch>
            <a:fillRect/>
          </a:stretch>
        </p:blipFill>
        <p:spPr>
          <a:xfrm>
            <a:off x="165213" y="2458613"/>
            <a:ext cx="3014383" cy="4287473"/>
          </a:xfrm>
          <a:prstGeom prst="rect">
            <a:avLst/>
          </a:prstGeom>
          <a:ln>
            <a:solidFill>
              <a:schemeClr val="tx1"/>
            </a:solidFill>
          </a:ln>
        </p:spPr>
      </p:pic>
      <p:pic>
        <p:nvPicPr>
          <p:cNvPr id="5" name="Picture 4">
            <a:extLst>
              <a:ext uri="{FF2B5EF4-FFF2-40B4-BE49-F238E27FC236}">
                <a16:creationId xmlns:a16="http://schemas.microsoft.com/office/drawing/2014/main" id="{57FD858C-D9C6-5327-54AD-391CC332C33B}"/>
              </a:ext>
            </a:extLst>
          </p:cNvPr>
          <p:cNvPicPr>
            <a:picLocks noChangeAspect="1"/>
          </p:cNvPicPr>
          <p:nvPr/>
        </p:nvPicPr>
        <p:blipFill>
          <a:blip r:embed="rId4"/>
          <a:srcRect t="10125"/>
          <a:stretch/>
        </p:blipFill>
        <p:spPr>
          <a:xfrm>
            <a:off x="3352202" y="3868617"/>
            <a:ext cx="5626585" cy="1788265"/>
          </a:xfrm>
          <a:prstGeom prst="rect">
            <a:avLst/>
          </a:prstGeom>
          <a:solidFill>
            <a:schemeClr val="bg1"/>
          </a:solidFill>
        </p:spPr>
      </p:pic>
      <p:sp>
        <p:nvSpPr>
          <p:cNvPr id="6" name="TextBox 5">
            <a:extLst>
              <a:ext uri="{FF2B5EF4-FFF2-40B4-BE49-F238E27FC236}">
                <a16:creationId xmlns:a16="http://schemas.microsoft.com/office/drawing/2014/main" id="{FE22BABE-A3A4-FE4F-5F14-A359B7A2CFE1}"/>
              </a:ext>
            </a:extLst>
          </p:cNvPr>
          <p:cNvSpPr txBox="1"/>
          <p:nvPr/>
        </p:nvSpPr>
        <p:spPr>
          <a:xfrm>
            <a:off x="165213" y="1533326"/>
            <a:ext cx="4617720" cy="738664"/>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To begin the Plantain &amp; Spice financial projection, we enter startup costs – including both fixed asset purchases and startup expenses. </a:t>
            </a:r>
          </a:p>
        </p:txBody>
      </p:sp>
      <p:sp>
        <p:nvSpPr>
          <p:cNvPr id="7" name="TextBox 6">
            <a:extLst>
              <a:ext uri="{FF2B5EF4-FFF2-40B4-BE49-F238E27FC236}">
                <a16:creationId xmlns:a16="http://schemas.microsoft.com/office/drawing/2014/main" id="{F6019EAE-E084-B834-3187-BA77722D2C47}"/>
              </a:ext>
            </a:extLst>
          </p:cNvPr>
          <p:cNvSpPr txBox="1"/>
          <p:nvPr/>
        </p:nvSpPr>
        <p:spPr>
          <a:xfrm>
            <a:off x="4100929" y="2866779"/>
            <a:ext cx="4129129" cy="954107"/>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financial projection template provides an opportunity for owner’s cash contributions, money from outside investors, and loans.</a:t>
            </a:r>
          </a:p>
        </p:txBody>
      </p:sp>
    </p:spTree>
    <p:extLst>
      <p:ext uri="{BB962C8B-B14F-4D97-AF65-F5344CB8AC3E}">
        <p14:creationId xmlns:p14="http://schemas.microsoft.com/office/powerpoint/2010/main" val="7112319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D67835-C97E-8DD7-96E4-DCF0410C7A8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AA6EDE-806B-161D-BCF0-4E3370764886}"/>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80" name="Oval 79">
            <a:extLst>
              <a:ext uri="{FF2B5EF4-FFF2-40B4-BE49-F238E27FC236}">
                <a16:creationId xmlns:a16="http://schemas.microsoft.com/office/drawing/2014/main" id="{B906EDA6-0F6F-FA7F-DA88-681780476A71}"/>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D75030-BFCF-2FC6-845D-F79C97D66B20}"/>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0C8D7FC2-46C2-D2DF-FDF7-258460C5097C}"/>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043E87FA-99F3-2723-B0F1-720E1DF0465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AC4756CC-3438-946E-9DDA-A9E13C8FF8D7}"/>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E558DBB6-CC9C-5BA4-E3F8-2553774C358D}"/>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6C0C6C64-18A6-A8B6-0677-D6DB9CABC84A}"/>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500A9EE8-B4BC-4BEB-44DC-CBB7B91495AA}"/>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EB385BC-94C3-8DD1-A024-01C6EF063492}"/>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3DE342F6-9679-93DF-491E-3D892347BF17}"/>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E13AFBE0-BC23-A4BD-85D2-D07AE8D74E77}"/>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23035FC-CDA5-9D83-1BE1-2577F418B1BF}"/>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12B51D62-648A-9D07-D916-2138A305B48E}"/>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C3C9F930-8C1B-E4A4-05CA-20427B98863D}"/>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5A1513F2-513D-0884-2E38-3A6F89A6304D}"/>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79E874B2-3EC6-2717-47AE-4D7BB2667C0B}"/>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DDECC57A-9A2F-3461-121C-6E8F576439B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D409FBBA-E914-2072-086B-7F4C215D6611}"/>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0DB50DEB-3F98-178C-F9B7-7BA8BDFD579E}"/>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833660FC-5241-EC6A-7964-72F3E22F4211}"/>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1D877678-1AE1-AE47-F08E-E34CEAD001CF}"/>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D9CCC0B9-8E34-F1D6-B022-5AF31502EA08}"/>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A1D77B38-0875-2E63-5102-123FE6B29D13}"/>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5F2754AC-CC20-2D32-0EF2-A9F654865FED}"/>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039C4527-7BB1-5A89-4B19-3D4CB782F9DB}"/>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B7DD2E40-3055-75A3-29B1-FC03309D5258}"/>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63455959-7722-255F-C313-06A8780E9D55}"/>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284637-5519-AA34-8D78-EF6D0DC9B6DF}"/>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DE4DED63-E197-8DAC-8597-EA046E94FA87}"/>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AECD24E0-7DE5-1CC4-9C45-5948711BA2D3}"/>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AE869916-23DC-DC87-4C96-3E454C77DC7A}"/>
              </a:ext>
            </a:extLst>
          </p:cNvPr>
          <p:cNvSpPr/>
          <p:nvPr/>
        </p:nvSpPr>
        <p:spPr>
          <a:xfrm>
            <a:off x="3868888" y="2617562"/>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745CCE22-E769-5238-2C3A-F77E79AA16AE}"/>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B353C54-14FD-733A-4898-D8361F798C0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5AF29FB8-1294-1957-912B-ABA87D4F1AF3}"/>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D9379053-3C3E-7BF2-878E-49B4EB65050B}"/>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D98A1D9D-E762-43CA-44E7-5B2ED2D2846F}"/>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A0C9E553-C2D6-CE7A-58B1-EC4FF04D4BEF}"/>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1BDB6DB3-6AD8-4A7E-6652-E14AC6274591}"/>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27B4AE4E-2F46-CB5F-297E-A2C08A2D0807}"/>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142229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0" y="632506"/>
            <a:ext cx="7289801"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Financial Projection – Plantain &amp; Spice</a:t>
            </a:r>
          </a:p>
          <a:p>
            <a:pPr algn="ctr"/>
            <a:r>
              <a:rPr lang="en-US" sz="2400" b="1" dirty="0">
                <a:latin typeface="Poppins" panose="00000500000000000000" pitchFamily="2" charset="0"/>
                <a:cs typeface="Poppins" panose="00000500000000000000" pitchFamily="2" charset="0"/>
              </a:rPr>
              <a:t>Part 2</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pic>
        <p:nvPicPr>
          <p:cNvPr id="8" name="Picture 7">
            <a:extLst>
              <a:ext uri="{FF2B5EF4-FFF2-40B4-BE49-F238E27FC236}">
                <a16:creationId xmlns:a16="http://schemas.microsoft.com/office/drawing/2014/main" id="{49427001-F794-BB89-F927-535206DC8802}"/>
              </a:ext>
            </a:extLst>
          </p:cNvPr>
          <p:cNvPicPr>
            <a:picLocks noChangeAspect="1"/>
          </p:cNvPicPr>
          <p:nvPr/>
        </p:nvPicPr>
        <p:blipFill>
          <a:blip r:embed="rId3"/>
          <a:stretch>
            <a:fillRect/>
          </a:stretch>
        </p:blipFill>
        <p:spPr>
          <a:xfrm>
            <a:off x="2358080" y="1666075"/>
            <a:ext cx="3974987" cy="1877632"/>
          </a:xfrm>
          <a:prstGeom prst="rect">
            <a:avLst/>
          </a:prstGeom>
          <a:ln>
            <a:solidFill>
              <a:schemeClr val="tx1"/>
            </a:solidFill>
          </a:ln>
        </p:spPr>
      </p:pic>
      <p:pic>
        <p:nvPicPr>
          <p:cNvPr id="9" name="Picture 8">
            <a:extLst>
              <a:ext uri="{FF2B5EF4-FFF2-40B4-BE49-F238E27FC236}">
                <a16:creationId xmlns:a16="http://schemas.microsoft.com/office/drawing/2014/main" id="{3B84CA57-174E-BB2B-33FE-55ED7629E5C2}"/>
              </a:ext>
            </a:extLst>
          </p:cNvPr>
          <p:cNvPicPr>
            <a:picLocks noChangeAspect="1"/>
          </p:cNvPicPr>
          <p:nvPr/>
        </p:nvPicPr>
        <p:blipFill>
          <a:blip r:embed="rId4"/>
          <a:stretch>
            <a:fillRect/>
          </a:stretch>
        </p:blipFill>
        <p:spPr>
          <a:xfrm>
            <a:off x="249880" y="3967983"/>
            <a:ext cx="3057932" cy="2477625"/>
          </a:xfrm>
          <a:prstGeom prst="rect">
            <a:avLst/>
          </a:prstGeom>
          <a:ln>
            <a:solidFill>
              <a:schemeClr val="tx1"/>
            </a:solidFill>
          </a:ln>
        </p:spPr>
      </p:pic>
      <p:pic>
        <p:nvPicPr>
          <p:cNvPr id="10" name="Picture 9">
            <a:extLst>
              <a:ext uri="{FF2B5EF4-FFF2-40B4-BE49-F238E27FC236}">
                <a16:creationId xmlns:a16="http://schemas.microsoft.com/office/drawing/2014/main" id="{5D86065D-8A2A-53A8-0E25-9F12D5CFF410}"/>
              </a:ext>
            </a:extLst>
          </p:cNvPr>
          <p:cNvPicPr>
            <a:picLocks noChangeAspect="1"/>
          </p:cNvPicPr>
          <p:nvPr/>
        </p:nvPicPr>
        <p:blipFill>
          <a:blip r:embed="rId5"/>
          <a:stretch>
            <a:fillRect/>
          </a:stretch>
        </p:blipFill>
        <p:spPr>
          <a:xfrm>
            <a:off x="5275467" y="4009176"/>
            <a:ext cx="3703320" cy="2651760"/>
          </a:xfrm>
          <a:prstGeom prst="rect">
            <a:avLst/>
          </a:prstGeom>
          <a:ln>
            <a:solidFill>
              <a:schemeClr val="tx1"/>
            </a:solidFill>
          </a:ln>
        </p:spPr>
      </p:pic>
      <p:sp>
        <p:nvSpPr>
          <p:cNvPr id="12" name="TextBox 11">
            <a:extLst>
              <a:ext uri="{FF2B5EF4-FFF2-40B4-BE49-F238E27FC236}">
                <a16:creationId xmlns:a16="http://schemas.microsoft.com/office/drawing/2014/main" id="{DE09638E-E316-DBD7-13F8-A6BA38442A64}"/>
              </a:ext>
            </a:extLst>
          </p:cNvPr>
          <p:cNvSpPr txBox="1"/>
          <p:nvPr/>
        </p:nvSpPr>
        <p:spPr>
          <a:xfrm>
            <a:off x="249880" y="1804672"/>
            <a:ext cx="1993787" cy="1600438"/>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The template facilitates the calculation of sales revenue from multiple revenue streams (types of products/services)</a:t>
            </a:r>
          </a:p>
        </p:txBody>
      </p:sp>
      <p:sp>
        <p:nvSpPr>
          <p:cNvPr id="13" name="TextBox 12">
            <a:extLst>
              <a:ext uri="{FF2B5EF4-FFF2-40B4-BE49-F238E27FC236}">
                <a16:creationId xmlns:a16="http://schemas.microsoft.com/office/drawing/2014/main" id="{3FD68A28-F802-DA4F-7699-BEC0E61F6C71}"/>
              </a:ext>
            </a:extLst>
          </p:cNvPr>
          <p:cNvSpPr txBox="1"/>
          <p:nvPr/>
        </p:nvSpPr>
        <p:spPr>
          <a:xfrm>
            <a:off x="3426345" y="4370768"/>
            <a:ext cx="1399655" cy="1815882"/>
          </a:xfrm>
          <a:prstGeom prst="rect">
            <a:avLst/>
          </a:prstGeom>
          <a:noFill/>
        </p:spPr>
        <p:txBody>
          <a:bodyPr wrap="square">
            <a:spAutoFit/>
          </a:bodyPr>
          <a:lstStyle/>
          <a:p>
            <a:r>
              <a:rPr lang="en-US" sz="1400" dirty="0">
                <a:latin typeface="Poppins" panose="00000500000000000000" pitchFamily="2" charset="0"/>
                <a:cs typeface="Poppins" panose="00000500000000000000" pitchFamily="2" charset="0"/>
              </a:rPr>
              <a:t>Calculating payroll is facilitated by a separate tab that includes benefits and taxes</a:t>
            </a:r>
          </a:p>
        </p:txBody>
      </p:sp>
      <p:sp>
        <p:nvSpPr>
          <p:cNvPr id="14" name="TextBox 13">
            <a:extLst>
              <a:ext uri="{FF2B5EF4-FFF2-40B4-BE49-F238E27FC236}">
                <a16:creationId xmlns:a16="http://schemas.microsoft.com/office/drawing/2014/main" id="{F815CFE8-8FD5-0092-C15B-C2AB7A679E5A}"/>
              </a:ext>
            </a:extLst>
          </p:cNvPr>
          <p:cNvSpPr txBox="1"/>
          <p:nvPr/>
        </p:nvSpPr>
        <p:spPr>
          <a:xfrm>
            <a:off x="6853654" y="2951946"/>
            <a:ext cx="2040466" cy="954107"/>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Finally, operating expenses are collected in the “Profit &amp; Loss” tab</a:t>
            </a:r>
          </a:p>
        </p:txBody>
      </p:sp>
    </p:spTree>
    <p:extLst>
      <p:ext uri="{BB962C8B-B14F-4D97-AF65-F5344CB8AC3E}">
        <p14:creationId xmlns:p14="http://schemas.microsoft.com/office/powerpoint/2010/main" val="3597678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0" y="632506"/>
            <a:ext cx="7289801" cy="830997"/>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Financial Projection – Plantain &amp; Spice</a:t>
            </a:r>
          </a:p>
          <a:p>
            <a:pPr algn="ctr"/>
            <a:r>
              <a:rPr lang="en-US" sz="2400" b="1" dirty="0">
                <a:latin typeface="Poppins" panose="00000500000000000000" pitchFamily="2" charset="0"/>
                <a:cs typeface="Poppins" panose="00000500000000000000" pitchFamily="2" charset="0"/>
              </a:rPr>
              <a:t>Part 3</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12" name="TextBox 11">
            <a:extLst>
              <a:ext uri="{FF2B5EF4-FFF2-40B4-BE49-F238E27FC236}">
                <a16:creationId xmlns:a16="http://schemas.microsoft.com/office/drawing/2014/main" id="{DE09638E-E316-DBD7-13F8-A6BA38442A64}"/>
              </a:ext>
            </a:extLst>
          </p:cNvPr>
          <p:cNvSpPr txBox="1"/>
          <p:nvPr/>
        </p:nvSpPr>
        <p:spPr>
          <a:xfrm>
            <a:off x="240827" y="1630918"/>
            <a:ext cx="6808145" cy="738664"/>
          </a:xfrm>
          <a:prstGeom prst="rect">
            <a:avLst/>
          </a:prstGeom>
          <a:noFill/>
        </p:spPr>
        <p:txBody>
          <a:bodyPr wrap="square">
            <a:spAutoFit/>
          </a:bodyPr>
          <a:lstStyle/>
          <a:p>
            <a:pPr algn="ctr"/>
            <a:r>
              <a:rPr lang="en-US" sz="1400" dirty="0">
                <a:latin typeface="Poppins" panose="00000500000000000000" pitchFamily="2" charset="0"/>
                <a:cs typeface="Poppins" panose="00000500000000000000" pitchFamily="2" charset="0"/>
              </a:rPr>
              <a:t>With the previous inputs, the template returns both a cash flow statement (with monthly estimates across the first three years) and a balance sheet with estimates at multiple points across the first three years</a:t>
            </a:r>
          </a:p>
        </p:txBody>
      </p:sp>
      <p:pic>
        <p:nvPicPr>
          <p:cNvPr id="5" name="Picture 4">
            <a:extLst>
              <a:ext uri="{FF2B5EF4-FFF2-40B4-BE49-F238E27FC236}">
                <a16:creationId xmlns:a16="http://schemas.microsoft.com/office/drawing/2014/main" id="{8E61D478-F327-60B5-437B-1C089C3085D7}"/>
              </a:ext>
            </a:extLst>
          </p:cNvPr>
          <p:cNvPicPr>
            <a:picLocks noChangeAspect="1"/>
          </p:cNvPicPr>
          <p:nvPr/>
        </p:nvPicPr>
        <p:blipFill>
          <a:blip r:embed="rId3"/>
          <a:stretch>
            <a:fillRect/>
          </a:stretch>
        </p:blipFill>
        <p:spPr>
          <a:xfrm>
            <a:off x="701766" y="2536997"/>
            <a:ext cx="3232059" cy="4048579"/>
          </a:xfrm>
          <a:prstGeom prst="rect">
            <a:avLst/>
          </a:prstGeom>
        </p:spPr>
      </p:pic>
      <p:pic>
        <p:nvPicPr>
          <p:cNvPr id="7" name="Picture 6">
            <a:extLst>
              <a:ext uri="{FF2B5EF4-FFF2-40B4-BE49-F238E27FC236}">
                <a16:creationId xmlns:a16="http://schemas.microsoft.com/office/drawing/2014/main" id="{BC55FD73-9C06-F999-B65E-6ADD466ECE5D}"/>
              </a:ext>
            </a:extLst>
          </p:cNvPr>
          <p:cNvPicPr>
            <a:picLocks noChangeAspect="1"/>
          </p:cNvPicPr>
          <p:nvPr/>
        </p:nvPicPr>
        <p:blipFill>
          <a:blip r:embed="rId4"/>
          <a:stretch>
            <a:fillRect/>
          </a:stretch>
        </p:blipFill>
        <p:spPr>
          <a:xfrm>
            <a:off x="4335033" y="2622948"/>
            <a:ext cx="4196578" cy="3876675"/>
          </a:xfrm>
          <a:prstGeom prst="rect">
            <a:avLst/>
          </a:prstGeom>
        </p:spPr>
      </p:pic>
    </p:spTree>
    <p:extLst>
      <p:ext uri="{BB962C8B-B14F-4D97-AF65-F5344CB8AC3E}">
        <p14:creationId xmlns:p14="http://schemas.microsoft.com/office/powerpoint/2010/main" val="25646280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760392"/>
            <a:ext cx="6227944"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Scenario/sensitivity analysis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07596629-617D-554E-1466-100E5C24CE37}"/>
              </a:ext>
            </a:extLst>
          </p:cNvPr>
          <p:cNvSpPr txBox="1"/>
          <p:nvPr/>
        </p:nvSpPr>
        <p:spPr>
          <a:xfrm>
            <a:off x="352298" y="1459230"/>
            <a:ext cx="8568678" cy="4850046"/>
          </a:xfrm>
          <a:prstGeom prst="rect">
            <a:avLst/>
          </a:prstGeom>
          <a:noFill/>
        </p:spPr>
        <p:txBody>
          <a:bodyPr wrap="square">
            <a:spAutoFit/>
          </a:bodyPr>
          <a:lstStyle/>
          <a:p>
            <a:pPr algn="ctr"/>
            <a:r>
              <a:rPr lang="en-US" sz="2000" dirty="0">
                <a:latin typeface="Poppins" panose="00000500000000000000" pitchFamily="2" charset="0"/>
                <a:cs typeface="Poppins" panose="00000500000000000000" pitchFamily="2" charset="0"/>
              </a:rPr>
              <a:t>Financial projections rest upon key assumptions about what will happen in the future, these assumptions include, but are not limited to:</a:t>
            </a:r>
          </a:p>
          <a:p>
            <a:pPr algn="ctr"/>
            <a:endParaRPr lang="en-US" sz="2000" dirty="0">
              <a:latin typeface="Poppins" panose="00000500000000000000" pitchFamily="2" charset="0"/>
              <a:cs typeface="Poppins" panose="00000500000000000000" pitchFamily="2" charset="0"/>
            </a:endParaRPr>
          </a:p>
          <a:p>
            <a:pPr marL="342900" indent="-342900">
              <a:spcAft>
                <a:spcPts val="5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The </a:t>
            </a:r>
            <a:r>
              <a:rPr lang="en-US" sz="2000" b="1" dirty="0">
                <a:latin typeface="Poppins" panose="00000500000000000000" pitchFamily="2" charset="0"/>
                <a:cs typeface="Poppins" panose="00000500000000000000" pitchFamily="2" charset="0"/>
              </a:rPr>
              <a:t>number of likely customers </a:t>
            </a:r>
            <a:r>
              <a:rPr lang="en-US" sz="2000" dirty="0">
                <a:latin typeface="Poppins" panose="00000500000000000000" pitchFamily="2" charset="0"/>
                <a:cs typeface="Poppins" panose="00000500000000000000" pitchFamily="2" charset="0"/>
              </a:rPr>
              <a:t>for your products/services;</a:t>
            </a:r>
          </a:p>
          <a:p>
            <a:pPr marL="342900" indent="-342900">
              <a:spcAft>
                <a:spcPts val="500"/>
              </a:spcAft>
              <a:buFont typeface="Arial" panose="020B0604020202020204" pitchFamily="34" charset="0"/>
              <a:buChar char="•"/>
            </a:pPr>
            <a:r>
              <a:rPr lang="en-US" sz="2000" b="1" dirty="0">
                <a:latin typeface="Poppins" panose="00000500000000000000" pitchFamily="2" charset="0"/>
                <a:cs typeface="Poppins" panose="00000500000000000000" pitchFamily="2" charset="0"/>
              </a:rPr>
              <a:t>Demand</a:t>
            </a:r>
            <a:r>
              <a:rPr lang="en-US" sz="2000" dirty="0">
                <a:latin typeface="Poppins" panose="00000500000000000000" pitchFamily="2" charset="0"/>
                <a:cs typeface="Poppins" panose="00000500000000000000" pitchFamily="2" charset="0"/>
              </a:rPr>
              <a:t> for your products/services;</a:t>
            </a:r>
          </a:p>
          <a:p>
            <a:pPr marL="342900" indent="-342900">
              <a:spcAft>
                <a:spcPts val="5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Your businesses’ </a:t>
            </a:r>
            <a:r>
              <a:rPr lang="en-US" sz="2000" b="1" dirty="0">
                <a:latin typeface="Poppins" panose="00000500000000000000" pitchFamily="2" charset="0"/>
                <a:cs typeface="Poppins" panose="00000500000000000000" pitchFamily="2" charset="0"/>
              </a:rPr>
              <a:t>ability to produce </a:t>
            </a:r>
            <a:r>
              <a:rPr lang="en-US" sz="2000" dirty="0">
                <a:latin typeface="Poppins" panose="00000500000000000000" pitchFamily="2" charset="0"/>
                <a:cs typeface="Poppins" panose="00000500000000000000" pitchFamily="2" charset="0"/>
              </a:rPr>
              <a:t>products/services on time;</a:t>
            </a:r>
          </a:p>
          <a:p>
            <a:pPr marL="342900" indent="-342900">
              <a:spcAft>
                <a:spcPts val="5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The </a:t>
            </a:r>
            <a:r>
              <a:rPr lang="en-US" sz="2000" b="1" dirty="0">
                <a:latin typeface="Poppins" panose="00000500000000000000" pitchFamily="2" charset="0"/>
                <a:cs typeface="Poppins" panose="00000500000000000000" pitchFamily="2" charset="0"/>
              </a:rPr>
              <a:t>cost of materials/labor</a:t>
            </a:r>
            <a:r>
              <a:rPr lang="en-US" sz="2000" dirty="0">
                <a:latin typeface="Poppins" panose="00000500000000000000" pitchFamily="2" charset="0"/>
                <a:cs typeface="Poppins" panose="00000500000000000000" pitchFamily="2" charset="0"/>
              </a:rPr>
              <a:t> for producing products/services;</a:t>
            </a:r>
          </a:p>
          <a:p>
            <a:pPr marL="342900" indent="-342900">
              <a:spcAft>
                <a:spcPts val="5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The </a:t>
            </a:r>
            <a:r>
              <a:rPr lang="en-US" sz="2000" b="1" dirty="0">
                <a:latin typeface="Poppins" panose="00000500000000000000" pitchFamily="2" charset="0"/>
                <a:cs typeface="Poppins" panose="00000500000000000000" pitchFamily="2" charset="0"/>
              </a:rPr>
              <a:t>cost of running a business</a:t>
            </a:r>
            <a:r>
              <a:rPr lang="en-US" sz="2000" dirty="0">
                <a:latin typeface="Poppins" panose="00000500000000000000" pitchFamily="2" charset="0"/>
                <a:cs typeface="Poppins" panose="00000500000000000000" pitchFamily="2" charset="0"/>
              </a:rPr>
              <a:t>;</a:t>
            </a:r>
          </a:p>
          <a:p>
            <a:pPr marL="342900" indent="-342900">
              <a:spcAft>
                <a:spcPts val="500"/>
              </a:spcAft>
              <a:buFont typeface="Arial" panose="020B0604020202020204" pitchFamily="34" charset="0"/>
              <a:buChar char="•"/>
            </a:pPr>
            <a:r>
              <a:rPr lang="en-US" sz="2000" dirty="0">
                <a:latin typeface="Poppins" panose="00000500000000000000" pitchFamily="2" charset="0"/>
                <a:cs typeface="Poppins" panose="00000500000000000000" pitchFamily="2" charset="0"/>
              </a:rPr>
              <a:t>The </a:t>
            </a:r>
            <a:r>
              <a:rPr lang="en-US" sz="2000" b="1" dirty="0">
                <a:latin typeface="Poppins" panose="00000500000000000000" pitchFamily="2" charset="0"/>
                <a:cs typeface="Poppins" panose="00000500000000000000" pitchFamily="2" charset="0"/>
              </a:rPr>
              <a:t>availability of key resources </a:t>
            </a:r>
            <a:r>
              <a:rPr lang="en-US" sz="2000" dirty="0">
                <a:latin typeface="Poppins" panose="00000500000000000000" pitchFamily="2" charset="0"/>
                <a:cs typeface="Poppins" panose="00000500000000000000" pitchFamily="2" charset="0"/>
              </a:rPr>
              <a:t>to run your business;</a:t>
            </a:r>
          </a:p>
          <a:p>
            <a:pPr marL="342900" indent="-342900">
              <a:spcAft>
                <a:spcPts val="500"/>
              </a:spcAft>
              <a:buFont typeface="Arial" panose="020B0604020202020204" pitchFamily="34" charset="0"/>
              <a:buChar char="•"/>
            </a:pPr>
            <a:r>
              <a:rPr lang="en-US" sz="2000" b="1" dirty="0">
                <a:latin typeface="Poppins" panose="00000500000000000000" pitchFamily="2" charset="0"/>
                <a:cs typeface="Poppins" panose="00000500000000000000" pitchFamily="2" charset="0"/>
              </a:rPr>
              <a:t>Ability to get funding </a:t>
            </a:r>
            <a:r>
              <a:rPr lang="en-US" sz="2000" dirty="0">
                <a:latin typeface="Poppins" panose="00000500000000000000" pitchFamily="2" charset="0"/>
                <a:cs typeface="Poppins" panose="00000500000000000000" pitchFamily="2" charset="0"/>
              </a:rPr>
              <a:t>with particular terms or rates of interest.</a:t>
            </a:r>
          </a:p>
          <a:p>
            <a:pPr marL="285750" indent="-285750" algn="ctr">
              <a:buFont typeface="Arial" panose="020B0604020202020204" pitchFamily="34" charset="0"/>
              <a:buChar char="•"/>
            </a:pPr>
            <a:endParaRPr lang="en-US" sz="2000" dirty="0">
              <a:latin typeface="Poppins" panose="00000500000000000000" pitchFamily="2" charset="0"/>
              <a:cs typeface="Poppins" panose="00000500000000000000" pitchFamily="2" charset="0"/>
            </a:endParaRPr>
          </a:p>
          <a:p>
            <a:pPr algn="ctr"/>
            <a:r>
              <a:rPr lang="en-US" sz="2000" dirty="0">
                <a:latin typeface="Poppins" panose="00000500000000000000" pitchFamily="2" charset="0"/>
                <a:cs typeface="Poppins" panose="00000500000000000000" pitchFamily="2" charset="0"/>
              </a:rPr>
              <a:t>Based on whether one or more of these assumptions are true, your business projections might be off by a little, or a lot.</a:t>
            </a:r>
          </a:p>
        </p:txBody>
      </p:sp>
    </p:spTree>
    <p:extLst>
      <p:ext uri="{BB962C8B-B14F-4D97-AF65-F5344CB8AC3E}">
        <p14:creationId xmlns:p14="http://schemas.microsoft.com/office/powerpoint/2010/main" val="228787693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8" y="600618"/>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Sensitivity/scenario analysis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D7E3DD0A-01B5-57FC-88F3-4E6059E9C1FF}"/>
              </a:ext>
            </a:extLst>
          </p:cNvPr>
          <p:cNvPicPr>
            <a:picLocks noChangeAspect="1"/>
          </p:cNvPicPr>
          <p:nvPr/>
        </p:nvPicPr>
        <p:blipFill>
          <a:blip r:embed="rId2"/>
          <a:stretch>
            <a:fillRect/>
          </a:stretch>
        </p:blipFill>
        <p:spPr>
          <a:xfrm>
            <a:off x="4864100" y="4132085"/>
            <a:ext cx="1143001" cy="1143001"/>
          </a:xfrm>
          <a:prstGeom prst="rect">
            <a:avLst/>
          </a:prstGeom>
        </p:spPr>
      </p:pic>
      <p:pic>
        <p:nvPicPr>
          <p:cNvPr id="4" name="Picture 3">
            <a:extLst>
              <a:ext uri="{FF2B5EF4-FFF2-40B4-BE49-F238E27FC236}">
                <a16:creationId xmlns:a16="http://schemas.microsoft.com/office/drawing/2014/main" id="{AA8E31A5-B3A6-C9DD-00A0-FA39192214A9}"/>
              </a:ext>
            </a:extLst>
          </p:cNvPr>
          <p:cNvPicPr>
            <a:picLocks noChangeAspect="1"/>
          </p:cNvPicPr>
          <p:nvPr/>
        </p:nvPicPr>
        <p:blipFill>
          <a:blip r:embed="rId3"/>
          <a:stretch>
            <a:fillRect/>
          </a:stretch>
        </p:blipFill>
        <p:spPr>
          <a:xfrm>
            <a:off x="4857751" y="5409013"/>
            <a:ext cx="1143001" cy="1143001"/>
          </a:xfrm>
          <a:prstGeom prst="rect">
            <a:avLst/>
          </a:prstGeom>
        </p:spPr>
      </p:pic>
      <p:pic>
        <p:nvPicPr>
          <p:cNvPr id="5" name="Picture 4">
            <a:extLst>
              <a:ext uri="{FF2B5EF4-FFF2-40B4-BE49-F238E27FC236}">
                <a16:creationId xmlns:a16="http://schemas.microsoft.com/office/drawing/2014/main" id="{E8F5658B-7041-4E39-2FCF-40879A31B17D}"/>
              </a:ext>
            </a:extLst>
          </p:cNvPr>
          <p:cNvPicPr>
            <a:picLocks noChangeAspect="1"/>
          </p:cNvPicPr>
          <p:nvPr/>
        </p:nvPicPr>
        <p:blipFill>
          <a:blip r:embed="rId4"/>
          <a:stretch>
            <a:fillRect/>
          </a:stretch>
        </p:blipFill>
        <p:spPr>
          <a:xfrm>
            <a:off x="4864100" y="2855157"/>
            <a:ext cx="1143001" cy="1143001"/>
          </a:xfrm>
          <a:prstGeom prst="rect">
            <a:avLst/>
          </a:prstGeom>
        </p:spPr>
      </p:pic>
      <p:sp>
        <p:nvSpPr>
          <p:cNvPr id="8" name="TextBox 7">
            <a:extLst>
              <a:ext uri="{FF2B5EF4-FFF2-40B4-BE49-F238E27FC236}">
                <a16:creationId xmlns:a16="http://schemas.microsoft.com/office/drawing/2014/main" id="{49A67CEB-E74A-4206-1651-BD386CD74B83}"/>
              </a:ext>
            </a:extLst>
          </p:cNvPr>
          <p:cNvSpPr txBox="1"/>
          <p:nvPr/>
        </p:nvSpPr>
        <p:spPr>
          <a:xfrm>
            <a:off x="355601" y="1115315"/>
            <a:ext cx="3644900" cy="1077218"/>
          </a:xfrm>
          <a:prstGeom prst="rect">
            <a:avLst/>
          </a:prstGeom>
          <a:noFill/>
        </p:spPr>
        <p:txBody>
          <a:bodyPr wrap="square">
            <a:spAutoFit/>
          </a:bodyPr>
          <a:lstStyle/>
          <a:p>
            <a:r>
              <a:rPr lang="en-US" sz="1600" dirty="0">
                <a:latin typeface="Poppins" panose="00000500000000000000" pitchFamily="2" charset="0"/>
                <a:cs typeface="Poppins" panose="00000500000000000000" pitchFamily="2" charset="0"/>
              </a:rPr>
              <a:t>Testing how one assumption (also known as a variable) might change your projections is known as </a:t>
            </a:r>
            <a:r>
              <a:rPr lang="en-US" sz="1600" b="1" dirty="0">
                <a:latin typeface="Poppins" panose="00000500000000000000" pitchFamily="2" charset="0"/>
                <a:cs typeface="Poppins" panose="00000500000000000000" pitchFamily="2" charset="0"/>
              </a:rPr>
              <a:t>sensitivity analysis</a:t>
            </a:r>
            <a:r>
              <a:rPr lang="en-US" sz="1600" dirty="0">
                <a:latin typeface="Poppins" panose="00000500000000000000" pitchFamily="2" charset="0"/>
                <a:cs typeface="Poppins" panose="00000500000000000000" pitchFamily="2" charset="0"/>
              </a:rPr>
              <a:t>.</a:t>
            </a:r>
            <a:endParaRPr lang="en-US" sz="1600" dirty="0"/>
          </a:p>
        </p:txBody>
      </p:sp>
      <p:sp>
        <p:nvSpPr>
          <p:cNvPr id="9" name="TextBox 8">
            <a:extLst>
              <a:ext uri="{FF2B5EF4-FFF2-40B4-BE49-F238E27FC236}">
                <a16:creationId xmlns:a16="http://schemas.microsoft.com/office/drawing/2014/main" id="{8B831CE9-685F-CA71-138E-E8A57557B3AD}"/>
              </a:ext>
            </a:extLst>
          </p:cNvPr>
          <p:cNvSpPr txBox="1"/>
          <p:nvPr/>
        </p:nvSpPr>
        <p:spPr>
          <a:xfrm>
            <a:off x="4787900" y="1040883"/>
            <a:ext cx="4216400" cy="1569660"/>
          </a:xfrm>
          <a:prstGeom prst="rect">
            <a:avLst/>
          </a:prstGeom>
          <a:noFill/>
        </p:spPr>
        <p:txBody>
          <a:bodyPr wrap="square">
            <a:spAutoFit/>
          </a:bodyPr>
          <a:lstStyle/>
          <a:p>
            <a:r>
              <a:rPr lang="en-US" sz="1600" dirty="0">
                <a:latin typeface="Poppins" panose="00000500000000000000" pitchFamily="2" charset="0"/>
                <a:cs typeface="Poppins" panose="00000500000000000000" pitchFamily="2" charset="0"/>
              </a:rPr>
              <a:t>Testing what might happen to your business using different sets of related assumptions (for example, high demand and a large number of customers) is known as </a:t>
            </a:r>
            <a:r>
              <a:rPr lang="en-US" sz="1600" b="1" dirty="0">
                <a:latin typeface="Poppins" panose="00000500000000000000" pitchFamily="2" charset="0"/>
                <a:cs typeface="Poppins" panose="00000500000000000000" pitchFamily="2" charset="0"/>
              </a:rPr>
              <a:t>scenario analysis</a:t>
            </a:r>
            <a:r>
              <a:rPr lang="en-US" sz="1600" dirty="0">
                <a:latin typeface="Poppins" panose="00000500000000000000" pitchFamily="2" charset="0"/>
                <a:cs typeface="Poppins" panose="00000500000000000000" pitchFamily="2" charset="0"/>
              </a:rPr>
              <a:t>.</a:t>
            </a:r>
            <a:endParaRPr lang="en-US" sz="1600" dirty="0"/>
          </a:p>
        </p:txBody>
      </p:sp>
      <p:cxnSp>
        <p:nvCxnSpPr>
          <p:cNvPr id="10" name="Straight Connector 9">
            <a:extLst>
              <a:ext uri="{FF2B5EF4-FFF2-40B4-BE49-F238E27FC236}">
                <a16:creationId xmlns:a16="http://schemas.microsoft.com/office/drawing/2014/main" id="{CC684718-CD9D-5177-D369-3494500EEAB4}"/>
              </a:ext>
            </a:extLst>
          </p:cNvPr>
          <p:cNvCxnSpPr/>
          <p:nvPr/>
        </p:nvCxnSpPr>
        <p:spPr>
          <a:xfrm>
            <a:off x="4478761" y="1314450"/>
            <a:ext cx="0" cy="509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B35B43BC-DE6C-04CE-41F8-5055428610E3}"/>
              </a:ext>
            </a:extLst>
          </p:cNvPr>
          <p:cNvSpPr txBox="1"/>
          <p:nvPr/>
        </p:nvSpPr>
        <p:spPr>
          <a:xfrm>
            <a:off x="6508751" y="3398914"/>
            <a:ext cx="1993899" cy="1815882"/>
          </a:xfrm>
          <a:prstGeom prst="rect">
            <a:avLst/>
          </a:prstGeom>
          <a:noFill/>
        </p:spPr>
        <p:txBody>
          <a:bodyPr wrap="square">
            <a:spAutoFit/>
          </a:bodyPr>
          <a:lstStyle/>
          <a:p>
            <a:pPr algn="ctr"/>
            <a:r>
              <a:rPr lang="en-US" sz="1600" dirty="0"/>
              <a:t>Often entrepreneurs consider the best case, expected/ most-likely case, and worst-case scenarios.</a:t>
            </a:r>
          </a:p>
        </p:txBody>
      </p:sp>
      <p:sp>
        <p:nvSpPr>
          <p:cNvPr id="13" name="TextBox 12">
            <a:extLst>
              <a:ext uri="{FF2B5EF4-FFF2-40B4-BE49-F238E27FC236}">
                <a16:creationId xmlns:a16="http://schemas.microsoft.com/office/drawing/2014/main" id="{F06D16C5-B7E5-8DFB-689D-4D52AA70D4F0}"/>
              </a:ext>
            </a:extLst>
          </p:cNvPr>
          <p:cNvSpPr txBox="1"/>
          <p:nvPr/>
        </p:nvSpPr>
        <p:spPr>
          <a:xfrm>
            <a:off x="222252" y="2521750"/>
            <a:ext cx="4140197" cy="3539430"/>
          </a:xfrm>
          <a:prstGeom prst="rect">
            <a:avLst/>
          </a:prstGeom>
          <a:noFill/>
        </p:spPr>
        <p:txBody>
          <a:bodyPr wrap="square">
            <a:spAutoFit/>
          </a:bodyPr>
          <a:lstStyle/>
          <a:p>
            <a:r>
              <a:rPr lang="en-US" sz="1600" dirty="0"/>
              <a:t>Important variables to consider the effect of include but are not limited to:</a:t>
            </a:r>
          </a:p>
          <a:p>
            <a:pPr marL="285750" indent="-285750">
              <a:buFont typeface="Arial" panose="020B0604020202020204" pitchFamily="34" charset="0"/>
              <a:buChar char="•"/>
            </a:pPr>
            <a:r>
              <a:rPr lang="en-US" sz="1600" dirty="0"/>
              <a:t>Pricing;</a:t>
            </a:r>
          </a:p>
          <a:p>
            <a:pPr marL="285750" indent="-285750">
              <a:buFont typeface="Arial" panose="020B0604020202020204" pitchFamily="34" charset="0"/>
              <a:buChar char="•"/>
            </a:pPr>
            <a:r>
              <a:rPr lang="en-US" sz="1600" dirty="0"/>
              <a:t>Number of sales;</a:t>
            </a:r>
          </a:p>
          <a:p>
            <a:pPr marL="285750" indent="-285750">
              <a:buFont typeface="Arial" panose="020B0604020202020204" pitchFamily="34" charset="0"/>
              <a:buChar char="•"/>
            </a:pPr>
            <a:r>
              <a:rPr lang="en-US" sz="1600" dirty="0"/>
              <a:t>Cost of goods sold (COGS);</a:t>
            </a:r>
          </a:p>
          <a:p>
            <a:pPr marL="285750" indent="-285750">
              <a:buFont typeface="Arial" panose="020B0604020202020204" pitchFamily="34" charset="0"/>
              <a:buChar char="•"/>
            </a:pPr>
            <a:r>
              <a:rPr lang="en-US" sz="1600" dirty="0"/>
              <a:t>Operating costs, including rent and salaries.</a:t>
            </a:r>
          </a:p>
          <a:p>
            <a:pPr marL="285750" indent="-285750" algn="ctr">
              <a:buFont typeface="Arial" panose="020B0604020202020204" pitchFamily="34" charset="0"/>
              <a:buChar char="•"/>
            </a:pPr>
            <a:endParaRPr lang="en-US" sz="1600" dirty="0"/>
          </a:p>
          <a:p>
            <a:r>
              <a:rPr lang="en-US" sz="1600" dirty="0"/>
              <a:t>Entrepreneurs might think of changes to these variables based on economic conditions, changes in laws/regulations, and the nature of competition (a new competitor moving into the neighborhood, etc.).</a:t>
            </a:r>
          </a:p>
        </p:txBody>
      </p:sp>
    </p:spTree>
    <p:extLst>
      <p:ext uri="{BB962C8B-B14F-4D97-AF65-F5344CB8AC3E}">
        <p14:creationId xmlns:p14="http://schemas.microsoft.com/office/powerpoint/2010/main" val="28387366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71F7B6-26DA-79EB-C273-F6C53EDC9D3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796FAC86-26F2-48B4-0E94-44BE4F1A3F19}"/>
              </a:ext>
            </a:extLst>
          </p:cNvPr>
          <p:cNvSpPr txBox="1"/>
          <p:nvPr/>
        </p:nvSpPr>
        <p:spPr>
          <a:xfrm>
            <a:off x="1458028" y="600618"/>
            <a:ext cx="6227944" cy="400110"/>
          </a:xfrm>
          <a:prstGeom prst="rect">
            <a:avLst/>
          </a:prstGeom>
          <a:noFill/>
        </p:spPr>
        <p:txBody>
          <a:bodyPr wrap="square" rtlCol="0">
            <a:spAutoFit/>
          </a:bodyPr>
          <a:lstStyle/>
          <a:p>
            <a:pPr algn="ctr"/>
            <a:r>
              <a:rPr lang="en-US" sz="2000" b="1" dirty="0">
                <a:latin typeface="Poppins" panose="00000500000000000000" pitchFamily="2" charset="0"/>
                <a:cs typeface="Poppins" panose="00000500000000000000" pitchFamily="2" charset="0"/>
              </a:rPr>
              <a:t>Sensitivity/scenario analysis</a:t>
            </a:r>
          </a:p>
        </p:txBody>
      </p:sp>
      <p:sp>
        <p:nvSpPr>
          <p:cNvPr id="11" name="TextBox 10">
            <a:extLst>
              <a:ext uri="{FF2B5EF4-FFF2-40B4-BE49-F238E27FC236}">
                <a16:creationId xmlns:a16="http://schemas.microsoft.com/office/drawing/2014/main" id="{F4C65157-2E94-E245-EDBF-68DC3FEB8C37}"/>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077F05B-05C3-2FF0-42CE-0A8955D356A0}"/>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8A21617C-80F0-C23D-C427-8B15DEB4EB78}"/>
              </a:ext>
            </a:extLst>
          </p:cNvPr>
          <p:cNvPicPr>
            <a:picLocks noChangeAspect="1"/>
          </p:cNvPicPr>
          <p:nvPr/>
        </p:nvPicPr>
        <p:blipFill>
          <a:blip r:embed="rId2"/>
          <a:stretch>
            <a:fillRect/>
          </a:stretch>
        </p:blipFill>
        <p:spPr>
          <a:xfrm>
            <a:off x="4864100" y="4132085"/>
            <a:ext cx="1143001" cy="1143001"/>
          </a:xfrm>
          <a:prstGeom prst="rect">
            <a:avLst/>
          </a:prstGeom>
        </p:spPr>
      </p:pic>
      <p:pic>
        <p:nvPicPr>
          <p:cNvPr id="4" name="Picture 3">
            <a:extLst>
              <a:ext uri="{FF2B5EF4-FFF2-40B4-BE49-F238E27FC236}">
                <a16:creationId xmlns:a16="http://schemas.microsoft.com/office/drawing/2014/main" id="{03448297-C4C3-EFA8-6BAA-6E0F89143600}"/>
              </a:ext>
            </a:extLst>
          </p:cNvPr>
          <p:cNvPicPr>
            <a:picLocks noChangeAspect="1"/>
          </p:cNvPicPr>
          <p:nvPr/>
        </p:nvPicPr>
        <p:blipFill>
          <a:blip r:embed="rId3"/>
          <a:stretch>
            <a:fillRect/>
          </a:stretch>
        </p:blipFill>
        <p:spPr>
          <a:xfrm>
            <a:off x="4857751" y="5409013"/>
            <a:ext cx="1143001" cy="1143001"/>
          </a:xfrm>
          <a:prstGeom prst="rect">
            <a:avLst/>
          </a:prstGeom>
        </p:spPr>
      </p:pic>
      <p:pic>
        <p:nvPicPr>
          <p:cNvPr id="5" name="Picture 4">
            <a:extLst>
              <a:ext uri="{FF2B5EF4-FFF2-40B4-BE49-F238E27FC236}">
                <a16:creationId xmlns:a16="http://schemas.microsoft.com/office/drawing/2014/main" id="{E50CC409-9828-CA0F-1423-CCA542EDF6E4}"/>
              </a:ext>
            </a:extLst>
          </p:cNvPr>
          <p:cNvPicPr>
            <a:picLocks noChangeAspect="1"/>
          </p:cNvPicPr>
          <p:nvPr/>
        </p:nvPicPr>
        <p:blipFill>
          <a:blip r:embed="rId4"/>
          <a:stretch>
            <a:fillRect/>
          </a:stretch>
        </p:blipFill>
        <p:spPr>
          <a:xfrm>
            <a:off x="4864100" y="2855157"/>
            <a:ext cx="1143001" cy="1143001"/>
          </a:xfrm>
          <a:prstGeom prst="rect">
            <a:avLst/>
          </a:prstGeom>
        </p:spPr>
      </p:pic>
      <p:sp>
        <p:nvSpPr>
          <p:cNvPr id="8" name="TextBox 7">
            <a:extLst>
              <a:ext uri="{FF2B5EF4-FFF2-40B4-BE49-F238E27FC236}">
                <a16:creationId xmlns:a16="http://schemas.microsoft.com/office/drawing/2014/main" id="{D866F715-0713-A849-EB78-108210663CC8}"/>
              </a:ext>
            </a:extLst>
          </p:cNvPr>
          <p:cNvSpPr txBox="1"/>
          <p:nvPr/>
        </p:nvSpPr>
        <p:spPr>
          <a:xfrm>
            <a:off x="355601" y="1115315"/>
            <a:ext cx="3644900"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Testing how one assumption (also known as a variable) might change your projections is known as </a:t>
            </a:r>
            <a:r>
              <a:rPr lang="en-US" sz="1600" b="1" dirty="0">
                <a:latin typeface="Poppins" panose="00000500000000000000" pitchFamily="2" charset="0"/>
                <a:cs typeface="Poppins" panose="00000500000000000000" pitchFamily="2" charset="0"/>
              </a:rPr>
              <a:t>sensitivity analysis</a:t>
            </a:r>
            <a:r>
              <a:rPr lang="en-US" sz="1600" dirty="0">
                <a:latin typeface="Poppins" panose="00000500000000000000" pitchFamily="2" charset="0"/>
                <a:cs typeface="Poppins" panose="00000500000000000000" pitchFamily="2" charset="0"/>
              </a:rPr>
              <a:t>.</a:t>
            </a:r>
            <a:endParaRPr lang="en-US" sz="1600" dirty="0"/>
          </a:p>
        </p:txBody>
      </p:sp>
      <p:sp>
        <p:nvSpPr>
          <p:cNvPr id="9" name="TextBox 8">
            <a:extLst>
              <a:ext uri="{FF2B5EF4-FFF2-40B4-BE49-F238E27FC236}">
                <a16:creationId xmlns:a16="http://schemas.microsoft.com/office/drawing/2014/main" id="{91F23451-EE1E-3145-8065-FAE34041358B}"/>
              </a:ext>
            </a:extLst>
          </p:cNvPr>
          <p:cNvSpPr txBox="1"/>
          <p:nvPr/>
        </p:nvSpPr>
        <p:spPr>
          <a:xfrm>
            <a:off x="4445000" y="1040883"/>
            <a:ext cx="4559300" cy="1323439"/>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Testing what might happen to your business using different sets of related assumptions (for example, high demand and a large number of customers) is known as </a:t>
            </a:r>
            <a:r>
              <a:rPr lang="en-US" sz="1600" b="1" dirty="0">
                <a:latin typeface="Poppins" panose="00000500000000000000" pitchFamily="2" charset="0"/>
                <a:cs typeface="Poppins" panose="00000500000000000000" pitchFamily="2" charset="0"/>
              </a:rPr>
              <a:t>scenario analysis</a:t>
            </a:r>
            <a:r>
              <a:rPr lang="en-US" sz="1600" dirty="0">
                <a:latin typeface="Poppins" panose="00000500000000000000" pitchFamily="2" charset="0"/>
                <a:cs typeface="Poppins" panose="00000500000000000000" pitchFamily="2" charset="0"/>
              </a:rPr>
              <a:t>.</a:t>
            </a:r>
            <a:endParaRPr lang="en-US" sz="1600" dirty="0"/>
          </a:p>
        </p:txBody>
      </p:sp>
      <p:cxnSp>
        <p:nvCxnSpPr>
          <p:cNvPr id="10" name="Straight Connector 9">
            <a:extLst>
              <a:ext uri="{FF2B5EF4-FFF2-40B4-BE49-F238E27FC236}">
                <a16:creationId xmlns:a16="http://schemas.microsoft.com/office/drawing/2014/main" id="{47A97601-6128-2853-CC91-955199782FA5}"/>
              </a:ext>
            </a:extLst>
          </p:cNvPr>
          <p:cNvCxnSpPr/>
          <p:nvPr/>
        </p:nvCxnSpPr>
        <p:spPr>
          <a:xfrm>
            <a:off x="4356100" y="1314450"/>
            <a:ext cx="0" cy="50927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12" name="TextBox 11">
            <a:extLst>
              <a:ext uri="{FF2B5EF4-FFF2-40B4-BE49-F238E27FC236}">
                <a16:creationId xmlns:a16="http://schemas.microsoft.com/office/drawing/2014/main" id="{CB2EEAA4-316A-7112-B10E-CF229C39FDEF}"/>
              </a:ext>
            </a:extLst>
          </p:cNvPr>
          <p:cNvSpPr txBox="1"/>
          <p:nvPr/>
        </p:nvSpPr>
        <p:spPr>
          <a:xfrm>
            <a:off x="6508751" y="3398914"/>
            <a:ext cx="1993899" cy="1815882"/>
          </a:xfrm>
          <a:prstGeom prst="rect">
            <a:avLst/>
          </a:prstGeom>
          <a:noFill/>
        </p:spPr>
        <p:txBody>
          <a:bodyPr wrap="square">
            <a:spAutoFit/>
          </a:bodyPr>
          <a:lstStyle/>
          <a:p>
            <a:pPr algn="ctr"/>
            <a:r>
              <a:rPr lang="en-US" sz="1600" dirty="0"/>
              <a:t>Often entrepreneurs consider the best case, expected/ most-likely case, and worst-case scenarios.</a:t>
            </a:r>
          </a:p>
        </p:txBody>
      </p:sp>
      <p:sp>
        <p:nvSpPr>
          <p:cNvPr id="13" name="TextBox 12">
            <a:extLst>
              <a:ext uri="{FF2B5EF4-FFF2-40B4-BE49-F238E27FC236}">
                <a16:creationId xmlns:a16="http://schemas.microsoft.com/office/drawing/2014/main" id="{6555F9A4-3E7F-7FCE-4C76-876340FA094E}"/>
              </a:ext>
            </a:extLst>
          </p:cNvPr>
          <p:cNvSpPr txBox="1"/>
          <p:nvPr/>
        </p:nvSpPr>
        <p:spPr>
          <a:xfrm>
            <a:off x="222253" y="2521750"/>
            <a:ext cx="3879847" cy="3785652"/>
          </a:xfrm>
          <a:prstGeom prst="rect">
            <a:avLst/>
          </a:prstGeom>
          <a:noFill/>
        </p:spPr>
        <p:txBody>
          <a:bodyPr wrap="square">
            <a:spAutoFit/>
          </a:bodyPr>
          <a:lstStyle/>
          <a:p>
            <a:pPr algn="ctr"/>
            <a:r>
              <a:rPr lang="en-US" sz="1600" dirty="0"/>
              <a:t>Important variables to consider the effect of include but are not limited to:</a:t>
            </a:r>
          </a:p>
          <a:p>
            <a:pPr marL="285750" indent="-285750" algn="ctr">
              <a:buFont typeface="Arial" panose="020B0604020202020204" pitchFamily="34" charset="0"/>
              <a:buChar char="•"/>
            </a:pPr>
            <a:r>
              <a:rPr lang="en-US" sz="1600" dirty="0"/>
              <a:t>Pricing;</a:t>
            </a:r>
          </a:p>
          <a:p>
            <a:pPr marL="285750" indent="-285750" algn="ctr">
              <a:buFont typeface="Arial" panose="020B0604020202020204" pitchFamily="34" charset="0"/>
              <a:buChar char="•"/>
            </a:pPr>
            <a:r>
              <a:rPr lang="en-US" sz="1600" dirty="0"/>
              <a:t>Number of sales;</a:t>
            </a:r>
          </a:p>
          <a:p>
            <a:pPr marL="285750" indent="-285750" algn="ctr">
              <a:buFont typeface="Arial" panose="020B0604020202020204" pitchFamily="34" charset="0"/>
              <a:buChar char="•"/>
            </a:pPr>
            <a:r>
              <a:rPr lang="en-US" sz="1600" dirty="0"/>
              <a:t>Cost of goods sold (COGS);</a:t>
            </a:r>
          </a:p>
          <a:p>
            <a:pPr marL="285750" indent="-285750" algn="ctr">
              <a:buFont typeface="Arial" panose="020B0604020202020204" pitchFamily="34" charset="0"/>
              <a:buChar char="•"/>
            </a:pPr>
            <a:r>
              <a:rPr lang="en-US" sz="1600" dirty="0"/>
              <a:t>Operating costs, including rent and salaries.</a:t>
            </a:r>
          </a:p>
          <a:p>
            <a:pPr marL="285750" indent="-285750" algn="ctr">
              <a:buFont typeface="Arial" panose="020B0604020202020204" pitchFamily="34" charset="0"/>
              <a:buChar char="•"/>
            </a:pPr>
            <a:endParaRPr lang="en-US" sz="1600" dirty="0"/>
          </a:p>
          <a:p>
            <a:pPr algn="ctr"/>
            <a:r>
              <a:rPr lang="en-US" sz="1600" dirty="0"/>
              <a:t>Entrepreneurs might think of changes to these variables based on economic conditions, changes in laws/regulations, and the nature of competition (a new competitor moving into the neighborhood, etc.).</a:t>
            </a:r>
          </a:p>
        </p:txBody>
      </p:sp>
      <p:sp>
        <p:nvSpPr>
          <p:cNvPr id="6" name="Rectangle 5">
            <a:extLst>
              <a:ext uri="{FF2B5EF4-FFF2-40B4-BE49-F238E27FC236}">
                <a16:creationId xmlns:a16="http://schemas.microsoft.com/office/drawing/2014/main" id="{AE67924F-F700-C975-66D8-A9166DCF5BB0}"/>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E8A7C3A7-C454-C632-4AD2-CDF0AA767C39}"/>
              </a:ext>
            </a:extLst>
          </p:cNvPr>
          <p:cNvSpPr/>
          <p:nvPr/>
        </p:nvSpPr>
        <p:spPr>
          <a:xfrm>
            <a:off x="1646868" y="1040882"/>
            <a:ext cx="5950204" cy="5092699"/>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A blue logo with a couple of people climbing a mountain&#10;&#10;Description automatically generated">
            <a:extLst>
              <a:ext uri="{FF2B5EF4-FFF2-40B4-BE49-F238E27FC236}">
                <a16:creationId xmlns:a16="http://schemas.microsoft.com/office/drawing/2014/main" id="{7E997840-341B-B1F8-D914-066DDD6A4EF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63901" y="1135685"/>
            <a:ext cx="1574829" cy="1258754"/>
          </a:xfrm>
          <a:prstGeom prst="rect">
            <a:avLst/>
          </a:prstGeom>
        </p:spPr>
      </p:pic>
      <p:sp>
        <p:nvSpPr>
          <p:cNvPr id="16" name="TextBox 15">
            <a:extLst>
              <a:ext uri="{FF2B5EF4-FFF2-40B4-BE49-F238E27FC236}">
                <a16:creationId xmlns:a16="http://schemas.microsoft.com/office/drawing/2014/main" id="{984095FF-0491-4B45-918C-D76F3650B818}"/>
              </a:ext>
            </a:extLst>
          </p:cNvPr>
          <p:cNvSpPr txBox="1"/>
          <p:nvPr/>
        </p:nvSpPr>
        <p:spPr>
          <a:xfrm>
            <a:off x="1824668" y="2462553"/>
            <a:ext cx="5522976" cy="3539430"/>
          </a:xfrm>
          <a:prstGeom prst="rect">
            <a:avLst/>
          </a:prstGeom>
          <a:noFill/>
        </p:spPr>
        <p:txBody>
          <a:bodyPr wrap="square">
            <a:spAutoFit/>
          </a:bodyPr>
          <a:lstStyle/>
          <a:p>
            <a:pPr algn="ctr"/>
            <a:r>
              <a:rPr lang="en-US" sz="1600" b="1" dirty="0">
                <a:solidFill>
                  <a:schemeClr val="tx1"/>
                </a:solidFill>
                <a:latin typeface="Poppins" panose="00000500000000000000" pitchFamily="2" charset="0"/>
                <a:cs typeface="Poppins" panose="00000500000000000000" pitchFamily="2" charset="0"/>
              </a:rPr>
              <a:t>When to conduct sensitivity/scenario analyses</a:t>
            </a:r>
          </a:p>
          <a:p>
            <a:pPr algn="ctr"/>
            <a:endParaRPr lang="en-US" sz="1600" b="1" dirty="0">
              <a:solidFill>
                <a:schemeClr val="tx1"/>
              </a:solidFill>
              <a:latin typeface="Poppins" panose="00000500000000000000" pitchFamily="2" charset="0"/>
              <a:cs typeface="Poppins" panose="00000500000000000000" pitchFamily="2" charset="0"/>
            </a:endParaRPr>
          </a:p>
          <a:p>
            <a:pPr algn="ctr"/>
            <a:r>
              <a:rPr lang="en-US" sz="1600" dirty="0">
                <a:solidFill>
                  <a:schemeClr val="tx1"/>
                </a:solidFill>
                <a:latin typeface="Poppins" panose="00000500000000000000" pitchFamily="2" charset="0"/>
                <a:cs typeface="Poppins" panose="00000500000000000000" pitchFamily="2" charset="0"/>
              </a:rPr>
              <a:t>While there is no definitive answer to when or how often a business owner should conduct a sensitivity/scenario analysis, a good rule of thum</a:t>
            </a:r>
            <a:r>
              <a:rPr lang="en-US" sz="1600" dirty="0">
                <a:latin typeface="Poppins" panose="00000500000000000000" pitchFamily="2" charset="0"/>
                <a:cs typeface="Poppins" panose="00000500000000000000" pitchFamily="2" charset="0"/>
              </a:rPr>
              <a:t>b is to conduct them when your business is making important financial decisions or anticipating meaningful changes to how you do business, or the nature of your external environment. In addition, it is important for business owners to conduct regular planning, often at least once per year, even if there are no major changes planned. Going through these analyses can help to detect important potential problems before they happen.</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157674954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5213" y="737073"/>
            <a:ext cx="728980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Sensitivity Analysis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12" name="TextBox 11">
            <a:extLst>
              <a:ext uri="{FF2B5EF4-FFF2-40B4-BE49-F238E27FC236}">
                <a16:creationId xmlns:a16="http://schemas.microsoft.com/office/drawing/2014/main" id="{DE09638E-E316-DBD7-13F8-A6BA38442A64}"/>
              </a:ext>
            </a:extLst>
          </p:cNvPr>
          <p:cNvSpPr txBox="1"/>
          <p:nvPr/>
        </p:nvSpPr>
        <p:spPr>
          <a:xfrm>
            <a:off x="276225" y="1354817"/>
            <a:ext cx="6800850" cy="1569660"/>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While the initial estimate of Plantain &amp; Spice’s cash flow is immediately positive, it would be important to consider what would happen if the company’s cost of goods sold (COGS) was higher than expected. As seen below, an increase from $12 to $14 for in-store meals leads to negative cash on hand in just the second month.</a:t>
            </a:r>
          </a:p>
        </p:txBody>
      </p:sp>
      <p:pic>
        <p:nvPicPr>
          <p:cNvPr id="3" name="Picture 2">
            <a:extLst>
              <a:ext uri="{FF2B5EF4-FFF2-40B4-BE49-F238E27FC236}">
                <a16:creationId xmlns:a16="http://schemas.microsoft.com/office/drawing/2014/main" id="{283C9FAA-31D0-D08D-BEB7-CF10B9814447}"/>
              </a:ext>
            </a:extLst>
          </p:cNvPr>
          <p:cNvPicPr>
            <a:picLocks noChangeAspect="1"/>
          </p:cNvPicPr>
          <p:nvPr/>
        </p:nvPicPr>
        <p:blipFill>
          <a:blip r:embed="rId3"/>
          <a:srcRect b="85496"/>
          <a:stretch/>
        </p:blipFill>
        <p:spPr>
          <a:xfrm>
            <a:off x="4696559" y="3381630"/>
            <a:ext cx="4333029" cy="787228"/>
          </a:xfrm>
          <a:prstGeom prst="rect">
            <a:avLst/>
          </a:prstGeom>
        </p:spPr>
      </p:pic>
      <p:pic>
        <p:nvPicPr>
          <p:cNvPr id="6" name="Picture 5">
            <a:extLst>
              <a:ext uri="{FF2B5EF4-FFF2-40B4-BE49-F238E27FC236}">
                <a16:creationId xmlns:a16="http://schemas.microsoft.com/office/drawing/2014/main" id="{53E02C23-D199-F749-AE80-DFF3D1472D8E}"/>
              </a:ext>
            </a:extLst>
          </p:cNvPr>
          <p:cNvPicPr>
            <a:picLocks noChangeAspect="1"/>
          </p:cNvPicPr>
          <p:nvPr/>
        </p:nvPicPr>
        <p:blipFill>
          <a:blip r:embed="rId4"/>
          <a:srcRect r="55478" b="44491"/>
          <a:stretch/>
        </p:blipFill>
        <p:spPr>
          <a:xfrm>
            <a:off x="1844423" y="3107759"/>
            <a:ext cx="2251327" cy="1334969"/>
          </a:xfrm>
          <a:prstGeom prst="rect">
            <a:avLst/>
          </a:prstGeom>
        </p:spPr>
      </p:pic>
      <p:cxnSp>
        <p:nvCxnSpPr>
          <p:cNvPr id="8" name="Straight Arrow Connector 7">
            <a:extLst>
              <a:ext uri="{FF2B5EF4-FFF2-40B4-BE49-F238E27FC236}">
                <a16:creationId xmlns:a16="http://schemas.microsoft.com/office/drawing/2014/main" id="{CDF205CD-B3C2-544D-FCE9-296CD9F9044F}"/>
              </a:ext>
            </a:extLst>
          </p:cNvPr>
          <p:cNvCxnSpPr>
            <a:cxnSpLocks/>
            <a:stCxn id="6" idx="3"/>
            <a:endCxn id="3" idx="1"/>
          </p:cNvCxnSpPr>
          <p:nvPr/>
        </p:nvCxnSpPr>
        <p:spPr>
          <a:xfrm>
            <a:off x="4095750" y="3775244"/>
            <a:ext cx="60080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F77E0FF9-4068-78C1-F2C4-EFA1AB24668A}"/>
              </a:ext>
            </a:extLst>
          </p:cNvPr>
          <p:cNvSpPr txBox="1"/>
          <p:nvPr/>
        </p:nvSpPr>
        <p:spPr>
          <a:xfrm>
            <a:off x="199671" y="3236634"/>
            <a:ext cx="1549635"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Estimate based on $12 COGS for in-store meal</a:t>
            </a:r>
          </a:p>
        </p:txBody>
      </p:sp>
      <p:pic>
        <p:nvPicPr>
          <p:cNvPr id="15" name="Picture 14">
            <a:extLst>
              <a:ext uri="{FF2B5EF4-FFF2-40B4-BE49-F238E27FC236}">
                <a16:creationId xmlns:a16="http://schemas.microsoft.com/office/drawing/2014/main" id="{2A927201-F48D-2DEE-B7C4-564C5743ACB4}"/>
              </a:ext>
            </a:extLst>
          </p:cNvPr>
          <p:cNvPicPr>
            <a:picLocks noChangeAspect="1"/>
          </p:cNvPicPr>
          <p:nvPr/>
        </p:nvPicPr>
        <p:blipFill>
          <a:blip r:embed="rId5"/>
          <a:stretch>
            <a:fillRect/>
          </a:stretch>
        </p:blipFill>
        <p:spPr>
          <a:xfrm>
            <a:off x="4696559" y="5265237"/>
            <a:ext cx="4282228" cy="721217"/>
          </a:xfrm>
          <a:prstGeom prst="rect">
            <a:avLst/>
          </a:prstGeom>
        </p:spPr>
      </p:pic>
      <p:sp>
        <p:nvSpPr>
          <p:cNvPr id="16" name="TextBox 15">
            <a:extLst>
              <a:ext uri="{FF2B5EF4-FFF2-40B4-BE49-F238E27FC236}">
                <a16:creationId xmlns:a16="http://schemas.microsoft.com/office/drawing/2014/main" id="{E8BAB014-DF05-DFFD-5915-A2FC111F81C6}"/>
              </a:ext>
            </a:extLst>
          </p:cNvPr>
          <p:cNvSpPr txBox="1"/>
          <p:nvPr/>
        </p:nvSpPr>
        <p:spPr>
          <a:xfrm>
            <a:off x="199671" y="5132109"/>
            <a:ext cx="1549635"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Estimate based on $14 COGS for in-store meal</a:t>
            </a:r>
          </a:p>
        </p:txBody>
      </p:sp>
      <p:pic>
        <p:nvPicPr>
          <p:cNvPr id="17" name="Picture 16">
            <a:extLst>
              <a:ext uri="{FF2B5EF4-FFF2-40B4-BE49-F238E27FC236}">
                <a16:creationId xmlns:a16="http://schemas.microsoft.com/office/drawing/2014/main" id="{6FDB859F-ED0E-9BA0-86C2-8B3EDB3612FB}"/>
              </a:ext>
            </a:extLst>
          </p:cNvPr>
          <p:cNvPicPr>
            <a:picLocks noChangeAspect="1"/>
          </p:cNvPicPr>
          <p:nvPr/>
        </p:nvPicPr>
        <p:blipFill>
          <a:blip r:embed="rId6"/>
          <a:stretch>
            <a:fillRect/>
          </a:stretch>
        </p:blipFill>
        <p:spPr>
          <a:xfrm>
            <a:off x="1862249" y="4945494"/>
            <a:ext cx="2233501" cy="1334966"/>
          </a:xfrm>
          <a:prstGeom prst="rect">
            <a:avLst/>
          </a:prstGeom>
        </p:spPr>
      </p:pic>
      <p:cxnSp>
        <p:nvCxnSpPr>
          <p:cNvPr id="18" name="Straight Arrow Connector 17">
            <a:extLst>
              <a:ext uri="{FF2B5EF4-FFF2-40B4-BE49-F238E27FC236}">
                <a16:creationId xmlns:a16="http://schemas.microsoft.com/office/drawing/2014/main" id="{2EAF1C9A-D9FE-DEE0-F008-AE098F15EFDD}"/>
              </a:ext>
            </a:extLst>
          </p:cNvPr>
          <p:cNvCxnSpPr>
            <a:cxnSpLocks/>
          </p:cNvCxnSpPr>
          <p:nvPr/>
        </p:nvCxnSpPr>
        <p:spPr>
          <a:xfrm>
            <a:off x="4095750" y="5625846"/>
            <a:ext cx="60080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722040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BF1098-3082-2B63-EF75-F87B3F2FD4FA}"/>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40AD95F-220A-0CAC-0F9E-F0E088B97011}"/>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CC9EB013-83E8-AEC6-F4B2-C85F5CA4533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201019157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640773"/>
            <a:ext cx="6227944"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Financial management</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29F706F3-6BA3-6691-2E56-119785D89790}"/>
              </a:ext>
            </a:extLst>
          </p:cNvPr>
          <p:cNvSpPr txBox="1"/>
          <p:nvPr/>
        </p:nvSpPr>
        <p:spPr>
          <a:xfrm>
            <a:off x="438146" y="1157295"/>
            <a:ext cx="8267700" cy="1477328"/>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Good f</a:t>
            </a:r>
            <a:r>
              <a:rPr lang="en-US" sz="1800" dirty="0">
                <a:latin typeface="Poppins" panose="00000500000000000000" pitchFamily="2" charset="0"/>
                <a:cs typeface="Poppins" panose="00000500000000000000" pitchFamily="2" charset="0"/>
              </a:rPr>
              <a:t>inancial </a:t>
            </a:r>
            <a:r>
              <a:rPr lang="en-US" dirty="0">
                <a:latin typeface="Poppins" panose="00000500000000000000" pitchFamily="2" charset="0"/>
                <a:cs typeface="Poppins" panose="00000500000000000000" pitchFamily="2" charset="0"/>
              </a:rPr>
              <a:t>management involves operating a company and making decisions based upon careful analysis of accurate financial statements and realistic financial models/projections; one important tool that we have not yet discussed for good financial management is variance analysis.</a:t>
            </a:r>
            <a:endParaRPr lang="en-US" sz="1800" dirty="0">
              <a:latin typeface="Poppins" panose="00000500000000000000" pitchFamily="2" charset="0"/>
              <a:cs typeface="Poppins" panose="00000500000000000000" pitchFamily="2" charset="0"/>
            </a:endParaRPr>
          </a:p>
        </p:txBody>
      </p:sp>
      <p:sp>
        <p:nvSpPr>
          <p:cNvPr id="20" name="TextBox 19">
            <a:extLst>
              <a:ext uri="{FF2B5EF4-FFF2-40B4-BE49-F238E27FC236}">
                <a16:creationId xmlns:a16="http://schemas.microsoft.com/office/drawing/2014/main" id="{47866BEC-F652-EEB6-3F48-FCA2ACF2E014}"/>
              </a:ext>
            </a:extLst>
          </p:cNvPr>
          <p:cNvSpPr txBox="1"/>
          <p:nvPr/>
        </p:nvSpPr>
        <p:spPr>
          <a:xfrm>
            <a:off x="665095" y="3222239"/>
            <a:ext cx="4108317" cy="1631216"/>
          </a:xfrm>
          <a:prstGeom prst="rect">
            <a:avLst/>
          </a:prstGeom>
          <a:noFill/>
        </p:spPr>
        <p:txBody>
          <a:bodyPr wrap="square">
            <a:spAutoFit/>
          </a:bodyPr>
          <a:lstStyle/>
          <a:p>
            <a:pPr algn="ctr"/>
            <a:r>
              <a:rPr lang="en-US" sz="2000" b="1" dirty="0">
                <a:latin typeface="Poppins" panose="00000500000000000000" pitchFamily="2" charset="0"/>
                <a:cs typeface="Poppins" panose="00000500000000000000" pitchFamily="2" charset="0"/>
              </a:rPr>
              <a:t>Variance analysis</a:t>
            </a:r>
          </a:p>
          <a:p>
            <a:pPr algn="ctr"/>
            <a:r>
              <a:rPr lang="en-US" sz="2000" dirty="0">
                <a:latin typeface="Poppins" panose="00000500000000000000" pitchFamily="2" charset="0"/>
                <a:cs typeface="Poppins" panose="00000500000000000000" pitchFamily="2" charset="0"/>
              </a:rPr>
              <a:t> Comparing what you thought was going to happen </a:t>
            </a:r>
          </a:p>
          <a:p>
            <a:pPr algn="ctr"/>
            <a:r>
              <a:rPr lang="en-US" sz="2000" dirty="0">
                <a:latin typeface="Poppins" panose="00000500000000000000" pitchFamily="2" charset="0"/>
                <a:cs typeface="Poppins" panose="00000500000000000000" pitchFamily="2" charset="0"/>
              </a:rPr>
              <a:t>(from a budget or projection) to what actually happened </a:t>
            </a:r>
          </a:p>
        </p:txBody>
      </p:sp>
      <p:pic>
        <p:nvPicPr>
          <p:cNvPr id="23" name="Picture 22">
            <a:extLst>
              <a:ext uri="{FF2B5EF4-FFF2-40B4-BE49-F238E27FC236}">
                <a16:creationId xmlns:a16="http://schemas.microsoft.com/office/drawing/2014/main" id="{AB730B64-9A3F-CB8E-D18C-566DC8011462}"/>
              </a:ext>
            </a:extLst>
          </p:cNvPr>
          <p:cNvPicPr>
            <a:picLocks noChangeAspect="1"/>
          </p:cNvPicPr>
          <p:nvPr/>
        </p:nvPicPr>
        <p:blipFill>
          <a:blip r:embed="rId2"/>
          <a:stretch>
            <a:fillRect/>
          </a:stretch>
        </p:blipFill>
        <p:spPr>
          <a:xfrm>
            <a:off x="5398885" y="2805096"/>
            <a:ext cx="2733015" cy="2733015"/>
          </a:xfrm>
          <a:prstGeom prst="rect">
            <a:avLst/>
          </a:prstGeom>
        </p:spPr>
      </p:pic>
      <p:sp>
        <p:nvSpPr>
          <p:cNvPr id="24" name="TextBox 23">
            <a:extLst>
              <a:ext uri="{FF2B5EF4-FFF2-40B4-BE49-F238E27FC236}">
                <a16:creationId xmlns:a16="http://schemas.microsoft.com/office/drawing/2014/main" id="{C424192F-D209-3B3A-DEB3-A850BF251B08}"/>
              </a:ext>
            </a:extLst>
          </p:cNvPr>
          <p:cNvSpPr txBox="1"/>
          <p:nvPr/>
        </p:nvSpPr>
        <p:spPr>
          <a:xfrm>
            <a:off x="517519" y="5762592"/>
            <a:ext cx="8108954" cy="923330"/>
          </a:xfrm>
          <a:prstGeom prst="rect">
            <a:avLst/>
          </a:prstGeom>
          <a:noFill/>
        </p:spPr>
        <p:txBody>
          <a:bodyPr wrap="square">
            <a:spAutoFit/>
          </a:bodyPr>
          <a:lstStyle/>
          <a:p>
            <a:pPr algn="ctr"/>
            <a:r>
              <a:rPr lang="en-US" dirty="0">
                <a:latin typeface="Poppins" panose="00000500000000000000" pitchFamily="2" charset="0"/>
                <a:cs typeface="Poppins" panose="00000500000000000000" pitchFamily="2" charset="0"/>
              </a:rPr>
              <a:t>Good variance analysis requires having clear written expectations ahead of time (via a budget or projection), and then taking time to compare actual numbers to what was expected/budgeted</a:t>
            </a:r>
          </a:p>
        </p:txBody>
      </p:sp>
    </p:spTree>
    <p:extLst>
      <p:ext uri="{BB962C8B-B14F-4D97-AF65-F5344CB8AC3E}">
        <p14:creationId xmlns:p14="http://schemas.microsoft.com/office/powerpoint/2010/main" val="192736390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546928" y="640773"/>
            <a:ext cx="6227944"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Variance analysis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29F706F3-6BA3-6691-2E56-119785D89790}"/>
              </a:ext>
            </a:extLst>
          </p:cNvPr>
          <p:cNvSpPr txBox="1"/>
          <p:nvPr/>
        </p:nvSpPr>
        <p:spPr>
          <a:xfrm>
            <a:off x="614478" y="1281546"/>
            <a:ext cx="8092843" cy="5078313"/>
          </a:xfrm>
          <a:prstGeom prst="rect">
            <a:avLst/>
          </a:prstGeom>
          <a:noFill/>
        </p:spPr>
        <p:txBody>
          <a:bodyPr wrap="square">
            <a:spAutoFit/>
          </a:bodyPr>
          <a:lstStyle/>
          <a:p>
            <a:r>
              <a:rPr lang="en-US" sz="1800" dirty="0">
                <a:latin typeface="Poppins" panose="00000500000000000000" pitchFamily="2" charset="0"/>
                <a:cs typeface="Poppins" panose="00000500000000000000" pitchFamily="2" charset="0"/>
              </a:rPr>
              <a:t>Important financial factors to analyze </a:t>
            </a:r>
            <a:r>
              <a:rPr lang="en-US" dirty="0">
                <a:latin typeface="Poppins" panose="00000500000000000000" pitchFamily="2" charset="0"/>
                <a:cs typeface="Poppins" panose="00000500000000000000" pitchFamily="2" charset="0"/>
              </a:rPr>
              <a:t>for variance include, but are not limited to</a:t>
            </a:r>
            <a:r>
              <a:rPr lang="en-US" sz="1800" dirty="0">
                <a:latin typeface="Poppins" panose="00000500000000000000" pitchFamily="2" charset="0"/>
                <a:cs typeface="Poppins" panose="00000500000000000000" pitchFamily="2" charset="0"/>
              </a:rPr>
              <a:t>:</a:t>
            </a: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Sales volume</a:t>
            </a:r>
            <a:r>
              <a:rPr lang="en-US" dirty="0">
                <a:latin typeface="Poppins" panose="00000500000000000000" pitchFamily="2" charset="0"/>
                <a:cs typeface="Poppins" panose="00000500000000000000" pitchFamily="2" charset="0"/>
              </a:rPr>
              <a:t>: did you sell as much of a product/service as you expected across a period of time?</a:t>
            </a:r>
          </a:p>
          <a:p>
            <a:pPr marL="285750" indent="-285750">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Cost of goods sold</a:t>
            </a:r>
            <a:r>
              <a:rPr lang="en-US" dirty="0">
                <a:latin typeface="Poppins" panose="00000500000000000000" pitchFamily="2" charset="0"/>
                <a:cs typeface="Poppins" panose="00000500000000000000" pitchFamily="2" charset="0"/>
              </a:rPr>
              <a:t>: were your supplies, packaging, and direct labor costs more, or less, than what you expected?</a:t>
            </a:r>
          </a:p>
          <a:p>
            <a:pPr marL="285750" indent="-285750">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Labor efficiency: </a:t>
            </a:r>
            <a:r>
              <a:rPr lang="en-US" dirty="0">
                <a:latin typeface="Poppins" panose="00000500000000000000" pitchFamily="2" charset="0"/>
                <a:cs typeface="Poppins" panose="00000500000000000000" pitchFamily="2" charset="0"/>
              </a:rPr>
              <a:t>were employees able to serve or produce at the rate that you expected?</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Operating expenses:</a:t>
            </a:r>
            <a:r>
              <a:rPr lang="en-US" dirty="0">
                <a:latin typeface="Poppins" panose="00000500000000000000" pitchFamily="2" charset="0"/>
                <a:cs typeface="Poppins" panose="00000500000000000000" pitchFamily="2" charset="0"/>
              </a:rPr>
              <a:t> were expenses such as utilities and legal fees higher than you expected?</a:t>
            </a:r>
            <a:endParaRPr lang="en-US" b="1"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b="1" dirty="0">
                <a:latin typeface="Poppins" panose="00000500000000000000" pitchFamily="2" charset="0"/>
                <a:cs typeface="Poppins" panose="00000500000000000000" pitchFamily="2" charset="0"/>
              </a:rPr>
              <a:t>Customer acquisition costs: </a:t>
            </a:r>
            <a:r>
              <a:rPr lang="en-US" dirty="0">
                <a:latin typeface="Poppins" panose="00000500000000000000" pitchFamily="2" charset="0"/>
                <a:cs typeface="Poppins" panose="00000500000000000000" pitchFamily="2" charset="0"/>
              </a:rPr>
              <a:t>were your costs to acquire a customer (marketing costs / number of customers) greater than what you expected?</a:t>
            </a:r>
            <a:endParaRPr lang="en-US" sz="1800" b="1" dirty="0">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22761733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458028" y="666686"/>
            <a:ext cx="6227944"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Variance analysis -&gt; Decisions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7E19C382-616D-3206-12BB-A6275DFFE80B}"/>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29F706F3-6BA3-6691-2E56-119785D89790}"/>
              </a:ext>
            </a:extLst>
          </p:cNvPr>
          <p:cNvSpPr txBox="1"/>
          <p:nvPr/>
        </p:nvSpPr>
        <p:spPr>
          <a:xfrm>
            <a:off x="438150" y="1247651"/>
            <a:ext cx="8267700" cy="1477328"/>
          </a:xfrm>
          <a:prstGeom prst="rect">
            <a:avLst/>
          </a:prstGeom>
          <a:noFill/>
        </p:spPr>
        <p:txBody>
          <a:bodyPr wrap="square">
            <a:spAutoFit/>
          </a:bodyPr>
          <a:lstStyle/>
          <a:p>
            <a:pPr algn="ctr"/>
            <a:r>
              <a:rPr lang="en-US" sz="1800" dirty="0">
                <a:latin typeface="Poppins" panose="00000500000000000000" pitchFamily="2" charset="0"/>
                <a:cs typeface="Poppins" panose="00000500000000000000" pitchFamily="2" charset="0"/>
              </a:rPr>
              <a:t>Once you have determined </a:t>
            </a:r>
            <a:r>
              <a:rPr lang="en-US" dirty="0">
                <a:latin typeface="Poppins" panose="00000500000000000000" pitchFamily="2" charset="0"/>
                <a:cs typeface="Poppins" panose="00000500000000000000" pitchFamily="2" charset="0"/>
              </a:rPr>
              <a:t>to what extent various factors varied from your expectations, it is important to decide what to do, if anything, about this. Good decisions often require understanding the root cause of a variance. Some strategies to understanding the root cause, include:</a:t>
            </a:r>
            <a:endParaRPr lang="en-US" sz="1800" dirty="0">
              <a:latin typeface="Poppins" panose="00000500000000000000" pitchFamily="2" charset="0"/>
              <a:cs typeface="Poppins" panose="00000500000000000000" pitchFamily="2" charset="0"/>
            </a:endParaRPr>
          </a:p>
        </p:txBody>
      </p:sp>
      <p:sp>
        <p:nvSpPr>
          <p:cNvPr id="3" name="TextBox 2">
            <a:extLst>
              <a:ext uri="{FF2B5EF4-FFF2-40B4-BE49-F238E27FC236}">
                <a16:creationId xmlns:a16="http://schemas.microsoft.com/office/drawing/2014/main" id="{D708B5E1-3BDF-9481-84A1-D5AE599C4170}"/>
              </a:ext>
            </a:extLst>
          </p:cNvPr>
          <p:cNvSpPr txBox="1"/>
          <p:nvPr/>
        </p:nvSpPr>
        <p:spPr>
          <a:xfrm>
            <a:off x="438150" y="2988271"/>
            <a:ext cx="2407534" cy="830997"/>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Investigate further beyond the financial statement</a:t>
            </a:r>
          </a:p>
        </p:txBody>
      </p:sp>
      <p:sp>
        <p:nvSpPr>
          <p:cNvPr id="4" name="TextBox 3">
            <a:extLst>
              <a:ext uri="{FF2B5EF4-FFF2-40B4-BE49-F238E27FC236}">
                <a16:creationId xmlns:a16="http://schemas.microsoft.com/office/drawing/2014/main" id="{B1534499-894D-4EB8-2D17-0509A4C15FD4}"/>
              </a:ext>
            </a:extLst>
          </p:cNvPr>
          <p:cNvSpPr txBox="1"/>
          <p:nvPr/>
        </p:nvSpPr>
        <p:spPr>
          <a:xfrm>
            <a:off x="3491171" y="3016469"/>
            <a:ext cx="2284402" cy="830997"/>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Look for exceptions to what has happened</a:t>
            </a:r>
          </a:p>
        </p:txBody>
      </p:sp>
      <p:sp>
        <p:nvSpPr>
          <p:cNvPr id="5" name="TextBox 4">
            <a:extLst>
              <a:ext uri="{FF2B5EF4-FFF2-40B4-BE49-F238E27FC236}">
                <a16:creationId xmlns:a16="http://schemas.microsoft.com/office/drawing/2014/main" id="{E42B286C-05F2-2511-C1B0-999320BF02D7}"/>
              </a:ext>
            </a:extLst>
          </p:cNvPr>
          <p:cNvSpPr txBox="1"/>
          <p:nvPr/>
        </p:nvSpPr>
        <p:spPr>
          <a:xfrm>
            <a:off x="6511925" y="2865161"/>
            <a:ext cx="2193925" cy="1077218"/>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Focus on the situation, not just the business or person</a:t>
            </a:r>
          </a:p>
        </p:txBody>
      </p:sp>
      <p:sp>
        <p:nvSpPr>
          <p:cNvPr id="6" name="TextBox 5">
            <a:extLst>
              <a:ext uri="{FF2B5EF4-FFF2-40B4-BE49-F238E27FC236}">
                <a16:creationId xmlns:a16="http://schemas.microsoft.com/office/drawing/2014/main" id="{03651D71-7799-B964-4A2D-FDD9589D98CF}"/>
              </a:ext>
            </a:extLst>
          </p:cNvPr>
          <p:cNvSpPr txBox="1"/>
          <p:nvPr/>
        </p:nvSpPr>
        <p:spPr>
          <a:xfrm>
            <a:off x="330421" y="4013943"/>
            <a:ext cx="2622992" cy="2308324"/>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Financial statements can tell us a lot, but it is often important to collect more data by talking to suppliers, customers, employees, or looking for yourself at the business process in action</a:t>
            </a:r>
          </a:p>
        </p:txBody>
      </p:sp>
      <p:sp>
        <p:nvSpPr>
          <p:cNvPr id="7" name="TextBox 6">
            <a:extLst>
              <a:ext uri="{FF2B5EF4-FFF2-40B4-BE49-F238E27FC236}">
                <a16:creationId xmlns:a16="http://schemas.microsoft.com/office/drawing/2014/main" id="{1477A0BE-12DE-0223-DEAC-5712E8DD0307}"/>
              </a:ext>
            </a:extLst>
          </p:cNvPr>
          <p:cNvSpPr txBox="1"/>
          <p:nvPr/>
        </p:nvSpPr>
        <p:spPr>
          <a:xfrm>
            <a:off x="3262708" y="3937933"/>
            <a:ext cx="2741328" cy="2800767"/>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If it is unclear why something is happening, look for a time or a context where that thing did not happen, what is the difference between these different times/contexts? For example, was there a time when costs of goods sold were lower?</a:t>
            </a:r>
          </a:p>
        </p:txBody>
      </p:sp>
      <p:sp>
        <p:nvSpPr>
          <p:cNvPr id="8" name="TextBox 7">
            <a:extLst>
              <a:ext uri="{FF2B5EF4-FFF2-40B4-BE49-F238E27FC236}">
                <a16:creationId xmlns:a16="http://schemas.microsoft.com/office/drawing/2014/main" id="{86FBBE9A-4257-2382-26FA-12A24BED6B14}"/>
              </a:ext>
            </a:extLst>
          </p:cNvPr>
          <p:cNvSpPr txBox="1"/>
          <p:nvPr/>
        </p:nvSpPr>
        <p:spPr>
          <a:xfrm>
            <a:off x="6297391" y="4138957"/>
            <a:ext cx="2622992" cy="2554545"/>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Often, it is tempting to blame people, or to assume that the business is doing something wrong – is it possible that it is the situation instead? For example, are sales variations due to the weather?</a:t>
            </a:r>
          </a:p>
        </p:txBody>
      </p:sp>
    </p:spTree>
    <p:extLst>
      <p:ext uri="{BB962C8B-B14F-4D97-AF65-F5344CB8AC3E}">
        <p14:creationId xmlns:p14="http://schemas.microsoft.com/office/powerpoint/2010/main" val="30171150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263221057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65213" y="699997"/>
            <a:ext cx="7289801"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Variance Analysis – Plantain &amp; Spice</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pic>
        <p:nvPicPr>
          <p:cNvPr id="4" name="Picture 3">
            <a:extLst>
              <a:ext uri="{FF2B5EF4-FFF2-40B4-BE49-F238E27FC236}">
                <a16:creationId xmlns:a16="http://schemas.microsoft.com/office/drawing/2014/main" id="{30645206-9134-7576-A564-9A3CE4BCA58F}"/>
              </a:ext>
            </a:extLst>
          </p:cNvPr>
          <p:cNvPicPr>
            <a:picLocks noChangeAspect="1"/>
          </p:cNvPicPr>
          <p:nvPr/>
        </p:nvPicPr>
        <p:blipFill>
          <a:blip r:embed="rId2"/>
          <a:stretch>
            <a:fillRect/>
          </a:stretch>
        </p:blipFill>
        <p:spPr>
          <a:xfrm>
            <a:off x="7289801" y="632506"/>
            <a:ext cx="1688986" cy="1688143"/>
          </a:xfrm>
          <a:prstGeom prst="rect">
            <a:avLst/>
          </a:prstGeom>
        </p:spPr>
      </p:pic>
      <p:sp>
        <p:nvSpPr>
          <p:cNvPr id="12" name="TextBox 11">
            <a:extLst>
              <a:ext uri="{FF2B5EF4-FFF2-40B4-BE49-F238E27FC236}">
                <a16:creationId xmlns:a16="http://schemas.microsoft.com/office/drawing/2014/main" id="{DE09638E-E316-DBD7-13F8-A6BA38442A64}"/>
              </a:ext>
            </a:extLst>
          </p:cNvPr>
          <p:cNvSpPr txBox="1"/>
          <p:nvPr/>
        </p:nvSpPr>
        <p:spPr>
          <a:xfrm>
            <a:off x="270996" y="1173684"/>
            <a:ext cx="6913023"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If Plantain &amp; Spice predicted that its COGS for in-store meals are $12, but after three months of operation it notices that COGS are $14, then its owners will need to inquire as to why using the three methods just explained.</a:t>
            </a:r>
          </a:p>
        </p:txBody>
      </p:sp>
      <p:pic>
        <p:nvPicPr>
          <p:cNvPr id="6" name="Picture 5">
            <a:extLst>
              <a:ext uri="{FF2B5EF4-FFF2-40B4-BE49-F238E27FC236}">
                <a16:creationId xmlns:a16="http://schemas.microsoft.com/office/drawing/2014/main" id="{53E02C23-D199-F749-AE80-DFF3D1472D8E}"/>
              </a:ext>
            </a:extLst>
          </p:cNvPr>
          <p:cNvPicPr>
            <a:picLocks noChangeAspect="1"/>
          </p:cNvPicPr>
          <p:nvPr/>
        </p:nvPicPr>
        <p:blipFill>
          <a:blip r:embed="rId3"/>
          <a:srcRect r="55478" b="44491"/>
          <a:stretch/>
        </p:blipFill>
        <p:spPr>
          <a:xfrm>
            <a:off x="1246968" y="2681676"/>
            <a:ext cx="2251327" cy="1334969"/>
          </a:xfrm>
          <a:prstGeom prst="rect">
            <a:avLst/>
          </a:prstGeom>
        </p:spPr>
      </p:pic>
      <p:pic>
        <p:nvPicPr>
          <p:cNvPr id="17" name="Picture 16">
            <a:extLst>
              <a:ext uri="{FF2B5EF4-FFF2-40B4-BE49-F238E27FC236}">
                <a16:creationId xmlns:a16="http://schemas.microsoft.com/office/drawing/2014/main" id="{6FDB859F-ED0E-9BA0-86C2-8B3EDB3612FB}"/>
              </a:ext>
            </a:extLst>
          </p:cNvPr>
          <p:cNvPicPr>
            <a:picLocks noChangeAspect="1"/>
          </p:cNvPicPr>
          <p:nvPr/>
        </p:nvPicPr>
        <p:blipFill>
          <a:blip r:embed="rId4"/>
          <a:stretch>
            <a:fillRect/>
          </a:stretch>
        </p:blipFill>
        <p:spPr>
          <a:xfrm>
            <a:off x="3974545" y="2681676"/>
            <a:ext cx="2233501" cy="1334966"/>
          </a:xfrm>
          <a:prstGeom prst="rect">
            <a:avLst/>
          </a:prstGeom>
        </p:spPr>
      </p:pic>
      <p:cxnSp>
        <p:nvCxnSpPr>
          <p:cNvPr id="5" name="Straight Arrow Connector 4">
            <a:extLst>
              <a:ext uri="{FF2B5EF4-FFF2-40B4-BE49-F238E27FC236}">
                <a16:creationId xmlns:a16="http://schemas.microsoft.com/office/drawing/2014/main" id="{667C3F05-21C8-EDF0-64FE-9FD260C5BBCD}"/>
              </a:ext>
            </a:extLst>
          </p:cNvPr>
          <p:cNvCxnSpPr>
            <a:cxnSpLocks/>
            <a:stCxn id="6" idx="3"/>
            <a:endCxn id="17" idx="1"/>
          </p:cNvCxnSpPr>
          <p:nvPr/>
        </p:nvCxnSpPr>
        <p:spPr>
          <a:xfrm flipV="1">
            <a:off x="3498295" y="3349159"/>
            <a:ext cx="476250" cy="2"/>
          </a:xfrm>
          <a:prstGeom prst="straightConnector1">
            <a:avLst/>
          </a:prstGeom>
          <a:ln w="38100">
            <a:solidFill>
              <a:schemeClr val="tx1"/>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B41868E2-89D8-6FA5-8D7E-E01518B1B5C4}"/>
              </a:ext>
            </a:extLst>
          </p:cNvPr>
          <p:cNvSpPr txBox="1"/>
          <p:nvPr/>
        </p:nvSpPr>
        <p:spPr>
          <a:xfrm>
            <a:off x="1691416" y="2250902"/>
            <a:ext cx="1362429" cy="338554"/>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Predicted</a:t>
            </a:r>
          </a:p>
        </p:txBody>
      </p:sp>
      <p:sp>
        <p:nvSpPr>
          <p:cNvPr id="19" name="TextBox 18">
            <a:extLst>
              <a:ext uri="{FF2B5EF4-FFF2-40B4-BE49-F238E27FC236}">
                <a16:creationId xmlns:a16="http://schemas.microsoft.com/office/drawing/2014/main" id="{9072FB6C-56B4-98D1-51A8-B07691A898E7}"/>
              </a:ext>
            </a:extLst>
          </p:cNvPr>
          <p:cNvSpPr txBox="1"/>
          <p:nvPr/>
        </p:nvSpPr>
        <p:spPr>
          <a:xfrm>
            <a:off x="4301266" y="2250902"/>
            <a:ext cx="1362429" cy="338554"/>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Actual</a:t>
            </a:r>
          </a:p>
        </p:txBody>
      </p:sp>
      <p:sp>
        <p:nvSpPr>
          <p:cNvPr id="20" name="TextBox 19">
            <a:extLst>
              <a:ext uri="{FF2B5EF4-FFF2-40B4-BE49-F238E27FC236}">
                <a16:creationId xmlns:a16="http://schemas.microsoft.com/office/drawing/2014/main" id="{61265EE4-4A1C-651D-1BDF-3ADEF389D9DE}"/>
              </a:ext>
            </a:extLst>
          </p:cNvPr>
          <p:cNvSpPr txBox="1"/>
          <p:nvPr/>
        </p:nvSpPr>
        <p:spPr>
          <a:xfrm>
            <a:off x="270996" y="4268626"/>
            <a:ext cx="2407534" cy="830997"/>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Investigate further beyond the financial statement</a:t>
            </a:r>
          </a:p>
        </p:txBody>
      </p:sp>
      <p:sp>
        <p:nvSpPr>
          <p:cNvPr id="21" name="TextBox 20">
            <a:extLst>
              <a:ext uri="{FF2B5EF4-FFF2-40B4-BE49-F238E27FC236}">
                <a16:creationId xmlns:a16="http://schemas.microsoft.com/office/drawing/2014/main" id="{17985C80-768C-AE3E-75C5-1A2C0EE4FCD1}"/>
              </a:ext>
            </a:extLst>
          </p:cNvPr>
          <p:cNvSpPr txBox="1"/>
          <p:nvPr/>
        </p:nvSpPr>
        <p:spPr>
          <a:xfrm>
            <a:off x="3379293" y="4268625"/>
            <a:ext cx="2284402" cy="830997"/>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Look for exceptions to what has happened</a:t>
            </a:r>
          </a:p>
        </p:txBody>
      </p:sp>
      <p:sp>
        <p:nvSpPr>
          <p:cNvPr id="23" name="TextBox 22">
            <a:extLst>
              <a:ext uri="{FF2B5EF4-FFF2-40B4-BE49-F238E27FC236}">
                <a16:creationId xmlns:a16="http://schemas.microsoft.com/office/drawing/2014/main" id="{EDCC8AFF-CE5E-1C61-3D3F-584E4F564583}"/>
              </a:ext>
            </a:extLst>
          </p:cNvPr>
          <p:cNvSpPr txBox="1"/>
          <p:nvPr/>
        </p:nvSpPr>
        <p:spPr>
          <a:xfrm>
            <a:off x="243326" y="5201490"/>
            <a:ext cx="2622992" cy="1323439"/>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Speaking to employees, the owner might discover that certain supplies are often spoilt upon delivery</a:t>
            </a:r>
          </a:p>
        </p:txBody>
      </p:sp>
      <p:sp>
        <p:nvSpPr>
          <p:cNvPr id="24" name="TextBox 23">
            <a:extLst>
              <a:ext uri="{FF2B5EF4-FFF2-40B4-BE49-F238E27FC236}">
                <a16:creationId xmlns:a16="http://schemas.microsoft.com/office/drawing/2014/main" id="{EBE4CC71-8228-855B-F390-A3AEBA9D4DD0}"/>
              </a:ext>
            </a:extLst>
          </p:cNvPr>
          <p:cNvSpPr txBox="1"/>
          <p:nvPr/>
        </p:nvSpPr>
        <p:spPr>
          <a:xfrm>
            <a:off x="3260504" y="5201490"/>
            <a:ext cx="2622992" cy="1077218"/>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One shipment from a back-up supplier was delivered with higher quality products</a:t>
            </a:r>
          </a:p>
        </p:txBody>
      </p:sp>
      <p:cxnSp>
        <p:nvCxnSpPr>
          <p:cNvPr id="25" name="Straight Arrow Connector 24">
            <a:extLst>
              <a:ext uri="{FF2B5EF4-FFF2-40B4-BE49-F238E27FC236}">
                <a16:creationId xmlns:a16="http://schemas.microsoft.com/office/drawing/2014/main" id="{51A5030C-DFCA-D144-C64D-9300299C6BE4}"/>
              </a:ext>
            </a:extLst>
          </p:cNvPr>
          <p:cNvCxnSpPr>
            <a:cxnSpLocks/>
          </p:cNvCxnSpPr>
          <p:nvPr/>
        </p:nvCxnSpPr>
        <p:spPr>
          <a:xfrm>
            <a:off x="6208046" y="5195309"/>
            <a:ext cx="600809" cy="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79622FFA-1AA4-F725-71C4-241E5CA1347A}"/>
              </a:ext>
            </a:extLst>
          </p:cNvPr>
          <p:cNvSpPr txBox="1"/>
          <p:nvPr/>
        </p:nvSpPr>
        <p:spPr>
          <a:xfrm>
            <a:off x="6694385" y="2790051"/>
            <a:ext cx="2284402" cy="584775"/>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Decision &amp; strategic management</a:t>
            </a:r>
          </a:p>
        </p:txBody>
      </p:sp>
      <p:sp>
        <p:nvSpPr>
          <p:cNvPr id="27" name="TextBox 26">
            <a:extLst>
              <a:ext uri="{FF2B5EF4-FFF2-40B4-BE49-F238E27FC236}">
                <a16:creationId xmlns:a16="http://schemas.microsoft.com/office/drawing/2014/main" id="{FF845E68-68EE-3E89-34B5-0D017A50A3B4}"/>
              </a:ext>
            </a:extLst>
          </p:cNvPr>
          <p:cNvSpPr txBox="1"/>
          <p:nvPr/>
        </p:nvSpPr>
        <p:spPr>
          <a:xfrm>
            <a:off x="7020275" y="3602831"/>
            <a:ext cx="1753514" cy="2800767"/>
          </a:xfrm>
          <a:prstGeom prst="rect">
            <a:avLst/>
          </a:prstGeom>
          <a:noFill/>
        </p:spPr>
        <p:txBody>
          <a:bodyPr wrap="square">
            <a:spAutoFit/>
          </a:bodyPr>
          <a:lstStyle/>
          <a:p>
            <a:pPr algn="ctr"/>
            <a:r>
              <a:rPr lang="en-US" sz="1600" dirty="0">
                <a:latin typeface="Poppins" panose="00000500000000000000" pitchFamily="2" charset="0"/>
                <a:cs typeface="Poppins" panose="00000500000000000000" pitchFamily="2" charset="0"/>
              </a:rPr>
              <a:t>An effective decision would be to both change supplier, but also to develop a process for employees to note instances of low-quality supplies</a:t>
            </a:r>
          </a:p>
        </p:txBody>
      </p:sp>
    </p:spTree>
    <p:extLst>
      <p:ext uri="{BB962C8B-B14F-4D97-AF65-F5344CB8AC3E}">
        <p14:creationId xmlns:p14="http://schemas.microsoft.com/office/powerpoint/2010/main" val="1447731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42D74E-42EF-A025-FFD0-1DA21CACDA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14074458-D159-AF42-893E-56765615A244}"/>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BBF41094-0BDD-F4EC-B468-D24F99E5DDD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379817719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4A14F7-F045-9634-4598-357FA13C51BD}"/>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F1109EC0-D294-FF78-DF06-2B0EAD55DA1D}"/>
              </a:ext>
            </a:extLst>
          </p:cNvPr>
          <p:cNvSpPr txBox="1"/>
          <p:nvPr/>
        </p:nvSpPr>
        <p:spPr>
          <a:xfrm>
            <a:off x="1546928" y="640773"/>
            <a:ext cx="6227944"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Summary</a:t>
            </a:r>
          </a:p>
        </p:txBody>
      </p:sp>
      <p:sp>
        <p:nvSpPr>
          <p:cNvPr id="11" name="TextBox 10">
            <a:extLst>
              <a:ext uri="{FF2B5EF4-FFF2-40B4-BE49-F238E27FC236}">
                <a16:creationId xmlns:a16="http://schemas.microsoft.com/office/drawing/2014/main" id="{FA47D629-91E9-7FA5-4BA5-CC9CE15A9171}"/>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15" name="AutoShape 6" descr="A pile of cash neatly stacked on a blank white background. The cash is clearly visible with no distractions or additional elements in the image, allowing full focus on the money. The scene is clean and minimalist, emphasizing the pile of bills.">
            <a:extLst>
              <a:ext uri="{FF2B5EF4-FFF2-40B4-BE49-F238E27FC236}">
                <a16:creationId xmlns:a16="http://schemas.microsoft.com/office/drawing/2014/main" id="{F445673F-7765-99FB-8528-3C4EA52FCD67}"/>
              </a:ext>
            </a:extLst>
          </p:cNvPr>
          <p:cNvSpPr>
            <a:spLocks noChangeAspect="1" noChangeArrowheads="1"/>
          </p:cNvSpPr>
          <p:nvPr/>
        </p:nvSpPr>
        <p:spPr bwMode="auto">
          <a:xfrm>
            <a:off x="1143000" y="0"/>
            <a:ext cx="6858000" cy="68580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7" name="TextBox 16">
            <a:extLst>
              <a:ext uri="{FF2B5EF4-FFF2-40B4-BE49-F238E27FC236}">
                <a16:creationId xmlns:a16="http://schemas.microsoft.com/office/drawing/2014/main" id="{FDC9C08D-0B2D-6FFD-C506-9AF8B01D9286}"/>
              </a:ext>
            </a:extLst>
          </p:cNvPr>
          <p:cNvSpPr txBox="1"/>
          <p:nvPr/>
        </p:nvSpPr>
        <p:spPr>
          <a:xfrm>
            <a:off x="438150" y="1415913"/>
            <a:ext cx="8267700" cy="4801314"/>
          </a:xfrm>
          <a:prstGeom prst="rect">
            <a:avLst/>
          </a:prstGeom>
          <a:noFill/>
        </p:spPr>
        <p:txBody>
          <a:bodyPr wrap="square">
            <a:spAutoFit/>
          </a:bodyPr>
          <a:lstStyle/>
          <a:p>
            <a:pPr marL="285750" indent="-285750">
              <a:buFont typeface="Arial" panose="020B0604020202020204" pitchFamily="34" charset="0"/>
              <a:buChar char="•"/>
            </a:pPr>
            <a:r>
              <a:rPr lang="en-US" sz="1800" b="1" dirty="0">
                <a:latin typeface="Poppins" panose="00000500000000000000" pitchFamily="2" charset="0"/>
                <a:cs typeface="Poppins" panose="00000500000000000000" pitchFamily="2" charset="0"/>
              </a:rPr>
              <a:t>Financial statements</a:t>
            </a:r>
            <a:r>
              <a:rPr lang="en-US" sz="1800" dirty="0">
                <a:latin typeface="Poppins" panose="00000500000000000000" pitchFamily="2" charset="0"/>
                <a:cs typeface="Poppins" panose="00000500000000000000" pitchFamily="2" charset="0"/>
              </a:rPr>
              <a:t>, in particular the income statement, cash flow statement, and balance sheet are all different ways of </a:t>
            </a:r>
            <a:r>
              <a:rPr lang="en-US" dirty="0">
                <a:latin typeface="Poppins" panose="00000500000000000000" pitchFamily="2" charset="0"/>
                <a:cs typeface="Poppins" panose="00000500000000000000" pitchFamily="2" charset="0"/>
              </a:rPr>
              <a:t>understanding the financial health of a business;</a:t>
            </a:r>
          </a:p>
          <a:p>
            <a:pPr marL="285750" indent="-285750">
              <a:buFont typeface="Arial" panose="020B0604020202020204" pitchFamily="34" charset="0"/>
              <a:buChar char="•"/>
            </a:pPr>
            <a:endParaRPr lang="en-US" sz="1800"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Financial statements help to generate insight into how a business is performing in relation to other businesses – especially helpful in this regard are various </a:t>
            </a:r>
            <a:r>
              <a:rPr lang="en-US" sz="1800" b="1" dirty="0">
                <a:latin typeface="Poppins" panose="00000500000000000000" pitchFamily="2" charset="0"/>
                <a:cs typeface="Poppins" panose="00000500000000000000" pitchFamily="2" charset="0"/>
              </a:rPr>
              <a:t>financial ratios</a:t>
            </a:r>
            <a:r>
              <a:rPr lang="en-US" sz="1800" dirty="0">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Financial statements can either look at past/current performance, or they can be used to “project” or estimate </a:t>
            </a:r>
            <a:r>
              <a:rPr lang="en-US" sz="1800" b="1" dirty="0">
                <a:latin typeface="Poppins" panose="00000500000000000000" pitchFamily="2" charset="0"/>
                <a:cs typeface="Poppins" panose="00000500000000000000" pitchFamily="2" charset="0"/>
              </a:rPr>
              <a:t>future performance </a:t>
            </a:r>
            <a:r>
              <a:rPr lang="en-US" sz="1800" dirty="0">
                <a:latin typeface="Poppins" panose="00000500000000000000" pitchFamily="2" charset="0"/>
                <a:cs typeface="Poppins" panose="00000500000000000000" pitchFamily="2" charset="0"/>
              </a:rPr>
              <a:t>– known as “pro-forma” statements: analyzing these projections for how they are affected by various assumptions is known as </a:t>
            </a:r>
            <a:r>
              <a:rPr lang="en-US" sz="1800" b="1" dirty="0">
                <a:latin typeface="Poppins" panose="00000500000000000000" pitchFamily="2" charset="0"/>
                <a:cs typeface="Poppins" panose="00000500000000000000" pitchFamily="2" charset="0"/>
              </a:rPr>
              <a:t>scenario/sensitivity analysis</a:t>
            </a:r>
            <a:r>
              <a:rPr lang="en-US" sz="1800" dirty="0">
                <a:latin typeface="Poppins" panose="00000500000000000000" pitchFamily="2" charset="0"/>
                <a:cs typeface="Poppins" panose="00000500000000000000" pitchFamily="2" charset="0"/>
              </a:rPr>
              <a:t>;</a:t>
            </a:r>
          </a:p>
          <a:p>
            <a:pPr marL="285750" indent="-285750">
              <a:buFont typeface="Arial" panose="020B0604020202020204" pitchFamily="34" charset="0"/>
              <a:buChar char="•"/>
            </a:pPr>
            <a:endParaRPr lang="en-US" dirty="0">
              <a:latin typeface="Poppins" panose="00000500000000000000" pitchFamily="2" charset="0"/>
              <a:cs typeface="Poppins" panose="00000500000000000000" pitchFamily="2" charset="0"/>
            </a:endParaRPr>
          </a:p>
          <a:p>
            <a:pPr marL="285750" indent="-285750">
              <a:buFont typeface="Arial" panose="020B0604020202020204" pitchFamily="34" charset="0"/>
              <a:buChar char="•"/>
            </a:pPr>
            <a:r>
              <a:rPr lang="en-US" sz="1800" dirty="0">
                <a:latin typeface="Poppins" panose="00000500000000000000" pitchFamily="2" charset="0"/>
                <a:cs typeface="Poppins" panose="00000500000000000000" pitchFamily="2" charset="0"/>
              </a:rPr>
              <a:t>Looking at past performance and comparing it to prior projections can be particularly helpful in the financial management of a business – and this is known as </a:t>
            </a:r>
            <a:r>
              <a:rPr lang="en-US" sz="1800" b="1" dirty="0">
                <a:latin typeface="Poppins" panose="00000500000000000000" pitchFamily="2" charset="0"/>
                <a:cs typeface="Poppins" panose="00000500000000000000" pitchFamily="2" charset="0"/>
              </a:rPr>
              <a:t>variance analysis</a:t>
            </a:r>
            <a:r>
              <a:rPr lang="en-US" sz="1800" dirty="0">
                <a:latin typeface="Poppins" panose="00000500000000000000" pitchFamily="2" charset="0"/>
                <a:cs typeface="Poppins" panose="00000500000000000000" pitchFamily="2" charset="0"/>
              </a:rPr>
              <a:t>. </a:t>
            </a:r>
          </a:p>
        </p:txBody>
      </p:sp>
    </p:spTree>
    <p:extLst>
      <p:ext uri="{BB962C8B-B14F-4D97-AF65-F5344CB8AC3E}">
        <p14:creationId xmlns:p14="http://schemas.microsoft.com/office/powerpoint/2010/main" val="41454590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7B2549-D365-41FC-2C00-4133AC8715FC}"/>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6CE7C5F2-4389-43BB-C0F1-52875B296E56}"/>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3429AE9C-DE57-32F4-0813-8D0BD4118C50}"/>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41719135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3D57D71-E93C-A3B7-6ACB-1C35EE2EA99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80" name="Oval 79">
            <a:extLst>
              <a:ext uri="{FF2B5EF4-FFF2-40B4-BE49-F238E27FC236}">
                <a16:creationId xmlns:a16="http://schemas.microsoft.com/office/drawing/2014/main" id="{146C4D92-29EB-8F74-D4E5-6933DBA8A0BB}"/>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CAC4DBB-7A61-62BE-8813-209076C6C25E}"/>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6F5F76A1-9A6D-5DE1-26B7-6D3BD91823CD}"/>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91C9F91C-22F0-FAD3-4DE6-A57A2DC7AB3A}"/>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75A1CCBE-EA54-62E0-9372-F156FB93FB0A}"/>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C618B6AD-1713-35BB-0E60-BF4313071536}"/>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0" name="Oval 9">
            <a:extLst>
              <a:ext uri="{FF2B5EF4-FFF2-40B4-BE49-F238E27FC236}">
                <a16:creationId xmlns:a16="http://schemas.microsoft.com/office/drawing/2014/main" id="{FAAB7DBC-E0D9-E778-7F3E-9259FA48A6D3}"/>
              </a:ext>
            </a:extLst>
          </p:cNvPr>
          <p:cNvSpPr/>
          <p:nvPr/>
        </p:nvSpPr>
        <p:spPr>
          <a:xfrm>
            <a:off x="3868888" y="156605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7BD019CB-E838-081F-E4D0-48D3E2EE9C4F}"/>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3594EC54-7CFD-739C-72D1-168E58CC2834}"/>
              </a:ext>
            </a:extLst>
          </p:cNvPr>
          <p:cNvSpPr/>
          <p:nvPr/>
        </p:nvSpPr>
        <p:spPr>
          <a:xfrm>
            <a:off x="5926288"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F943DE94-6991-417E-BC35-935E276136A4}"/>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sp>
        <p:nvSpPr>
          <p:cNvPr id="14" name="Oval 13">
            <a:extLst>
              <a:ext uri="{FF2B5EF4-FFF2-40B4-BE49-F238E27FC236}">
                <a16:creationId xmlns:a16="http://schemas.microsoft.com/office/drawing/2014/main" id="{8DD2E983-DB6B-E22E-B81D-F77884F82219}"/>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6AD9289-8053-896B-3D53-15C563A45C3D}"/>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7" name="Oval 16">
            <a:extLst>
              <a:ext uri="{FF2B5EF4-FFF2-40B4-BE49-F238E27FC236}">
                <a16:creationId xmlns:a16="http://schemas.microsoft.com/office/drawing/2014/main" id="{A59F4209-0F48-FCBE-0077-CAECF930BD03}"/>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866B6604-F38E-FE07-6824-25F13115F96B}"/>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sp>
        <p:nvSpPr>
          <p:cNvPr id="19" name="Oval 18">
            <a:extLst>
              <a:ext uri="{FF2B5EF4-FFF2-40B4-BE49-F238E27FC236}">
                <a16:creationId xmlns:a16="http://schemas.microsoft.com/office/drawing/2014/main" id="{A364F28E-45C8-1713-FFA3-CE8C60FA3B0B}"/>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DDDCB09-EAE1-BC0B-44B4-FEE35B1330F9}"/>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E158276D-0313-0C27-4C2C-9C9F5A6AB824}"/>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0313CD6B-B460-A644-9C45-A026EE4BD582}"/>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045049F-FD44-BFB7-27E5-AD77307F51DB}"/>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3" name="Straight Arrow Connector 32">
            <a:extLst>
              <a:ext uri="{FF2B5EF4-FFF2-40B4-BE49-F238E27FC236}">
                <a16:creationId xmlns:a16="http://schemas.microsoft.com/office/drawing/2014/main" id="{D8D9C376-27CE-F964-2345-2A7420FF9670}"/>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BA311F0E-1896-80EE-0329-6AC83F91CC46}"/>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53855602-24F4-444B-0784-E8479690EB16}"/>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46A5599B-29A7-4A5C-F647-85FF858977DC}"/>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C7310F97-675F-E3D6-13D9-803866210149}"/>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993AF84D-4AF6-5197-3FBA-D15F7DA88EB5}"/>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A668B86-D055-DAB0-91FC-B111F9B5129A}"/>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8" name="Straight Arrow Connector 57">
            <a:extLst>
              <a:ext uri="{FF2B5EF4-FFF2-40B4-BE49-F238E27FC236}">
                <a16:creationId xmlns:a16="http://schemas.microsoft.com/office/drawing/2014/main" id="{D1E82FDA-B77B-0B22-EBDC-F883CA62CFCD}"/>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DC89C1E8-292C-8D46-FCC3-8A849A787EC1}"/>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FECE5419-F925-790F-A4A7-D067E81D05B6}"/>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38921A5C-D62B-9018-C4D6-1F0542D1B7D6}"/>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Oval 72">
            <a:extLst>
              <a:ext uri="{FF2B5EF4-FFF2-40B4-BE49-F238E27FC236}">
                <a16:creationId xmlns:a16="http://schemas.microsoft.com/office/drawing/2014/main" id="{953A2372-8009-B939-EFD3-4381D443844F}"/>
              </a:ext>
            </a:extLst>
          </p:cNvPr>
          <p:cNvSpPr/>
          <p:nvPr/>
        </p:nvSpPr>
        <p:spPr>
          <a:xfrm>
            <a:off x="3868888" y="261756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75" name="Straight Arrow Connector 74">
            <a:extLst>
              <a:ext uri="{FF2B5EF4-FFF2-40B4-BE49-F238E27FC236}">
                <a16:creationId xmlns:a16="http://schemas.microsoft.com/office/drawing/2014/main" id="{9A82748C-4751-038C-01C9-F8804FD6D4B5}"/>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79" name="TextBox 78">
            <a:extLst>
              <a:ext uri="{FF2B5EF4-FFF2-40B4-BE49-F238E27FC236}">
                <a16:creationId xmlns:a16="http://schemas.microsoft.com/office/drawing/2014/main" id="{CE0B9295-E848-AE3B-2EC4-0DBC979E7263}"/>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84" name="Straight Arrow Connector 83">
            <a:extLst>
              <a:ext uri="{FF2B5EF4-FFF2-40B4-BE49-F238E27FC236}">
                <a16:creationId xmlns:a16="http://schemas.microsoft.com/office/drawing/2014/main" id="{A49E4854-45CD-E962-D8C3-C773E6F881BD}"/>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904A60E7-C0B4-2E52-C028-E0EEC98226F8}"/>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82841BCA-5E78-5A6A-EE53-C0F32A4CD64E}"/>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F425CE02-F4ED-AE3D-7B19-067E7727B68C}"/>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84A5303F-6C43-8D18-EAA5-85571D07D20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BA942150-676C-8EF7-3B09-3C495D80D6CF}"/>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5652891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0D4692-489B-176A-DA76-2D0242E3160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739BD05F-EE64-5A07-8286-D42D657AF1DA}"/>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80" name="Oval 79">
            <a:extLst>
              <a:ext uri="{FF2B5EF4-FFF2-40B4-BE49-F238E27FC236}">
                <a16:creationId xmlns:a16="http://schemas.microsoft.com/office/drawing/2014/main" id="{59152F0D-17E2-F707-731F-B57FC95DED54}"/>
              </a:ext>
            </a:extLst>
          </p:cNvPr>
          <p:cNvSpPr/>
          <p:nvPr/>
        </p:nvSpPr>
        <p:spPr>
          <a:xfrm>
            <a:off x="3868888" y="5845234"/>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EBDB1183-073C-8995-A08E-74BBEF30BA53}"/>
              </a:ext>
            </a:extLst>
          </p:cNvPr>
          <p:cNvSpPr txBox="1"/>
          <p:nvPr/>
        </p:nvSpPr>
        <p:spPr>
          <a:xfrm>
            <a:off x="4117846" y="5936648"/>
            <a:ext cx="908304" cy="646331"/>
          </a:xfrm>
          <a:prstGeom prst="rect">
            <a:avLst/>
          </a:prstGeom>
          <a:noFill/>
        </p:spPr>
        <p:txBody>
          <a:bodyPr wrap="square" rtlCol="0">
            <a:spAutoFit/>
          </a:bodyPr>
          <a:lstStyle/>
          <a:p>
            <a:pPr algn="ctr"/>
            <a:r>
              <a:rPr lang="en-US" sz="1200" dirty="0"/>
              <a:t>Business idea sketch</a:t>
            </a:r>
          </a:p>
        </p:txBody>
      </p:sp>
      <p:sp>
        <p:nvSpPr>
          <p:cNvPr id="6" name="Oval 5">
            <a:extLst>
              <a:ext uri="{FF2B5EF4-FFF2-40B4-BE49-F238E27FC236}">
                <a16:creationId xmlns:a16="http://schemas.microsoft.com/office/drawing/2014/main" id="{4CEE8005-D09F-A8A1-4A9A-E04DDA7FB807}"/>
              </a:ext>
            </a:extLst>
          </p:cNvPr>
          <p:cNvSpPr/>
          <p:nvPr/>
        </p:nvSpPr>
        <p:spPr>
          <a:xfrm>
            <a:off x="3868888" y="4772821"/>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FFA9006F-08BA-AE80-1286-64A60B84133C}"/>
              </a:ext>
            </a:extLst>
          </p:cNvPr>
          <p:cNvSpPr txBox="1"/>
          <p:nvPr/>
        </p:nvSpPr>
        <p:spPr>
          <a:xfrm>
            <a:off x="4117846" y="4956568"/>
            <a:ext cx="908304" cy="461665"/>
          </a:xfrm>
          <a:prstGeom prst="rect">
            <a:avLst/>
          </a:prstGeom>
          <a:noFill/>
        </p:spPr>
        <p:txBody>
          <a:bodyPr wrap="square" rtlCol="0">
            <a:spAutoFit/>
          </a:bodyPr>
          <a:lstStyle/>
          <a:p>
            <a:pPr algn="ctr"/>
            <a:r>
              <a:rPr lang="en-US" sz="1200" dirty="0"/>
              <a:t>Business pitch</a:t>
            </a:r>
          </a:p>
        </p:txBody>
      </p:sp>
      <p:sp>
        <p:nvSpPr>
          <p:cNvPr id="8" name="Oval 7">
            <a:extLst>
              <a:ext uri="{FF2B5EF4-FFF2-40B4-BE49-F238E27FC236}">
                <a16:creationId xmlns:a16="http://schemas.microsoft.com/office/drawing/2014/main" id="{389300E1-2EDA-D668-8B9D-E34054D00E40}"/>
              </a:ext>
            </a:extLst>
          </p:cNvPr>
          <p:cNvSpPr/>
          <p:nvPr/>
        </p:nvSpPr>
        <p:spPr>
          <a:xfrm>
            <a:off x="3868888" y="37004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A104B0CF-1E64-E2D2-2DD8-1ACB840910B3}"/>
              </a:ext>
            </a:extLst>
          </p:cNvPr>
          <p:cNvSpPr txBox="1"/>
          <p:nvPr/>
        </p:nvSpPr>
        <p:spPr>
          <a:xfrm>
            <a:off x="4117846" y="3884155"/>
            <a:ext cx="908304" cy="461665"/>
          </a:xfrm>
          <a:prstGeom prst="rect">
            <a:avLst/>
          </a:prstGeom>
          <a:noFill/>
        </p:spPr>
        <p:txBody>
          <a:bodyPr wrap="square" rtlCol="0">
            <a:spAutoFit/>
          </a:bodyPr>
          <a:lstStyle/>
          <a:p>
            <a:pPr algn="ctr"/>
            <a:r>
              <a:rPr lang="en-US" sz="1200" dirty="0"/>
              <a:t>Business plan</a:t>
            </a:r>
          </a:p>
        </p:txBody>
      </p:sp>
      <p:sp>
        <p:nvSpPr>
          <p:cNvPr id="14" name="Oval 13">
            <a:extLst>
              <a:ext uri="{FF2B5EF4-FFF2-40B4-BE49-F238E27FC236}">
                <a16:creationId xmlns:a16="http://schemas.microsoft.com/office/drawing/2014/main" id="{63F48113-699E-EE5F-2B3E-80220D05A756}"/>
              </a:ext>
            </a:extLst>
          </p:cNvPr>
          <p:cNvSpPr/>
          <p:nvPr/>
        </p:nvSpPr>
        <p:spPr>
          <a:xfrm>
            <a:off x="1682925" y="3700407"/>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364EC312-6D89-3FF4-8909-09F25D14DC50}"/>
              </a:ext>
            </a:extLst>
          </p:cNvPr>
          <p:cNvSpPr txBox="1"/>
          <p:nvPr/>
        </p:nvSpPr>
        <p:spPr>
          <a:xfrm>
            <a:off x="1831846" y="3800139"/>
            <a:ext cx="1003380" cy="646331"/>
          </a:xfrm>
          <a:prstGeom prst="rect">
            <a:avLst/>
          </a:prstGeom>
          <a:noFill/>
        </p:spPr>
        <p:txBody>
          <a:bodyPr wrap="square" rtlCol="0">
            <a:spAutoFit/>
          </a:bodyPr>
          <a:lstStyle/>
          <a:p>
            <a:pPr algn="ctr"/>
            <a:r>
              <a:rPr lang="en-US" sz="1200" dirty="0"/>
              <a:t>Making it official &amp; attorneys</a:t>
            </a:r>
          </a:p>
        </p:txBody>
      </p:sp>
      <p:sp>
        <p:nvSpPr>
          <p:cNvPr id="19" name="Oval 18">
            <a:extLst>
              <a:ext uri="{FF2B5EF4-FFF2-40B4-BE49-F238E27FC236}">
                <a16:creationId xmlns:a16="http://schemas.microsoft.com/office/drawing/2014/main" id="{B7F901F2-598B-9EC5-4EB0-3B86137FDED1}"/>
              </a:ext>
            </a:extLst>
          </p:cNvPr>
          <p:cNvSpPr/>
          <p:nvPr/>
        </p:nvSpPr>
        <p:spPr>
          <a:xfrm>
            <a:off x="1682921" y="2395212"/>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TextBox 19">
            <a:extLst>
              <a:ext uri="{FF2B5EF4-FFF2-40B4-BE49-F238E27FC236}">
                <a16:creationId xmlns:a16="http://schemas.microsoft.com/office/drawing/2014/main" id="{2F3CC52E-720B-6C7B-6625-96DF219BD994}"/>
              </a:ext>
            </a:extLst>
          </p:cNvPr>
          <p:cNvSpPr txBox="1"/>
          <p:nvPr/>
        </p:nvSpPr>
        <p:spPr>
          <a:xfrm>
            <a:off x="1774562" y="2671293"/>
            <a:ext cx="1153432" cy="276999"/>
          </a:xfrm>
          <a:prstGeom prst="rect">
            <a:avLst/>
          </a:prstGeom>
          <a:noFill/>
        </p:spPr>
        <p:txBody>
          <a:bodyPr wrap="square" rtlCol="0">
            <a:spAutoFit/>
          </a:bodyPr>
          <a:lstStyle/>
          <a:p>
            <a:pPr algn="ctr"/>
            <a:r>
              <a:rPr lang="en-US" sz="1200" dirty="0"/>
              <a:t>Contracts</a:t>
            </a:r>
          </a:p>
        </p:txBody>
      </p:sp>
      <p:cxnSp>
        <p:nvCxnSpPr>
          <p:cNvPr id="81" name="Straight Arrow Connector 80">
            <a:extLst>
              <a:ext uri="{FF2B5EF4-FFF2-40B4-BE49-F238E27FC236}">
                <a16:creationId xmlns:a16="http://schemas.microsoft.com/office/drawing/2014/main" id="{8C3EB630-538B-8E75-A366-52468F62AE52}"/>
              </a:ext>
            </a:extLst>
          </p:cNvPr>
          <p:cNvCxnSpPr>
            <a:cxnSpLocks/>
            <a:stCxn id="80" idx="0"/>
            <a:endCxn id="6" idx="4"/>
          </p:cNvCxnSpPr>
          <p:nvPr/>
        </p:nvCxnSpPr>
        <p:spPr>
          <a:xfrm flipV="1">
            <a:off x="4571999" y="5601981"/>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7" name="Straight Arrow Connector 26">
            <a:extLst>
              <a:ext uri="{FF2B5EF4-FFF2-40B4-BE49-F238E27FC236}">
                <a16:creationId xmlns:a16="http://schemas.microsoft.com/office/drawing/2014/main" id="{82FBED0B-0F41-2D46-6870-5C27846D6C56}"/>
              </a:ext>
            </a:extLst>
          </p:cNvPr>
          <p:cNvCxnSpPr>
            <a:cxnSpLocks/>
            <a:stCxn id="6" idx="0"/>
            <a:endCxn id="8" idx="4"/>
          </p:cNvCxnSpPr>
          <p:nvPr/>
        </p:nvCxnSpPr>
        <p:spPr>
          <a:xfrm flipV="1">
            <a:off x="4571999" y="4529568"/>
            <a:ext cx="0" cy="24325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5A4DD347-513E-B124-7158-C674DADE8F49}"/>
              </a:ext>
            </a:extLst>
          </p:cNvPr>
          <p:cNvCxnSpPr>
            <a:cxnSpLocks/>
            <a:stCxn id="8" idx="0"/>
            <a:endCxn id="73" idx="4"/>
          </p:cNvCxnSpPr>
          <p:nvPr/>
        </p:nvCxnSpPr>
        <p:spPr>
          <a:xfrm flipV="1">
            <a:off x="4571999" y="3446722"/>
            <a:ext cx="0" cy="253686"/>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6" name="Straight Arrow Connector 35">
            <a:extLst>
              <a:ext uri="{FF2B5EF4-FFF2-40B4-BE49-F238E27FC236}">
                <a16:creationId xmlns:a16="http://schemas.microsoft.com/office/drawing/2014/main" id="{43ABC408-4A2B-17B5-2568-0C386B91072E}"/>
              </a:ext>
            </a:extLst>
          </p:cNvPr>
          <p:cNvCxnSpPr>
            <a:cxnSpLocks/>
            <a:stCxn id="10" idx="1"/>
            <a:endCxn id="63" idx="4"/>
          </p:cNvCxnSpPr>
          <p:nvPr/>
        </p:nvCxnSpPr>
        <p:spPr>
          <a:xfrm flipH="1" flipV="1">
            <a:off x="3089146" y="1387650"/>
            <a:ext cx="985678"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39" name="Straight Arrow Connector 38">
            <a:extLst>
              <a:ext uri="{FF2B5EF4-FFF2-40B4-BE49-F238E27FC236}">
                <a16:creationId xmlns:a16="http://schemas.microsoft.com/office/drawing/2014/main" id="{A45E2098-1731-5826-CFE3-2C6814031101}"/>
              </a:ext>
            </a:extLst>
          </p:cNvPr>
          <p:cNvCxnSpPr>
            <a:cxnSpLocks/>
            <a:stCxn id="8" idx="2"/>
            <a:endCxn id="14" idx="6"/>
          </p:cNvCxnSpPr>
          <p:nvPr/>
        </p:nvCxnSpPr>
        <p:spPr>
          <a:xfrm flipH="1" flipV="1">
            <a:off x="3089146" y="4114987"/>
            <a:ext cx="779742" cy="1"/>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2" name="Straight Arrow Connector 41">
            <a:extLst>
              <a:ext uri="{FF2B5EF4-FFF2-40B4-BE49-F238E27FC236}">
                <a16:creationId xmlns:a16="http://schemas.microsoft.com/office/drawing/2014/main" id="{E8AC2BCB-BACF-6611-6AF6-A3897543678B}"/>
              </a:ext>
            </a:extLst>
          </p:cNvPr>
          <p:cNvCxnSpPr>
            <a:cxnSpLocks/>
            <a:stCxn id="73" idx="5"/>
            <a:endCxn id="12" idx="2"/>
          </p:cNvCxnSpPr>
          <p:nvPr/>
        </p:nvCxnSpPr>
        <p:spPr>
          <a:xfrm>
            <a:off x="5069173" y="3325294"/>
            <a:ext cx="857115" cy="789693"/>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a:extLst>
              <a:ext uri="{FF2B5EF4-FFF2-40B4-BE49-F238E27FC236}">
                <a16:creationId xmlns:a16="http://schemas.microsoft.com/office/drawing/2014/main" id="{D496EF5F-B42B-E65B-89BA-817327D4F1DB}"/>
              </a:ext>
            </a:extLst>
          </p:cNvPr>
          <p:cNvCxnSpPr>
            <a:cxnSpLocks/>
            <a:stCxn id="12" idx="6"/>
            <a:endCxn id="17" idx="4"/>
          </p:cNvCxnSpPr>
          <p:nvPr/>
        </p:nvCxnSpPr>
        <p:spPr>
          <a:xfrm flipV="1">
            <a:off x="7332509" y="3423868"/>
            <a:ext cx="554190" cy="69111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a:extLst>
              <a:ext uri="{FF2B5EF4-FFF2-40B4-BE49-F238E27FC236}">
                <a16:creationId xmlns:a16="http://schemas.microsoft.com/office/drawing/2014/main" id="{C7EAB8F5-0749-F62B-C350-7C40E8152191}"/>
              </a:ext>
            </a:extLst>
          </p:cNvPr>
          <p:cNvCxnSpPr>
            <a:cxnSpLocks/>
            <a:stCxn id="14" idx="0"/>
            <a:endCxn id="19" idx="4"/>
          </p:cNvCxnSpPr>
          <p:nvPr/>
        </p:nvCxnSpPr>
        <p:spPr>
          <a:xfrm flipH="1" flipV="1">
            <a:off x="2386032" y="3224372"/>
            <a:ext cx="4" cy="47603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1" name="Straight Arrow Connector 50">
            <a:extLst>
              <a:ext uri="{FF2B5EF4-FFF2-40B4-BE49-F238E27FC236}">
                <a16:creationId xmlns:a16="http://schemas.microsoft.com/office/drawing/2014/main" id="{DCC8B992-37B8-A42C-FA45-E60E78D23CBB}"/>
              </a:ext>
            </a:extLst>
          </p:cNvPr>
          <p:cNvCxnSpPr>
            <a:cxnSpLocks/>
            <a:stCxn id="19" idx="7"/>
            <a:endCxn id="10" idx="2"/>
          </p:cNvCxnSpPr>
          <p:nvPr/>
        </p:nvCxnSpPr>
        <p:spPr>
          <a:xfrm flipV="1">
            <a:off x="2883206" y="1980632"/>
            <a:ext cx="985682" cy="53600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63" name="Oval 62">
            <a:extLst>
              <a:ext uri="{FF2B5EF4-FFF2-40B4-BE49-F238E27FC236}">
                <a16:creationId xmlns:a16="http://schemas.microsoft.com/office/drawing/2014/main" id="{2166B604-5966-15B0-1811-B3DDD5CD75B0}"/>
              </a:ext>
            </a:extLst>
          </p:cNvPr>
          <p:cNvSpPr/>
          <p:nvPr/>
        </p:nvSpPr>
        <p:spPr>
          <a:xfrm>
            <a:off x="2386035"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TextBox 63">
            <a:extLst>
              <a:ext uri="{FF2B5EF4-FFF2-40B4-BE49-F238E27FC236}">
                <a16:creationId xmlns:a16="http://schemas.microsoft.com/office/drawing/2014/main" id="{A9B635D3-6391-0FE3-3FBD-37ADFD349E6C}"/>
              </a:ext>
            </a:extLst>
          </p:cNvPr>
          <p:cNvSpPr txBox="1"/>
          <p:nvPr/>
        </p:nvSpPr>
        <p:spPr>
          <a:xfrm>
            <a:off x="2439577" y="750765"/>
            <a:ext cx="1279826" cy="461665"/>
          </a:xfrm>
          <a:prstGeom prst="rect">
            <a:avLst/>
          </a:prstGeom>
          <a:noFill/>
        </p:spPr>
        <p:txBody>
          <a:bodyPr wrap="square" rtlCol="0">
            <a:spAutoFit/>
          </a:bodyPr>
          <a:lstStyle/>
          <a:p>
            <a:pPr algn="ctr"/>
            <a:r>
              <a:rPr lang="en-US" sz="1200" dirty="0"/>
              <a:t>Equity-based</a:t>
            </a:r>
          </a:p>
          <a:p>
            <a:pPr algn="ctr"/>
            <a:r>
              <a:rPr lang="en-US" sz="1200" dirty="0"/>
              <a:t>investment</a:t>
            </a:r>
          </a:p>
        </p:txBody>
      </p:sp>
      <p:sp>
        <p:nvSpPr>
          <p:cNvPr id="65" name="Oval 64">
            <a:extLst>
              <a:ext uri="{FF2B5EF4-FFF2-40B4-BE49-F238E27FC236}">
                <a16:creationId xmlns:a16="http://schemas.microsoft.com/office/drawing/2014/main" id="{12D1A2BB-5B3B-9A39-3A4A-958EE4E8FD3A}"/>
              </a:ext>
            </a:extLst>
          </p:cNvPr>
          <p:cNvSpPr/>
          <p:nvPr/>
        </p:nvSpPr>
        <p:spPr>
          <a:xfrm>
            <a:off x="5351744" y="558490"/>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84" name="Straight Arrow Connector 83">
            <a:extLst>
              <a:ext uri="{FF2B5EF4-FFF2-40B4-BE49-F238E27FC236}">
                <a16:creationId xmlns:a16="http://schemas.microsoft.com/office/drawing/2014/main" id="{78BDC4BB-36B2-D345-4FB0-A9EDBE1C6796}"/>
              </a:ext>
            </a:extLst>
          </p:cNvPr>
          <p:cNvCxnSpPr>
            <a:cxnSpLocks/>
            <a:stCxn id="17" idx="1"/>
            <a:endCxn id="10" idx="6"/>
          </p:cNvCxnSpPr>
          <p:nvPr/>
        </p:nvCxnSpPr>
        <p:spPr>
          <a:xfrm flipH="1" flipV="1">
            <a:off x="5275109" y="1980632"/>
            <a:ext cx="2114415" cy="735504"/>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64038EB7-DFC3-6CF8-5C60-CF0D7B13235E}"/>
              </a:ext>
            </a:extLst>
          </p:cNvPr>
          <p:cNvSpPr txBox="1"/>
          <p:nvPr/>
        </p:nvSpPr>
        <p:spPr>
          <a:xfrm>
            <a:off x="5414941" y="661763"/>
            <a:ext cx="1279826" cy="646331"/>
          </a:xfrm>
          <a:prstGeom prst="rect">
            <a:avLst/>
          </a:prstGeom>
          <a:noFill/>
        </p:spPr>
        <p:txBody>
          <a:bodyPr wrap="square" rtlCol="0">
            <a:spAutoFit/>
          </a:bodyPr>
          <a:lstStyle/>
          <a:p>
            <a:pPr algn="ctr"/>
            <a:r>
              <a:rPr lang="en-US" sz="1200" dirty="0"/>
              <a:t>Debt- and other financing</a:t>
            </a:r>
          </a:p>
        </p:txBody>
      </p:sp>
      <p:sp>
        <p:nvSpPr>
          <p:cNvPr id="5" name="Oval 4">
            <a:extLst>
              <a:ext uri="{FF2B5EF4-FFF2-40B4-BE49-F238E27FC236}">
                <a16:creationId xmlns:a16="http://schemas.microsoft.com/office/drawing/2014/main" id="{19799BDF-D0DC-D36C-A745-6A274B5BB879}"/>
              </a:ext>
            </a:extLst>
          </p:cNvPr>
          <p:cNvSpPr/>
          <p:nvPr/>
        </p:nvSpPr>
        <p:spPr>
          <a:xfrm>
            <a:off x="276700" y="169299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 name="Straight Arrow Connector 15">
            <a:extLst>
              <a:ext uri="{FF2B5EF4-FFF2-40B4-BE49-F238E27FC236}">
                <a16:creationId xmlns:a16="http://schemas.microsoft.com/office/drawing/2014/main" id="{4CB49A6D-523F-C179-9397-11A2219AD755}"/>
              </a:ext>
            </a:extLst>
          </p:cNvPr>
          <p:cNvCxnSpPr>
            <a:cxnSpLocks/>
            <a:stCxn id="63" idx="3"/>
            <a:endCxn id="5" idx="7"/>
          </p:cNvCxnSpPr>
          <p:nvPr/>
        </p:nvCxnSpPr>
        <p:spPr>
          <a:xfrm flipH="1">
            <a:off x="1476985" y="1266222"/>
            <a:ext cx="1114986" cy="548204"/>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a:extLst>
              <a:ext uri="{FF2B5EF4-FFF2-40B4-BE49-F238E27FC236}">
                <a16:creationId xmlns:a16="http://schemas.microsoft.com/office/drawing/2014/main" id="{52D0A834-B5A6-8D6F-E235-8A09323943E7}"/>
              </a:ext>
            </a:extLst>
          </p:cNvPr>
          <p:cNvSpPr txBox="1"/>
          <p:nvPr/>
        </p:nvSpPr>
        <p:spPr>
          <a:xfrm>
            <a:off x="398011" y="1969078"/>
            <a:ext cx="1153432" cy="276999"/>
          </a:xfrm>
          <a:prstGeom prst="rect">
            <a:avLst/>
          </a:prstGeom>
          <a:noFill/>
        </p:spPr>
        <p:txBody>
          <a:bodyPr wrap="square" rtlCol="0">
            <a:spAutoFit/>
          </a:bodyPr>
          <a:lstStyle/>
          <a:p>
            <a:pPr algn="ctr"/>
            <a:r>
              <a:rPr lang="en-US" sz="1200" dirty="0"/>
              <a:t>ESOPs</a:t>
            </a:r>
          </a:p>
        </p:txBody>
      </p:sp>
      <p:cxnSp>
        <p:nvCxnSpPr>
          <p:cNvPr id="32" name="Straight Arrow Connector 31">
            <a:extLst>
              <a:ext uri="{FF2B5EF4-FFF2-40B4-BE49-F238E27FC236}">
                <a16:creationId xmlns:a16="http://schemas.microsoft.com/office/drawing/2014/main" id="{3C4C7513-5E23-02CE-1CD7-E2810B4121B8}"/>
              </a:ext>
            </a:extLst>
          </p:cNvPr>
          <p:cNvCxnSpPr>
            <a:cxnSpLocks/>
            <a:stCxn id="14" idx="2"/>
            <a:endCxn id="5" idx="4"/>
          </p:cNvCxnSpPr>
          <p:nvPr/>
        </p:nvCxnSpPr>
        <p:spPr>
          <a:xfrm flipH="1" flipV="1">
            <a:off x="979811" y="2522158"/>
            <a:ext cx="703114" cy="1592829"/>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21" name="Rectangle 20">
            <a:extLst>
              <a:ext uri="{FF2B5EF4-FFF2-40B4-BE49-F238E27FC236}">
                <a16:creationId xmlns:a16="http://schemas.microsoft.com/office/drawing/2014/main" id="{3B2F340D-C3BC-7625-077F-75DA96BB335E}"/>
              </a:ext>
            </a:extLst>
          </p:cNvPr>
          <p:cNvSpPr/>
          <p:nvPr/>
        </p:nvSpPr>
        <p:spPr>
          <a:xfrm>
            <a:off x="0" y="-9701"/>
            <a:ext cx="9160437"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E69E6D4-709A-1B12-B89B-8C9B9CE010BE}"/>
              </a:ext>
            </a:extLst>
          </p:cNvPr>
          <p:cNvSpPr/>
          <p:nvPr/>
        </p:nvSpPr>
        <p:spPr>
          <a:xfrm>
            <a:off x="310893" y="770493"/>
            <a:ext cx="3143508" cy="5153431"/>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4" name="Picture 23" descr="A blue logo with a couple of people climbing a mountain&#10;&#10;Description automatically generated">
            <a:extLst>
              <a:ext uri="{FF2B5EF4-FFF2-40B4-BE49-F238E27FC236}">
                <a16:creationId xmlns:a16="http://schemas.microsoft.com/office/drawing/2014/main" id="{BAA1BF3D-BFF1-A50B-3CAB-BAE2A21F07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766" y="1198189"/>
            <a:ext cx="1257684" cy="1005261"/>
          </a:xfrm>
          <a:prstGeom prst="rect">
            <a:avLst/>
          </a:prstGeom>
        </p:spPr>
      </p:pic>
      <p:sp>
        <p:nvSpPr>
          <p:cNvPr id="25" name="TextBox 24">
            <a:extLst>
              <a:ext uri="{FF2B5EF4-FFF2-40B4-BE49-F238E27FC236}">
                <a16:creationId xmlns:a16="http://schemas.microsoft.com/office/drawing/2014/main" id="{45EEC72A-1B03-A12A-2E17-07AB15AE5AD6}"/>
              </a:ext>
            </a:extLst>
          </p:cNvPr>
          <p:cNvSpPr txBox="1"/>
          <p:nvPr/>
        </p:nvSpPr>
        <p:spPr>
          <a:xfrm>
            <a:off x="618560" y="2568242"/>
            <a:ext cx="2528173" cy="3046988"/>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Next steps</a:t>
            </a:r>
            <a:endParaRPr lang="en-US" sz="1600" dirty="0">
              <a:latin typeface="Poppins" panose="00000500000000000000" pitchFamily="2" charset="0"/>
              <a:cs typeface="Poppins" panose="00000500000000000000" pitchFamily="2" charset="0"/>
            </a:endParaRPr>
          </a:p>
          <a:p>
            <a:pPr algn="ctr"/>
            <a:r>
              <a:rPr lang="en-US" sz="1600" dirty="0">
                <a:latin typeface="Poppins" panose="00000500000000000000" pitchFamily="2" charset="0"/>
                <a:cs typeface="Poppins" panose="00000500000000000000" pitchFamily="2" charset="0"/>
              </a:rPr>
              <a:t>After engaging with this presentation on financial management, a good next step is reviewing the presentation on the </a:t>
            </a:r>
            <a:r>
              <a:rPr lang="en-US" sz="1600" u="sng" dirty="0">
                <a:latin typeface="Poppins" panose="00000500000000000000" pitchFamily="2" charset="0"/>
                <a:cs typeface="Poppins" panose="00000500000000000000" pitchFamily="2" charset="0"/>
              </a:rPr>
              <a:t>Introduction to Financing</a:t>
            </a:r>
            <a:r>
              <a:rPr lang="en-US" sz="1600" dirty="0">
                <a:latin typeface="Poppins" panose="00000500000000000000" pitchFamily="2" charset="0"/>
                <a:cs typeface="Poppins" panose="00000500000000000000" pitchFamily="2" charset="0"/>
              </a:rPr>
              <a:t>. In addition, you can begin exploring the Basics of Bookkeeping.</a:t>
            </a:r>
            <a:endParaRPr lang="en-US" sz="1600" dirty="0">
              <a:solidFill>
                <a:schemeClr val="tx1"/>
              </a:solidFill>
              <a:latin typeface="Poppins" panose="00000500000000000000" pitchFamily="2" charset="0"/>
              <a:cs typeface="Poppins" panose="00000500000000000000" pitchFamily="2" charset="0"/>
            </a:endParaRPr>
          </a:p>
        </p:txBody>
      </p:sp>
      <p:sp>
        <p:nvSpPr>
          <p:cNvPr id="10" name="Oval 9">
            <a:extLst>
              <a:ext uri="{FF2B5EF4-FFF2-40B4-BE49-F238E27FC236}">
                <a16:creationId xmlns:a16="http://schemas.microsoft.com/office/drawing/2014/main" id="{58962614-6919-4663-B2B1-9462D6E68324}"/>
              </a:ext>
            </a:extLst>
          </p:cNvPr>
          <p:cNvSpPr/>
          <p:nvPr/>
        </p:nvSpPr>
        <p:spPr>
          <a:xfrm>
            <a:off x="3868888" y="1566052"/>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TextBox 10">
            <a:extLst>
              <a:ext uri="{FF2B5EF4-FFF2-40B4-BE49-F238E27FC236}">
                <a16:creationId xmlns:a16="http://schemas.microsoft.com/office/drawing/2014/main" id="{34FDD728-75CA-85F7-D048-FEF678468128}"/>
              </a:ext>
            </a:extLst>
          </p:cNvPr>
          <p:cNvSpPr txBox="1"/>
          <p:nvPr/>
        </p:nvSpPr>
        <p:spPr>
          <a:xfrm>
            <a:off x="3993367" y="1738245"/>
            <a:ext cx="1157262" cy="461665"/>
          </a:xfrm>
          <a:prstGeom prst="rect">
            <a:avLst/>
          </a:prstGeom>
          <a:noFill/>
        </p:spPr>
        <p:txBody>
          <a:bodyPr wrap="square" rtlCol="0">
            <a:spAutoFit/>
          </a:bodyPr>
          <a:lstStyle/>
          <a:p>
            <a:pPr algn="ctr"/>
            <a:r>
              <a:rPr lang="en-US" sz="1200" dirty="0"/>
              <a:t>Introduction to financing</a:t>
            </a:r>
          </a:p>
        </p:txBody>
      </p:sp>
      <p:sp>
        <p:nvSpPr>
          <p:cNvPr id="12" name="Oval 11">
            <a:extLst>
              <a:ext uri="{FF2B5EF4-FFF2-40B4-BE49-F238E27FC236}">
                <a16:creationId xmlns:a16="http://schemas.microsoft.com/office/drawing/2014/main" id="{8BA86E3F-A6E2-4ECD-5932-7DB557A6904C}"/>
              </a:ext>
            </a:extLst>
          </p:cNvPr>
          <p:cNvSpPr/>
          <p:nvPr/>
        </p:nvSpPr>
        <p:spPr>
          <a:xfrm>
            <a:off x="5926288" y="3700407"/>
            <a:ext cx="1406221" cy="829160"/>
          </a:xfrm>
          <a:prstGeom prst="ellipse">
            <a:avLst/>
          </a:prstGeom>
          <a:solidFill>
            <a:srgbClr val="2787C8"/>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8C41063C-6F9C-F41D-301C-A9735AE3F18B}"/>
              </a:ext>
            </a:extLst>
          </p:cNvPr>
          <p:cNvSpPr txBox="1"/>
          <p:nvPr/>
        </p:nvSpPr>
        <p:spPr>
          <a:xfrm>
            <a:off x="6025505" y="3848987"/>
            <a:ext cx="1229809" cy="461665"/>
          </a:xfrm>
          <a:prstGeom prst="rect">
            <a:avLst/>
          </a:prstGeom>
          <a:noFill/>
        </p:spPr>
        <p:txBody>
          <a:bodyPr wrap="square" rtlCol="0">
            <a:spAutoFit/>
          </a:bodyPr>
          <a:lstStyle/>
          <a:p>
            <a:pPr algn="ctr"/>
            <a:r>
              <a:rPr lang="en-US" sz="1200" dirty="0"/>
              <a:t>Basics of bookkeeping</a:t>
            </a:r>
          </a:p>
        </p:txBody>
      </p:sp>
      <p:cxnSp>
        <p:nvCxnSpPr>
          <p:cNvPr id="33" name="Straight Arrow Connector 32">
            <a:extLst>
              <a:ext uri="{FF2B5EF4-FFF2-40B4-BE49-F238E27FC236}">
                <a16:creationId xmlns:a16="http://schemas.microsoft.com/office/drawing/2014/main" id="{1EE97F38-C5BD-7094-6C58-7FECA00435CA}"/>
              </a:ext>
            </a:extLst>
          </p:cNvPr>
          <p:cNvCxnSpPr>
            <a:cxnSpLocks/>
            <a:stCxn id="10" idx="7"/>
            <a:endCxn id="65" idx="4"/>
          </p:cNvCxnSpPr>
          <p:nvPr/>
        </p:nvCxnSpPr>
        <p:spPr>
          <a:xfrm flipV="1">
            <a:off x="5069173" y="1387650"/>
            <a:ext cx="985682" cy="29983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
        <p:nvSpPr>
          <p:cNvPr id="17" name="Oval 16">
            <a:extLst>
              <a:ext uri="{FF2B5EF4-FFF2-40B4-BE49-F238E27FC236}">
                <a16:creationId xmlns:a16="http://schemas.microsoft.com/office/drawing/2014/main" id="{61E08AAB-B2BF-C570-6A3B-75762A4B5205}"/>
              </a:ext>
            </a:extLst>
          </p:cNvPr>
          <p:cNvSpPr/>
          <p:nvPr/>
        </p:nvSpPr>
        <p:spPr>
          <a:xfrm>
            <a:off x="7183588" y="2594708"/>
            <a:ext cx="1406221" cy="829160"/>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B4B9F339-CDD1-3128-93F0-CF753525E89A}"/>
              </a:ext>
            </a:extLst>
          </p:cNvPr>
          <p:cNvSpPr txBox="1"/>
          <p:nvPr/>
        </p:nvSpPr>
        <p:spPr>
          <a:xfrm>
            <a:off x="7308067" y="2700878"/>
            <a:ext cx="1157262" cy="646331"/>
          </a:xfrm>
          <a:prstGeom prst="rect">
            <a:avLst/>
          </a:prstGeom>
          <a:noFill/>
        </p:spPr>
        <p:txBody>
          <a:bodyPr wrap="square" rtlCol="0">
            <a:spAutoFit/>
          </a:bodyPr>
          <a:lstStyle/>
          <a:p>
            <a:pPr algn="ctr"/>
            <a:r>
              <a:rPr lang="en-US" sz="1200" dirty="0"/>
              <a:t>Accounting basics: tax &amp; audits</a:t>
            </a:r>
          </a:p>
        </p:txBody>
      </p:sp>
      <p:cxnSp>
        <p:nvCxnSpPr>
          <p:cNvPr id="58" name="Straight Arrow Connector 57">
            <a:extLst>
              <a:ext uri="{FF2B5EF4-FFF2-40B4-BE49-F238E27FC236}">
                <a16:creationId xmlns:a16="http://schemas.microsoft.com/office/drawing/2014/main" id="{337EAEC8-AC89-31EA-BE0E-DAADF5AAFB18}"/>
              </a:ext>
            </a:extLst>
          </p:cNvPr>
          <p:cNvCxnSpPr>
            <a:cxnSpLocks/>
            <a:stCxn id="17" idx="2"/>
            <a:endCxn id="79" idx="3"/>
          </p:cNvCxnSpPr>
          <p:nvPr/>
        </p:nvCxnSpPr>
        <p:spPr>
          <a:xfrm flipH="1" flipV="1">
            <a:off x="5246483" y="2990720"/>
            <a:ext cx="1937105" cy="18568"/>
          </a:xfrm>
          <a:prstGeom prst="straightConnector1">
            <a:avLst/>
          </a:prstGeom>
          <a:ln>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3" name="Oval 72">
            <a:extLst>
              <a:ext uri="{FF2B5EF4-FFF2-40B4-BE49-F238E27FC236}">
                <a16:creationId xmlns:a16="http://schemas.microsoft.com/office/drawing/2014/main" id="{4326014D-28C4-2CB1-77C3-A031B3BD7ADA}"/>
              </a:ext>
            </a:extLst>
          </p:cNvPr>
          <p:cNvSpPr/>
          <p:nvPr/>
        </p:nvSpPr>
        <p:spPr>
          <a:xfrm>
            <a:off x="3868888" y="2617562"/>
            <a:ext cx="1406221" cy="829160"/>
          </a:xfrm>
          <a:prstGeom prst="ellipse">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TextBox 78">
            <a:extLst>
              <a:ext uri="{FF2B5EF4-FFF2-40B4-BE49-F238E27FC236}">
                <a16:creationId xmlns:a16="http://schemas.microsoft.com/office/drawing/2014/main" id="{FC3385FD-DBEB-432C-AE1B-AA916217FDDA}"/>
              </a:ext>
            </a:extLst>
          </p:cNvPr>
          <p:cNvSpPr txBox="1"/>
          <p:nvPr/>
        </p:nvSpPr>
        <p:spPr>
          <a:xfrm>
            <a:off x="3897513" y="2759887"/>
            <a:ext cx="1348970" cy="461665"/>
          </a:xfrm>
          <a:prstGeom prst="rect">
            <a:avLst/>
          </a:prstGeom>
          <a:noFill/>
        </p:spPr>
        <p:txBody>
          <a:bodyPr wrap="square" rtlCol="0">
            <a:spAutoFit/>
          </a:bodyPr>
          <a:lstStyle/>
          <a:p>
            <a:pPr algn="ctr"/>
            <a:r>
              <a:rPr lang="en-US" sz="1200" dirty="0"/>
              <a:t>Financial management</a:t>
            </a:r>
          </a:p>
        </p:txBody>
      </p:sp>
      <p:cxnSp>
        <p:nvCxnSpPr>
          <p:cNvPr id="75" name="Straight Arrow Connector 74">
            <a:extLst>
              <a:ext uri="{FF2B5EF4-FFF2-40B4-BE49-F238E27FC236}">
                <a16:creationId xmlns:a16="http://schemas.microsoft.com/office/drawing/2014/main" id="{1E9B994A-1D3F-C4DD-FAF9-CAB43348C9E8}"/>
              </a:ext>
            </a:extLst>
          </p:cNvPr>
          <p:cNvCxnSpPr>
            <a:cxnSpLocks/>
            <a:stCxn id="73" idx="0"/>
            <a:endCxn id="10" idx="4"/>
          </p:cNvCxnSpPr>
          <p:nvPr/>
        </p:nvCxnSpPr>
        <p:spPr>
          <a:xfrm flipV="1">
            <a:off x="4571999" y="2395212"/>
            <a:ext cx="0" cy="222350"/>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94304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497FE0-C650-F0BE-F50D-0E36C9730444}"/>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BFD65D82-92D2-8C86-325F-5AC22A6B7213}"/>
              </a:ext>
            </a:extLst>
          </p:cNvPr>
          <p:cNvSpPr txBox="1"/>
          <p:nvPr/>
        </p:nvSpPr>
        <p:spPr>
          <a:xfrm>
            <a:off x="187213" y="596545"/>
            <a:ext cx="8769573" cy="5034712"/>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Overview</a:t>
            </a: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endParaRPr lang="en-US" sz="2000" dirty="0">
              <a:latin typeface="Poppins" panose="00000500000000000000" pitchFamily="2" charset="0"/>
              <a:cs typeface="Poppins" panose="00000500000000000000" pitchFamily="2" charset="0"/>
            </a:endParaRPr>
          </a:p>
          <a:p>
            <a:pPr marL="514350" indent="-514350">
              <a:lnSpc>
                <a:spcPct val="150000"/>
              </a:lnSpc>
              <a:buAutoNum type="arabicPeriod"/>
            </a:pPr>
            <a:r>
              <a:rPr lang="en-US" sz="2000" dirty="0">
                <a:latin typeface="Poppins" panose="00000500000000000000" pitchFamily="2" charset="0"/>
                <a:cs typeface="Poppins" panose="00000500000000000000" pitchFamily="2" charset="0"/>
              </a:rPr>
              <a:t>What are financial statements and why are they important?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Income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Balance sheet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Cash flow statement</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Reading &amp; interpreting statements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models: projections and scenario/sensitivity analysis</a:t>
            </a:r>
          </a:p>
          <a:p>
            <a:pPr marL="514350" indent="-514350">
              <a:lnSpc>
                <a:spcPct val="150000"/>
              </a:lnSpc>
              <a:buFontTx/>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Financial management using variance analysis</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Summary</a:t>
            </a:r>
          </a:p>
          <a:p>
            <a:pPr marL="514350" indent="-514350">
              <a:lnSpc>
                <a:spcPct val="150000"/>
              </a:lnSpc>
              <a:buAutoNum type="arabicPeriod"/>
            </a:pPr>
            <a:r>
              <a:rPr lang="en-US" sz="2000" dirty="0">
                <a:solidFill>
                  <a:schemeClr val="bg1">
                    <a:lumMod val="65000"/>
                  </a:schemeClr>
                </a:solidFill>
                <a:latin typeface="Poppins" panose="00000500000000000000" pitchFamily="2" charset="0"/>
                <a:cs typeface="Poppins" panose="00000500000000000000" pitchFamily="2" charset="0"/>
              </a:rPr>
              <a:t>What’s next</a:t>
            </a:r>
          </a:p>
        </p:txBody>
      </p:sp>
      <p:sp>
        <p:nvSpPr>
          <p:cNvPr id="3" name="TextBox 2">
            <a:extLst>
              <a:ext uri="{FF2B5EF4-FFF2-40B4-BE49-F238E27FC236}">
                <a16:creationId xmlns:a16="http://schemas.microsoft.com/office/drawing/2014/main" id="{B37C2AB3-36B1-E713-991C-8468C0F2FD8B}"/>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Tree>
    <p:extLst>
      <p:ext uri="{BB962C8B-B14F-4D97-AF65-F5344CB8AC3E}">
        <p14:creationId xmlns:p14="http://schemas.microsoft.com/office/powerpoint/2010/main" val="261528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1" y="10053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are financial statements?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5" y="2064464"/>
            <a:ext cx="8284463" cy="3693319"/>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Financial statements are written reports that provide detail on money the company spends and earns, what the company owns, and what the company owes to others.</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 We introduce the three most important financial statements for an entrepreneur according to Generally Accepted Accounting Practices (GAAP), namely the:</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Income statement (profit &amp; loss statement)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Balance sheet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Cash flow statement</a:t>
            </a:r>
          </a:p>
        </p:txBody>
      </p:sp>
    </p:spTree>
    <p:extLst>
      <p:ext uri="{BB962C8B-B14F-4D97-AF65-F5344CB8AC3E}">
        <p14:creationId xmlns:p14="http://schemas.microsoft.com/office/powerpoint/2010/main" val="2918624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4E3C94-9D8A-29E5-02B9-4AE894ACF4B0}"/>
              </a:ext>
            </a:extLst>
          </p:cNvPr>
          <p:cNvSpPr txBox="1"/>
          <p:nvPr/>
        </p:nvSpPr>
        <p:spPr>
          <a:xfrm>
            <a:off x="187211" y="1005320"/>
            <a:ext cx="8769573" cy="461665"/>
          </a:xfrm>
          <a:prstGeom prst="rect">
            <a:avLst/>
          </a:prstGeom>
          <a:noFill/>
        </p:spPr>
        <p:txBody>
          <a:bodyPr wrap="square" rtlCol="0">
            <a:spAutoFit/>
          </a:bodyPr>
          <a:lstStyle/>
          <a:p>
            <a:pPr algn="ctr"/>
            <a:r>
              <a:rPr lang="en-US" sz="2400" b="1" dirty="0">
                <a:latin typeface="Poppins" panose="00000500000000000000" pitchFamily="2" charset="0"/>
                <a:cs typeface="Poppins" panose="00000500000000000000" pitchFamily="2" charset="0"/>
              </a:rPr>
              <a:t>What are financial statements?</a:t>
            </a:r>
          </a:p>
        </p:txBody>
      </p:sp>
      <p:sp>
        <p:nvSpPr>
          <p:cNvPr id="11" name="TextBox 10">
            <a:extLst>
              <a:ext uri="{FF2B5EF4-FFF2-40B4-BE49-F238E27FC236}">
                <a16:creationId xmlns:a16="http://schemas.microsoft.com/office/drawing/2014/main" id="{FAC10B19-698F-7E1C-6865-BDAE9624C24F}"/>
              </a:ext>
            </a:extLst>
          </p:cNvPr>
          <p:cNvSpPr txBox="1"/>
          <p:nvPr/>
        </p:nvSpPr>
        <p:spPr>
          <a:xfrm>
            <a:off x="0" y="0"/>
            <a:ext cx="9144000" cy="461665"/>
          </a:xfrm>
          <a:prstGeom prst="rect">
            <a:avLst/>
          </a:prstGeom>
          <a:gradFill flip="none" rotWithShape="1">
            <a:gsLst>
              <a:gs pos="90000">
                <a:srgbClr val="233973"/>
              </a:gs>
              <a:gs pos="28000">
                <a:srgbClr val="C1CA2F"/>
              </a:gs>
              <a:gs pos="50000">
                <a:srgbClr val="67ACBC"/>
              </a:gs>
              <a:gs pos="76000">
                <a:srgbClr val="558E8E">
                  <a:lumMod val="96000"/>
                  <a:lumOff val="4000"/>
                </a:srgbClr>
              </a:gs>
              <a:gs pos="0">
                <a:srgbClr val="F7AF21"/>
              </a:gs>
            </a:gsLst>
            <a:lin ang="0" scaled="1"/>
            <a:tileRect/>
          </a:gradFill>
        </p:spPr>
        <p:txBody>
          <a:bodyPr wrap="square" rtlCol="0">
            <a:spAutoFit/>
          </a:bodyPr>
          <a:lstStyle/>
          <a:p>
            <a:r>
              <a:rPr lang="en-US" sz="2400" b="1" dirty="0">
                <a:latin typeface="Poppins" panose="00000500000000000000" pitchFamily="2" charset="0"/>
                <a:cs typeface="Poppins" panose="00000500000000000000" pitchFamily="2" charset="0"/>
              </a:rPr>
              <a:t>REACH Hub </a:t>
            </a:r>
            <a:r>
              <a:rPr lang="en-US" sz="2400" dirty="0">
                <a:latin typeface="Poppins" panose="00000500000000000000" pitchFamily="2" charset="0"/>
                <a:cs typeface="Poppins" panose="00000500000000000000" pitchFamily="2" charset="0"/>
              </a:rPr>
              <a:t>| Financial management</a:t>
            </a:r>
          </a:p>
        </p:txBody>
      </p:sp>
      <p:sp>
        <p:nvSpPr>
          <p:cNvPr id="5" name="TextBox 4">
            <a:extLst>
              <a:ext uri="{FF2B5EF4-FFF2-40B4-BE49-F238E27FC236}">
                <a16:creationId xmlns:a16="http://schemas.microsoft.com/office/drawing/2014/main" id="{0F4FED25-224C-D90F-8A0C-F9EAC2FC0095}"/>
              </a:ext>
            </a:extLst>
          </p:cNvPr>
          <p:cNvSpPr txBox="1"/>
          <p:nvPr/>
        </p:nvSpPr>
        <p:spPr>
          <a:xfrm>
            <a:off x="429765" y="2064464"/>
            <a:ext cx="8284463" cy="3693319"/>
          </a:xfrm>
          <a:prstGeom prst="rect">
            <a:avLst/>
          </a:prstGeom>
          <a:noFill/>
        </p:spPr>
        <p:txBody>
          <a:bodyPr wrap="square" rtlCol="0">
            <a:spAutoFit/>
          </a:bodyPr>
          <a:lstStyle/>
          <a:p>
            <a:pPr algn="ctr"/>
            <a:r>
              <a:rPr lang="en-US" dirty="0">
                <a:latin typeface="Poppins" panose="00000500000000000000" pitchFamily="2" charset="0"/>
                <a:cs typeface="Poppins" panose="00000500000000000000" pitchFamily="2" charset="0"/>
              </a:rPr>
              <a:t>Financial statements are written reports that provide detail on money the company spends and earns, what the company owns, and what the company owes to others.</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 We introduce the three most important financial statements for an entrepreneur according to Generally Accepted Accounting Practices (GAAP), namely the:</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Income statement (profit &amp; loss statement)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Balance sheet</a:t>
            </a:r>
          </a:p>
          <a:p>
            <a:pPr algn="ctr"/>
            <a:endParaRPr lang="en-US" dirty="0">
              <a:latin typeface="Poppins" panose="00000500000000000000" pitchFamily="2" charset="0"/>
              <a:cs typeface="Poppins" panose="00000500000000000000" pitchFamily="2" charset="0"/>
            </a:endParaRPr>
          </a:p>
          <a:p>
            <a:pPr algn="ctr"/>
            <a:r>
              <a:rPr lang="en-US" dirty="0">
                <a:latin typeface="Poppins" panose="00000500000000000000" pitchFamily="2" charset="0"/>
                <a:cs typeface="Poppins" panose="00000500000000000000" pitchFamily="2" charset="0"/>
              </a:rPr>
              <a:t>cash flow statement</a:t>
            </a:r>
          </a:p>
        </p:txBody>
      </p:sp>
      <p:sp>
        <p:nvSpPr>
          <p:cNvPr id="3" name="Rectangle 2">
            <a:extLst>
              <a:ext uri="{FF2B5EF4-FFF2-40B4-BE49-F238E27FC236}">
                <a16:creationId xmlns:a16="http://schemas.microsoft.com/office/drawing/2014/main" id="{5400B416-2970-A573-0602-5847613F83B2}"/>
              </a:ext>
            </a:extLst>
          </p:cNvPr>
          <p:cNvSpPr/>
          <p:nvPr/>
        </p:nvSpPr>
        <p:spPr>
          <a:xfrm>
            <a:off x="0" y="0"/>
            <a:ext cx="9144000" cy="6886564"/>
          </a:xfrm>
          <a:prstGeom prst="rect">
            <a:avLst/>
          </a:prstGeom>
          <a:solidFill>
            <a:schemeClr val="tx1">
              <a:lumMod val="95000"/>
              <a:lumOff val="5000"/>
              <a:alpha val="7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ctangle 3">
            <a:extLst>
              <a:ext uri="{FF2B5EF4-FFF2-40B4-BE49-F238E27FC236}">
                <a16:creationId xmlns:a16="http://schemas.microsoft.com/office/drawing/2014/main" id="{19D18E55-03B2-A631-6910-CB903F36FB92}"/>
              </a:ext>
            </a:extLst>
          </p:cNvPr>
          <p:cNvSpPr/>
          <p:nvPr/>
        </p:nvSpPr>
        <p:spPr>
          <a:xfrm>
            <a:off x="2429921" y="1243940"/>
            <a:ext cx="4229100" cy="4589348"/>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blue logo with a couple of people climbing a mountain&#10;&#10;Description automatically generated">
            <a:extLst>
              <a:ext uri="{FF2B5EF4-FFF2-40B4-BE49-F238E27FC236}">
                <a16:creationId xmlns:a16="http://schemas.microsoft.com/office/drawing/2014/main" id="{C92BAAD1-E27B-FA31-FAD2-42AA85D206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50785" y="1410816"/>
            <a:ext cx="1574829" cy="1258754"/>
          </a:xfrm>
          <a:prstGeom prst="rect">
            <a:avLst/>
          </a:prstGeom>
        </p:spPr>
      </p:pic>
      <p:sp>
        <p:nvSpPr>
          <p:cNvPr id="7" name="TextBox 6">
            <a:extLst>
              <a:ext uri="{FF2B5EF4-FFF2-40B4-BE49-F238E27FC236}">
                <a16:creationId xmlns:a16="http://schemas.microsoft.com/office/drawing/2014/main" id="{B3E4234A-ACB1-8508-2AEF-0529887314CA}"/>
              </a:ext>
            </a:extLst>
          </p:cNvPr>
          <p:cNvSpPr txBox="1"/>
          <p:nvPr/>
        </p:nvSpPr>
        <p:spPr>
          <a:xfrm>
            <a:off x="2713783" y="2813293"/>
            <a:ext cx="3661376" cy="2800767"/>
          </a:xfrm>
          <a:prstGeom prst="rect">
            <a:avLst/>
          </a:prstGeom>
          <a:noFill/>
        </p:spPr>
        <p:txBody>
          <a:bodyPr wrap="square">
            <a:spAutoFit/>
          </a:bodyPr>
          <a:lstStyle/>
          <a:p>
            <a:pPr algn="ctr"/>
            <a:r>
              <a:rPr lang="en-US" sz="1600" b="1" dirty="0">
                <a:latin typeface="Poppins" panose="00000500000000000000" pitchFamily="2" charset="0"/>
                <a:cs typeface="Poppins" panose="00000500000000000000" pitchFamily="2" charset="0"/>
              </a:rPr>
              <a:t>Finances can be scary – but they don’t have to be!</a:t>
            </a:r>
            <a:r>
              <a:rPr lang="en-US" sz="1600" b="1" dirty="0">
                <a:solidFill>
                  <a:schemeClr val="tx1"/>
                </a:solidFill>
                <a:latin typeface="Poppins" panose="00000500000000000000" pitchFamily="2" charset="0"/>
                <a:cs typeface="Poppins" panose="00000500000000000000" pitchFamily="2" charset="0"/>
              </a:rPr>
              <a:t> </a:t>
            </a:r>
          </a:p>
          <a:p>
            <a:pPr algn="ctr"/>
            <a:r>
              <a:rPr lang="en-US" sz="1600" dirty="0">
                <a:solidFill>
                  <a:schemeClr val="tx1"/>
                </a:solidFill>
                <a:latin typeface="Poppins" panose="00000500000000000000" pitchFamily="2" charset="0"/>
                <a:cs typeface="Poppins" panose="00000500000000000000" pitchFamily="2" charset="0"/>
              </a:rPr>
              <a:t>Many entrepreneurs freeze and experience anxiety when they hear the world “financial.”</a:t>
            </a:r>
            <a:r>
              <a:rPr lang="en-US" sz="1600" dirty="0">
                <a:latin typeface="Poppins" panose="00000500000000000000" pitchFamily="2" charset="0"/>
                <a:cs typeface="Poppins" panose="00000500000000000000" pitchFamily="2" charset="0"/>
              </a:rPr>
              <a:t> But this does not have to be the case. Throughout this lecture we try and break down complex topics into simple logic - all that is required to understanding “financials” is basic algebra.</a:t>
            </a:r>
            <a:endParaRPr lang="en-US" sz="1600" dirty="0">
              <a:solidFill>
                <a:schemeClr val="tx1"/>
              </a:solidFill>
              <a:latin typeface="Poppins" panose="00000500000000000000" pitchFamily="2" charset="0"/>
              <a:cs typeface="Poppins" panose="00000500000000000000" pitchFamily="2" charset="0"/>
            </a:endParaRPr>
          </a:p>
        </p:txBody>
      </p:sp>
    </p:spTree>
    <p:extLst>
      <p:ext uri="{BB962C8B-B14F-4D97-AF65-F5344CB8AC3E}">
        <p14:creationId xmlns:p14="http://schemas.microsoft.com/office/powerpoint/2010/main" val="391949520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Custom 1">
      <a:majorFont>
        <a:latin typeface="Poppins"/>
        <a:ea typeface=""/>
        <a:cs typeface=""/>
      </a:majorFont>
      <a:minorFont>
        <a:latin typeface="Poppins"/>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EC7E91C39EF5B499751B0661CD21A4E" ma:contentTypeVersion="4" ma:contentTypeDescription="Create a new document." ma:contentTypeScope="" ma:versionID="692d79fc11a9144e36ecc0d174caf2ce">
  <xsd:schema xmlns:xsd="http://www.w3.org/2001/XMLSchema" xmlns:xs="http://www.w3.org/2001/XMLSchema" xmlns:p="http://schemas.microsoft.com/office/2006/metadata/properties" xmlns:ns2="10799513-0051-438b-8717-9f0c4fe6a907" targetNamespace="http://schemas.microsoft.com/office/2006/metadata/properties" ma:root="true" ma:fieldsID="8b647acd8a64dd43c1e92b8b8fa040c0" ns2:_="">
    <xsd:import namespace="10799513-0051-438b-8717-9f0c4fe6a907"/>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0799513-0051-438b-8717-9f0c4fe6a9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9361805-5807-46AF-BBA0-030A04E246E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FAD22B6E-C4C4-4957-93A7-9046A0F10F4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0799513-0051-438b-8717-9f0c4fe6a9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57E736A-5119-469D-9882-7E17B2FBACC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16367</TotalTime>
  <Words>7001</Words>
  <Application>Microsoft Office PowerPoint</Application>
  <PresentationFormat>On-screen Show (4:3)</PresentationFormat>
  <Paragraphs>784</Paragraphs>
  <Slides>65</Slides>
  <Notes>0</Notes>
  <HiddenSlides>0</HiddenSlides>
  <MMClips>0</MMClips>
  <ScaleCrop>false</ScaleCrop>
  <HeadingPairs>
    <vt:vector size="4" baseType="variant">
      <vt:variant>
        <vt:lpstr>Theme</vt:lpstr>
      </vt:variant>
      <vt:variant>
        <vt:i4>1</vt:i4>
      </vt:variant>
      <vt:variant>
        <vt:lpstr>Slide Titles</vt:lpstr>
      </vt:variant>
      <vt:variant>
        <vt:i4>65</vt:i4>
      </vt:variant>
    </vt:vector>
  </HeadingPairs>
  <TitlesOfParts>
    <vt:vector size="66"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Glosenberg, Alexander</dc:creator>
  <cp:lastModifiedBy>Glosenberg, Alexander</cp:lastModifiedBy>
  <cp:revision>443</cp:revision>
  <cp:lastPrinted>2024-10-22T23:51:59Z</cp:lastPrinted>
  <dcterms:created xsi:type="dcterms:W3CDTF">2024-10-09T23:37:00Z</dcterms:created>
  <dcterms:modified xsi:type="dcterms:W3CDTF">2025-02-06T00:31:37Z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0x0101005EC7E91C39EF5B499751B0661CD21A4E</vt:lpwstr>
  </property>
</Properties>
</file>